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9.jpg" ContentType="image/jpeg"/>
  <Override PartName="/ppt/media/image12.jpg" ContentType="image/jpeg"/>
  <Override PartName="/ppt/media/image15.jpg" ContentType="image/jpeg"/>
  <Override PartName="/ppt/media/image17.jpg" ContentType="image/jpeg"/>
  <Override PartName="/ppt/media/image19.jpg" ContentType="image/jpeg"/>
  <Override PartName="/ppt/media/image2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94" r:id="rId3"/>
  </p:sldMasterIdLst>
  <p:notesMasterIdLst>
    <p:notesMasterId r:id="rId25"/>
  </p:notesMasterIdLst>
  <p:handoutMasterIdLst>
    <p:handoutMasterId r:id="rId26"/>
  </p:handoutMasterIdLst>
  <p:sldIdLst>
    <p:sldId id="256" r:id="rId4"/>
    <p:sldId id="278" r:id="rId5"/>
    <p:sldId id="279" r:id="rId6"/>
    <p:sldId id="280" r:id="rId7"/>
    <p:sldId id="281" r:id="rId8"/>
    <p:sldId id="296" r:id="rId9"/>
    <p:sldId id="259" r:id="rId10"/>
    <p:sldId id="268" r:id="rId11"/>
    <p:sldId id="269" r:id="rId12"/>
    <p:sldId id="270" r:id="rId13"/>
    <p:sldId id="271" r:id="rId14"/>
    <p:sldId id="272" r:id="rId15"/>
    <p:sldId id="273" r:id="rId16"/>
    <p:sldId id="274" r:id="rId17"/>
    <p:sldId id="275" r:id="rId18"/>
    <p:sldId id="297" r:id="rId19"/>
    <p:sldId id="298" r:id="rId20"/>
    <p:sldId id="299" r:id="rId21"/>
    <p:sldId id="266" r:id="rId22"/>
    <p:sldId id="267" r:id="rId23"/>
    <p:sldId id="277" r:id="rId24"/>
  </p:sldIdLst>
  <p:sldSz cx="9144000" cy="5143500" type="screen16x9"/>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12257F36-0539-489A-ABB9-BCF448D51459}" type="slidenum">
              <a:rPr lang="en-US" smtClean="0"/>
              <a:t>‹#›</a:t>
            </a:fld>
            <a:endParaRPr lang="en-US"/>
          </a:p>
        </p:txBody>
      </p:sp>
    </p:spTree>
    <p:extLst>
      <p:ext uri="{BB962C8B-B14F-4D97-AF65-F5344CB8AC3E}">
        <p14:creationId xmlns:p14="http://schemas.microsoft.com/office/powerpoint/2010/main" val="32596102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lIns="91440" tIns="45720" rIns="91440" bIns="45720" rtlCol="0" anchor="b"/>
          <a:lstStyle>
            <a:lvl1pPr algn="r">
              <a:defRPr sz="1200"/>
            </a:lvl1pPr>
          </a:lstStyle>
          <a:p>
            <a:fld id="{25997AE3-557E-4AB2-9344-FC29902AA91C}" type="slidenum">
              <a:rPr lang="en-US" smtClean="0"/>
              <a:t>‹#›</a:t>
            </a:fld>
            <a:endParaRPr lang="en-US"/>
          </a:p>
        </p:txBody>
      </p:sp>
    </p:spTree>
    <p:extLst>
      <p:ext uri="{BB962C8B-B14F-4D97-AF65-F5344CB8AC3E}">
        <p14:creationId xmlns:p14="http://schemas.microsoft.com/office/powerpoint/2010/main" val="32361245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97AE3-557E-4AB2-9344-FC29902AA91C}"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4017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PlaceHolder 1"/>
          <p:cNvSpPr>
            <a:spLocks noGrp="1"/>
          </p:cNvSpPr>
          <p:nvPr>
            <p:ph type="title"/>
          </p:nvPr>
        </p:nvSpPr>
        <p:spPr>
          <a:xfrm>
            <a:off x="713160" y="539640"/>
            <a:ext cx="463212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 name="PlaceHolder 2"/>
          <p:cNvSpPr>
            <a:spLocks noGrp="1"/>
          </p:cNvSpPr>
          <p:nvPr>
            <p:ph type="subTitle"/>
          </p:nvPr>
        </p:nvSpPr>
        <p:spPr>
          <a:xfrm>
            <a:off x="5397480" y="1055160"/>
            <a:ext cx="3033000" cy="303300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USTOM_6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17057EB-8494-48FB-3F92-900615CDAF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2174" y="4663241"/>
            <a:ext cx="618811" cy="440067"/>
          </a:xfrm>
          <a:prstGeom prst="rect">
            <a:avLst/>
          </a:prstGeom>
        </p:spPr>
      </p:pic>
      <p:pic>
        <p:nvPicPr>
          <p:cNvPr id="5" name="Picture 4">
            <a:extLst>
              <a:ext uri="{FF2B5EF4-FFF2-40B4-BE49-F238E27FC236}">
                <a16:creationId xmlns:a16="http://schemas.microsoft.com/office/drawing/2014/main" xmlns="" id="{405078E4-8DAB-0FC6-A4E3-1F3F3001AE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4737" y="4703433"/>
            <a:ext cx="531740" cy="3610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97"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598"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Picture 7">
            <a:extLst>
              <a:ext uri="{FF2B5EF4-FFF2-40B4-BE49-F238E27FC236}">
                <a16:creationId xmlns:a16="http://schemas.microsoft.com/office/drawing/2014/main" xmlns="" id="{625514C1-EABA-535E-FB49-5C73AAC86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703" y="4659914"/>
            <a:ext cx="617919" cy="439195"/>
          </a:xfrm>
          <a:prstGeom prst="rect">
            <a:avLst/>
          </a:prstGeom>
        </p:spPr>
      </p:pic>
      <p:pic>
        <p:nvPicPr>
          <p:cNvPr id="10" name="Picture 9">
            <a:extLst>
              <a:ext uri="{FF2B5EF4-FFF2-40B4-BE49-F238E27FC236}">
                <a16:creationId xmlns:a16="http://schemas.microsoft.com/office/drawing/2014/main" xmlns="" id="{5BDCCB30-6F0D-A4BD-4976-E9E2DC760B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3580" y="4672635"/>
            <a:ext cx="466785" cy="453355"/>
          </a:xfrm>
          <a:prstGeom prst="rect">
            <a:avLst/>
          </a:prstGeom>
        </p:spPr>
      </p:pic>
    </p:spTree>
    <p:extLst>
      <p:ext uri="{BB962C8B-B14F-4D97-AF65-F5344CB8AC3E}">
        <p14:creationId xmlns:p14="http://schemas.microsoft.com/office/powerpoint/2010/main" val="82918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FE08AEA-70C2-34E5-1F83-3E44938E3C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33" y="4683111"/>
            <a:ext cx="618811" cy="440067"/>
          </a:xfrm>
          <a:prstGeom prst="rect">
            <a:avLst/>
          </a:prstGeom>
        </p:spPr>
      </p:pic>
      <p:pic>
        <p:nvPicPr>
          <p:cNvPr id="3" name="Picture 2">
            <a:extLst>
              <a:ext uri="{FF2B5EF4-FFF2-40B4-BE49-F238E27FC236}">
                <a16:creationId xmlns:a16="http://schemas.microsoft.com/office/drawing/2014/main" xmlns="" id="{DABC47BD-D9D2-F6EB-C442-4B01DD9FAC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910" y="4722611"/>
            <a:ext cx="531740" cy="3610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713160" y="539640"/>
            <a:ext cx="4807080" cy="2003760"/>
          </a:xfrm>
          <a:prstGeom prst="rect">
            <a:avLst/>
          </a:prstGeom>
          <a:noFill/>
          <a:ln w="0">
            <a:noFill/>
          </a:ln>
        </p:spPr>
        <p:txBody>
          <a:bodyPr lIns="91440" tIns="91440" rIns="91440" bIns="91440" anchor="ctr">
            <a:noAutofit/>
          </a:bodyPr>
          <a:lstStyle/>
          <a:p>
            <a:pPr indent="0">
              <a:buNone/>
            </a:pPr>
            <a:r>
              <a:rPr lang="fr-FR" sz="3800" b="0" strike="noStrike" spc="-1">
                <a:solidFill>
                  <a:schemeClr val="dk1"/>
                </a:solidFill>
                <a:latin typeface="Arial"/>
              </a:rPr>
              <a:t>Click to edit the title text format</a:t>
            </a:r>
          </a:p>
        </p:txBody>
      </p:sp>
      <p:sp>
        <p:nvSpPr>
          <p:cNvPr id="3" name="PlaceHolder 2"/>
          <p:cNvSpPr>
            <a:spLocks noGrp="1"/>
          </p:cNvSpPr>
          <p:nvPr>
            <p:ph type="body"/>
          </p:nvPr>
        </p:nvSpPr>
        <p:spPr>
          <a:xfrm>
            <a:off x="5654880" y="1312560"/>
            <a:ext cx="2851920" cy="2851920"/>
          </a:xfrm>
          <a:prstGeom prst="rect">
            <a:avLst/>
          </a:prstGeom>
          <a:noFill/>
          <a:ln w="76320">
            <a:solidFill>
              <a:schemeClr val="lt1"/>
            </a:solidFill>
            <a:round/>
          </a:ln>
        </p:spPr>
        <p:txBody>
          <a:bodyPr lIns="90000" tIns="45000" rIns="90000" bIns="45000" anchor="t">
            <a:normAutofit fontScale="31111" lnSpcReduction="1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05" name="Google Shape;277;p18"/>
          <p:cNvGrpSpPr/>
          <p:nvPr/>
        </p:nvGrpSpPr>
        <p:grpSpPr>
          <a:xfrm>
            <a:off x="7527600" y="-437040"/>
            <a:ext cx="2303280" cy="2075400"/>
            <a:chOff x="7527600" y="-437040"/>
            <a:chExt cx="2303280" cy="2075400"/>
          </a:xfrm>
        </p:grpSpPr>
        <p:sp>
          <p:nvSpPr>
            <p:cNvPr id="106" name="Google Shape;278;p18"/>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07" name="Google Shape;279;p18"/>
            <p:cNvGrpSpPr/>
            <p:nvPr/>
          </p:nvGrpSpPr>
          <p:grpSpPr>
            <a:xfrm>
              <a:off x="7527600" y="-190440"/>
              <a:ext cx="2303280" cy="1828800"/>
              <a:chOff x="7527600" y="-190440"/>
              <a:chExt cx="2303280" cy="1828800"/>
            </a:xfrm>
          </p:grpSpPr>
          <p:sp>
            <p:nvSpPr>
              <p:cNvPr id="108" name="Google Shape;280;p18"/>
              <p:cNvSpPr/>
              <p:nvPr/>
            </p:nvSpPr>
            <p:spPr>
              <a:xfrm rot="2699400" flipH="1">
                <a:off x="8755560" y="66600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 name="Google Shape;281;p18"/>
              <p:cNvSpPr/>
              <p:nvPr/>
            </p:nvSpPr>
            <p:spPr>
              <a:xfrm>
                <a:off x="7979760" y="3290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 name="Google Shape;282;p18"/>
              <p:cNvSpPr/>
              <p:nvPr/>
            </p:nvSpPr>
            <p:spPr>
              <a:xfrm rot="2699400" flipH="1">
                <a:off x="7437960" y="1681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11" name="Google Shape;283;p18"/>
            <p:cNvSpPr/>
            <p:nvPr/>
          </p:nvSpPr>
          <p:spPr>
            <a:xfrm rot="2700000">
              <a:off x="7775640" y="-18324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12" name="Google Shape;284;p18"/>
          <p:cNvGrpSpPr/>
          <p:nvPr/>
        </p:nvGrpSpPr>
        <p:grpSpPr>
          <a:xfrm>
            <a:off x="3917160" y="4514760"/>
            <a:ext cx="1309320" cy="257400"/>
            <a:chOff x="3917160" y="4514760"/>
            <a:chExt cx="1309320" cy="257400"/>
          </a:xfrm>
        </p:grpSpPr>
        <p:sp>
          <p:nvSpPr>
            <p:cNvPr id="113" name="Google Shape;285;p18"/>
            <p:cNvSpPr/>
            <p:nvPr/>
          </p:nvSpPr>
          <p:spPr>
            <a:xfrm>
              <a:off x="43365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4" name="Google Shape;286;p18"/>
            <p:cNvSpPr/>
            <p:nvPr/>
          </p:nvSpPr>
          <p:spPr>
            <a:xfrm>
              <a:off x="45406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5" name="Google Shape;287;p18"/>
            <p:cNvSpPr/>
            <p:nvPr/>
          </p:nvSpPr>
          <p:spPr>
            <a:xfrm>
              <a:off x="47448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6" name="Google Shape;288;p18"/>
            <p:cNvSpPr/>
            <p:nvPr/>
          </p:nvSpPr>
          <p:spPr>
            <a:xfrm>
              <a:off x="49489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7" name="Google Shape;289;p18"/>
            <p:cNvSpPr/>
            <p:nvPr/>
          </p:nvSpPr>
          <p:spPr>
            <a:xfrm>
              <a:off x="51530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8" name="Google Shape;290;p18"/>
            <p:cNvSpPr/>
            <p:nvPr/>
          </p:nvSpPr>
          <p:spPr>
            <a:xfrm>
              <a:off x="39171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9" name="Google Shape;291;p18"/>
            <p:cNvSpPr/>
            <p:nvPr/>
          </p:nvSpPr>
          <p:spPr>
            <a:xfrm>
              <a:off x="41212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0" name="Google Shape;292;p18"/>
            <p:cNvSpPr/>
            <p:nvPr/>
          </p:nvSpPr>
          <p:spPr>
            <a:xfrm>
              <a:off x="43254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1" name="Google Shape;293;p18"/>
            <p:cNvSpPr/>
            <p:nvPr/>
          </p:nvSpPr>
          <p:spPr>
            <a:xfrm>
              <a:off x="45295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2" name="Google Shape;294;p18"/>
            <p:cNvSpPr/>
            <p:nvPr/>
          </p:nvSpPr>
          <p:spPr>
            <a:xfrm>
              <a:off x="47336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5"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0" name="PlaceHolder 1"/>
          <p:cNvSpPr>
            <a:spLocks noGrp="1"/>
          </p:cNvSpPr>
          <p:nvPr>
            <p:ph type="title"/>
          </p:nvPr>
        </p:nvSpPr>
        <p:spPr>
          <a:xfrm>
            <a:off x="713160" y="1013400"/>
            <a:ext cx="6993720" cy="81468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341" name="Google Shape;121;p9"/>
          <p:cNvGrpSpPr/>
          <p:nvPr/>
        </p:nvGrpSpPr>
        <p:grpSpPr>
          <a:xfrm>
            <a:off x="6687360" y="-258840"/>
            <a:ext cx="2947320" cy="5031720"/>
            <a:chOff x="6687360" y="-258840"/>
            <a:chExt cx="2947320" cy="5031720"/>
          </a:xfrm>
        </p:grpSpPr>
        <p:grpSp>
          <p:nvGrpSpPr>
            <p:cNvPr id="342" name="Google Shape;122;p9"/>
            <p:cNvGrpSpPr/>
            <p:nvPr/>
          </p:nvGrpSpPr>
          <p:grpSpPr>
            <a:xfrm>
              <a:off x="7260480" y="4515480"/>
              <a:ext cx="1309680" cy="257400"/>
              <a:chOff x="7260480" y="4515480"/>
              <a:chExt cx="1309680" cy="257400"/>
            </a:xfrm>
          </p:grpSpPr>
          <p:sp>
            <p:nvSpPr>
              <p:cNvPr id="343" name="Google Shape;123;p9"/>
              <p:cNvSpPr/>
              <p:nvPr/>
            </p:nvSpPr>
            <p:spPr>
              <a:xfrm flipV="1">
                <a:off x="768024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4" name="Google Shape;124;p9"/>
              <p:cNvSpPr/>
              <p:nvPr/>
            </p:nvSpPr>
            <p:spPr>
              <a:xfrm flipV="1">
                <a:off x="788436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5" name="Google Shape;125;p9"/>
              <p:cNvSpPr/>
              <p:nvPr/>
            </p:nvSpPr>
            <p:spPr>
              <a:xfrm flipV="1">
                <a:off x="808848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6" name="Google Shape;126;p9"/>
              <p:cNvSpPr/>
              <p:nvPr/>
            </p:nvSpPr>
            <p:spPr>
              <a:xfrm flipV="1">
                <a:off x="829260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7" name="Google Shape;127;p9"/>
              <p:cNvSpPr/>
              <p:nvPr/>
            </p:nvSpPr>
            <p:spPr>
              <a:xfrm flipV="1">
                <a:off x="849672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8" name="Google Shape;128;p9"/>
              <p:cNvSpPr/>
              <p:nvPr/>
            </p:nvSpPr>
            <p:spPr>
              <a:xfrm flipV="1">
                <a:off x="726048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9" name="Google Shape;129;p9"/>
              <p:cNvSpPr/>
              <p:nvPr/>
            </p:nvSpPr>
            <p:spPr>
              <a:xfrm flipV="1">
                <a:off x="746460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0" name="Google Shape;130;p9"/>
              <p:cNvSpPr/>
              <p:nvPr/>
            </p:nvSpPr>
            <p:spPr>
              <a:xfrm flipV="1">
                <a:off x="766872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1" name="Google Shape;131;p9"/>
              <p:cNvSpPr/>
              <p:nvPr/>
            </p:nvSpPr>
            <p:spPr>
              <a:xfrm flipV="1">
                <a:off x="787284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2" name="Google Shape;132;p9"/>
              <p:cNvSpPr/>
              <p:nvPr/>
            </p:nvSpPr>
            <p:spPr>
              <a:xfrm flipV="1">
                <a:off x="807696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53" name="Google Shape;133;p9"/>
            <p:cNvGrpSpPr/>
            <p:nvPr/>
          </p:nvGrpSpPr>
          <p:grpSpPr>
            <a:xfrm>
              <a:off x="6687360" y="-258840"/>
              <a:ext cx="2947320" cy="2776320"/>
              <a:chOff x="6687360" y="-258840"/>
              <a:chExt cx="2947320" cy="2776320"/>
            </a:xfrm>
          </p:grpSpPr>
          <p:sp>
            <p:nvSpPr>
              <p:cNvPr id="354" name="Google Shape;134;p9"/>
              <p:cNvSpPr/>
              <p:nvPr/>
            </p:nvSpPr>
            <p:spPr>
              <a:xfrm rot="10800000">
                <a:off x="6687360" y="-15120"/>
                <a:ext cx="2456640" cy="24469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5" name="Google Shape;135;p9"/>
              <p:cNvSpPr/>
              <p:nvPr/>
            </p:nvSpPr>
            <p:spPr>
              <a:xfrm rot="13499400" flipH="1">
                <a:off x="7946280" y="80784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 name="Google Shape;136;p9"/>
              <p:cNvSpPr/>
              <p:nvPr/>
            </p:nvSpPr>
            <p:spPr>
              <a:xfrm rot="13500000" flipH="1">
                <a:off x="6856920" y="763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 name="Google Shape;137;p9"/>
              <p:cNvSpPr/>
              <p:nvPr/>
            </p:nvSpPr>
            <p:spPr>
              <a:xfrm rot="10800000" flipH="1">
                <a:off x="6962400" y="27216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 name="Google Shape;138;p9"/>
              <p:cNvSpPr/>
              <p:nvPr/>
            </p:nvSpPr>
            <p:spPr>
              <a:xfrm rot="13499400" flipH="1">
                <a:off x="7652160" y="160956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35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193883" y="789456"/>
            <a:ext cx="6142965" cy="199980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3800" b="0" strike="noStrike" spc="-1" dirty="0">
                <a:solidFill>
                  <a:schemeClr val="dk1"/>
                </a:solidFill>
                <a:latin typeface="Archivo Black"/>
                <a:ea typeface="Archivo Black"/>
              </a:rPr>
              <a:t>Contemporary Issues in Adopting e-Procurement Practice in Government Acquisition Process:</a:t>
            </a:r>
            <a:endParaRPr lang="fr-FR" sz="3800" b="0" strike="noStrike" spc="-1" dirty="0">
              <a:solidFill>
                <a:schemeClr val="dk1"/>
              </a:solidFill>
              <a:latin typeface="Arial"/>
            </a:endParaRPr>
          </a:p>
        </p:txBody>
      </p:sp>
      <p:grpSp>
        <p:nvGrpSpPr>
          <p:cNvPr id="365" name="Google Shape;456;p30"/>
          <p:cNvGrpSpPr/>
          <p:nvPr/>
        </p:nvGrpSpPr>
        <p:grpSpPr>
          <a:xfrm>
            <a:off x="5344200" y="1622945"/>
            <a:ext cx="3799800" cy="3497630"/>
            <a:chOff x="4689720" y="776700"/>
            <a:chExt cx="4429440" cy="4366800"/>
          </a:xfrm>
        </p:grpSpPr>
        <p:sp>
          <p:nvSpPr>
            <p:cNvPr id="366" name="Google Shape;457;p30"/>
            <p:cNvSpPr/>
            <p:nvPr/>
          </p:nvSpPr>
          <p:spPr>
            <a:xfrm flipH="1">
              <a:off x="4689720" y="7767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FFFFFF"/>
                </a:solidFill>
                <a:latin typeface="OpenSymbol"/>
              </a:endParaRPr>
            </a:p>
          </p:txBody>
        </p:sp>
        <p:sp>
          <p:nvSpPr>
            <p:cNvPr id="367" name="Google Shape;458;p30"/>
            <p:cNvSpPr/>
            <p:nvPr/>
          </p:nvSpPr>
          <p:spPr>
            <a:xfrm rot="18900000">
              <a:off x="7674840" y="13035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900600">
              <a:off x="4984200" y="327564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900600">
              <a:off x="7107840" y="209304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900600">
              <a:off x="6792480" y="124308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900600">
              <a:off x="5127480" y="384948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72" name="Google Shape;463;p30"/>
          <p:cNvGrpSpPr/>
          <p:nvPr/>
        </p:nvGrpSpPr>
        <p:grpSpPr>
          <a:xfrm>
            <a:off x="2639432" y="4692709"/>
            <a:ext cx="1309320" cy="257400"/>
            <a:chOff x="2669760" y="4362120"/>
            <a:chExt cx="1309320" cy="257400"/>
          </a:xfrm>
        </p:grpSpPr>
        <p:sp>
          <p:nvSpPr>
            <p:cNvPr id="373"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4"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5" name="Google Shape;466;p30"/>
            <p:cNvSpPr/>
            <p:nvPr/>
          </p:nvSpPr>
          <p:spPr>
            <a:xfrm>
              <a:off x="349740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6"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7"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8"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9"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0" name="Google Shape;471;p30"/>
            <p:cNvSpPr/>
            <p:nvPr/>
          </p:nvSpPr>
          <p:spPr>
            <a:xfrm>
              <a:off x="307800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1"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2"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a:off x="4643640" y="2814840"/>
            <a:ext cx="2188080" cy="1862640"/>
            <a:chOff x="4643640" y="2814840"/>
            <a:chExt cx="2188080" cy="1862640"/>
          </a:xfrm>
        </p:grpSpPr>
        <p:sp>
          <p:nvSpPr>
            <p:cNvPr id="385" name="Google Shape;476;p30"/>
            <p:cNvSpPr/>
            <p:nvPr/>
          </p:nvSpPr>
          <p:spPr>
            <a:xfrm rot="18900000">
              <a:off x="5941080" y="422748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6" name="Group 5">
            <a:extLst>
              <a:ext uri="{FF2B5EF4-FFF2-40B4-BE49-F238E27FC236}">
                <a16:creationId xmlns:a16="http://schemas.microsoft.com/office/drawing/2014/main" xmlns="" id="{DCFB9B6D-98C2-E0DB-B0DC-B547A242E339}"/>
              </a:ext>
            </a:extLst>
          </p:cNvPr>
          <p:cNvGrpSpPr/>
          <p:nvPr/>
        </p:nvGrpSpPr>
        <p:grpSpPr>
          <a:xfrm>
            <a:off x="6046430" y="66355"/>
            <a:ext cx="2946480" cy="1187284"/>
            <a:chOff x="5489707" y="66355"/>
            <a:chExt cx="3503203" cy="1411616"/>
          </a:xfrm>
        </p:grpSpPr>
        <p:pic>
          <p:nvPicPr>
            <p:cNvPr id="3" name="Picture 2">
              <a:extLst>
                <a:ext uri="{FF2B5EF4-FFF2-40B4-BE49-F238E27FC236}">
                  <a16:creationId xmlns:a16="http://schemas.microsoft.com/office/drawing/2014/main" xmlns="" id="{975F1AA2-032C-7C45-BBCD-80E53C7D8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707" y="66355"/>
              <a:ext cx="1984980" cy="1411616"/>
            </a:xfrm>
            <a:prstGeom prst="rect">
              <a:avLst/>
            </a:prstGeom>
          </p:spPr>
        </p:pic>
        <p:pic>
          <p:nvPicPr>
            <p:cNvPr id="5" name="Picture 4">
              <a:extLst>
                <a:ext uri="{FF2B5EF4-FFF2-40B4-BE49-F238E27FC236}">
                  <a16:creationId xmlns:a16="http://schemas.microsoft.com/office/drawing/2014/main" xmlns="" id="{2F247730-B088-59A0-829B-F752D6A2B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222" y="205692"/>
              <a:ext cx="1639688" cy="1113392"/>
            </a:xfrm>
            <a:prstGeom prst="rect">
              <a:avLst/>
            </a:prstGeom>
          </p:spPr>
        </p:pic>
      </p:grpSp>
      <p:sp>
        <p:nvSpPr>
          <p:cNvPr id="7" name="Title 1">
            <a:extLst>
              <a:ext uri="{FF2B5EF4-FFF2-40B4-BE49-F238E27FC236}">
                <a16:creationId xmlns:a16="http://schemas.microsoft.com/office/drawing/2014/main" xmlns="" id="{E94DF0A2-BF97-2305-C737-FA7BC9271AD2}"/>
              </a:ext>
            </a:extLst>
          </p:cNvPr>
          <p:cNvSpPr txBox="1">
            <a:spLocks/>
          </p:cNvSpPr>
          <p:nvPr/>
        </p:nvSpPr>
        <p:spPr>
          <a:xfrm>
            <a:off x="-422571" y="4010268"/>
            <a:ext cx="7013925" cy="71162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2400" b="1" dirty="0">
                <a:solidFill>
                  <a:schemeClr val="tx1">
                    <a:lumMod val="50000"/>
                    <a:lumOff val="50000"/>
                  </a:schemeClr>
                </a:solidFill>
              </a:rPr>
              <a:t>Fatai-idowu Onafowote</a:t>
            </a:r>
          </a:p>
          <a:p>
            <a:pPr algn="ctr"/>
            <a:r>
              <a:rPr lang="en-US" sz="1200" b="1" cap="none" dirty="0">
                <a:solidFill>
                  <a:schemeClr val="tx1">
                    <a:lumMod val="50000"/>
                    <a:lumOff val="50000"/>
                  </a:schemeClr>
                </a:solidFill>
              </a:rPr>
              <a:t>Director General, PPA</a:t>
            </a:r>
            <a:endParaRPr lang="en-US" sz="1100" b="1" cap="none" dirty="0">
              <a:solidFill>
                <a:schemeClr val="tx1">
                  <a:lumMod val="50000"/>
                  <a:lumOff val="50000"/>
                </a:schemeClr>
              </a:solidFill>
            </a:endParaRPr>
          </a:p>
        </p:txBody>
      </p:sp>
      <p:sp>
        <p:nvSpPr>
          <p:cNvPr id="2" name="PlaceHolder 1">
            <a:extLst>
              <a:ext uri="{FF2B5EF4-FFF2-40B4-BE49-F238E27FC236}">
                <a16:creationId xmlns:a16="http://schemas.microsoft.com/office/drawing/2014/main" xmlns="" id="{FA55ED45-5223-52A0-5205-BEC8C69D0834}"/>
              </a:ext>
            </a:extLst>
          </p:cNvPr>
          <p:cNvSpPr txBox="1">
            <a:spLocks/>
          </p:cNvSpPr>
          <p:nvPr/>
        </p:nvSpPr>
        <p:spPr>
          <a:xfrm>
            <a:off x="1218923" y="2518603"/>
            <a:ext cx="6025177" cy="671544"/>
          </a:xfrm>
          <a:prstGeom prst="rect">
            <a:avLst/>
          </a:prstGeom>
          <a:noFill/>
          <a:ln w="0">
            <a:noFill/>
          </a:ln>
        </p:spPr>
        <p:txBody>
          <a:bodyPr lIns="91440" tIns="91440" rIns="91440" bIns="9144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 sz="2800" spc="-1" dirty="0">
                <a:solidFill>
                  <a:schemeClr val="dk1"/>
                </a:solidFill>
                <a:latin typeface="Archivo Black"/>
                <a:ea typeface="Archivo Black"/>
              </a:rPr>
              <a:t>The Professional Perspective</a:t>
            </a:r>
            <a:endParaRPr lang="fr-FR" sz="2800" spc="-1" dirty="0">
              <a:solidFill>
                <a:schemeClr val="dk1"/>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3F2CA4E-B0DD-9867-30EF-BF6E911B5B07}"/>
            </a:ext>
          </a:extLst>
        </p:cNvPr>
        <p:cNvGrpSpPr/>
        <p:nvPr/>
      </p:nvGrpSpPr>
      <p:grpSpPr>
        <a:xfrm>
          <a:off x="0" y="0"/>
          <a:ext cx="0" cy="0"/>
          <a:chOff x="0" y="0"/>
          <a:chExt cx="0" cy="0"/>
        </a:xfrm>
      </p:grpSpPr>
      <p:sp>
        <p:nvSpPr>
          <p:cNvPr id="412" name="PlaceHolder 1">
            <a:extLst>
              <a:ext uri="{FF2B5EF4-FFF2-40B4-BE49-F238E27FC236}">
                <a16:creationId xmlns:a16="http://schemas.microsoft.com/office/drawing/2014/main" xmlns="" id="{48AAC4A2-319A-B98D-FACD-C458F55C9518}"/>
              </a:ext>
            </a:extLst>
          </p:cNvPr>
          <p:cNvSpPr>
            <a:spLocks noGrp="1"/>
          </p:cNvSpPr>
          <p:nvPr>
            <p:ph type="title" idx="4294967295"/>
          </p:nvPr>
        </p:nvSpPr>
        <p:spPr>
          <a:xfrm>
            <a:off x="1672253" y="182880"/>
            <a:ext cx="4276725" cy="661371"/>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US" sz="3200" dirty="0">
                <a:effectLst/>
                <a:latin typeface="Calibri" panose="020F0502020204030204" pitchFamily="34" charset="0"/>
                <a:ea typeface="Calibri" panose="020F0502020204030204" pitchFamily="34" charset="0"/>
                <a:cs typeface="Times New Roman" panose="02020603050405020304" pitchFamily="18" charset="0"/>
              </a:rPr>
              <a:t>Falsification of Documents</a:t>
            </a:r>
            <a:endParaRPr lang="fr-FR" sz="4800" strike="noStrike" spc="-1" dirty="0">
              <a:solidFill>
                <a:schemeClr val="dk1"/>
              </a:solidFill>
              <a:latin typeface="Arial"/>
            </a:endParaRPr>
          </a:p>
        </p:txBody>
      </p:sp>
      <p:sp>
        <p:nvSpPr>
          <p:cNvPr id="413" name="PlaceHolder 2">
            <a:extLst>
              <a:ext uri="{FF2B5EF4-FFF2-40B4-BE49-F238E27FC236}">
                <a16:creationId xmlns:a16="http://schemas.microsoft.com/office/drawing/2014/main" xmlns="" id="{0B51552D-30CF-FC2E-A7E2-5DBCA380D9E2}"/>
              </a:ext>
            </a:extLst>
          </p:cNvPr>
          <p:cNvSpPr>
            <a:spLocks noGrp="1"/>
          </p:cNvSpPr>
          <p:nvPr>
            <p:ph type="subTitle" idx="4294967295"/>
          </p:nvPr>
        </p:nvSpPr>
        <p:spPr>
          <a:xfrm>
            <a:off x="3380759" y="925158"/>
            <a:ext cx="5558846" cy="3291840"/>
          </a:xfrm>
          <a:prstGeom prst="rect">
            <a:avLst/>
          </a:prstGeom>
          <a:noFill/>
          <a:ln w="0">
            <a:noFill/>
          </a:ln>
        </p:spPr>
        <p:txBody>
          <a:bodyPr lIns="91440" tIns="91440" rIns="91440" bIns="91440" anchor="t">
            <a:noAutofit/>
          </a:bodyPr>
          <a:lstStyle/>
          <a:p>
            <a:pPr>
              <a:buNone/>
            </a:pPr>
            <a:endParaRPr lang="en-US" dirty="0">
              <a:effectLst/>
            </a:endParaRPr>
          </a:p>
          <a:p>
            <a:pPr marL="742950" lvl="1" indent="-285750">
              <a:lnSpc>
                <a:spcPct val="115000"/>
              </a:lnSpc>
              <a:spcAft>
                <a:spcPts val="800"/>
              </a:spcAft>
              <a:buSzPts val="1000"/>
              <a:buFont typeface="Courier New" panose="02070309020205020404" pitchFamily="49" charset="0"/>
              <a:buChar char="o"/>
              <a:tabLst>
                <a:tab pos="914400" algn="l"/>
              </a:tabLst>
            </a:pPr>
            <a:r>
              <a:rPr lang="en-US" sz="1800" spc="-10" dirty="0">
                <a:solidFill>
                  <a:schemeClr val="accent3">
                    <a:lumMod val="50000"/>
                  </a:schemeClr>
                </a:solidFill>
                <a:latin typeface="Trebuchet MS"/>
              </a:rPr>
              <a:t>This includes forging or altering procurement records to conceal corrupt activities.   </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800" spc="-10" dirty="0">
                <a:solidFill>
                  <a:schemeClr val="accent3">
                    <a:lumMod val="50000"/>
                  </a:schemeClr>
                </a:solidFill>
                <a:latin typeface="Trebuchet MS"/>
              </a:rPr>
              <a:t>This can involve: </a:t>
            </a:r>
          </a:p>
          <a:p>
            <a:pPr marL="1143000" lvl="2" indent="-228600">
              <a:lnSpc>
                <a:spcPct val="115000"/>
              </a:lnSpc>
              <a:spcAft>
                <a:spcPts val="800"/>
              </a:spcAft>
              <a:buSzPts val="1000"/>
              <a:buFont typeface="Wingdings" panose="05000000000000000000" pitchFamily="2" charset="2"/>
              <a:buChar char=""/>
              <a:tabLst>
                <a:tab pos="1371600" algn="l"/>
              </a:tabLst>
            </a:pPr>
            <a:r>
              <a:rPr lang="en-US" sz="1800" spc="-10" dirty="0">
                <a:solidFill>
                  <a:schemeClr val="accent3">
                    <a:lumMod val="50000"/>
                  </a:schemeClr>
                </a:solidFill>
                <a:latin typeface="Trebuchet MS"/>
              </a:rPr>
              <a:t>Creating fake invoices.</a:t>
            </a:r>
          </a:p>
          <a:p>
            <a:pPr marL="1143000" lvl="2" indent="-228600">
              <a:lnSpc>
                <a:spcPct val="115000"/>
              </a:lnSpc>
              <a:spcAft>
                <a:spcPts val="800"/>
              </a:spcAft>
              <a:buSzPts val="1000"/>
              <a:buFont typeface="Wingdings" panose="05000000000000000000" pitchFamily="2" charset="2"/>
              <a:buChar char=""/>
              <a:tabLst>
                <a:tab pos="1371600" algn="l"/>
              </a:tabLst>
            </a:pPr>
            <a:r>
              <a:rPr lang="en-US" sz="1800" spc="-10" dirty="0">
                <a:solidFill>
                  <a:schemeClr val="accent3">
                    <a:lumMod val="50000"/>
                  </a:schemeClr>
                </a:solidFill>
                <a:latin typeface="Trebuchet MS"/>
              </a:rPr>
              <a:t>Manipulating bid evaluation reports.</a:t>
            </a:r>
          </a:p>
          <a:p>
            <a:pPr marL="1143000" lvl="2" indent="-228600">
              <a:lnSpc>
                <a:spcPct val="115000"/>
              </a:lnSpc>
              <a:spcAft>
                <a:spcPts val="800"/>
              </a:spcAft>
              <a:buSzPts val="1000"/>
              <a:buFont typeface="Wingdings" panose="05000000000000000000" pitchFamily="2" charset="2"/>
              <a:buChar char=""/>
              <a:tabLst>
                <a:tab pos="1371600" algn="l"/>
              </a:tabLst>
            </a:pPr>
            <a:r>
              <a:rPr lang="en-US" sz="1800" spc="-10" dirty="0">
                <a:solidFill>
                  <a:schemeClr val="accent3">
                    <a:lumMod val="50000"/>
                  </a:schemeClr>
                </a:solidFill>
                <a:latin typeface="Trebuchet MS"/>
              </a:rPr>
              <a:t>Altering payment records.</a:t>
            </a:r>
          </a:p>
          <a:p>
            <a:pPr indent="0">
              <a:lnSpc>
                <a:spcPct val="100000"/>
              </a:lnSpc>
              <a:buNone/>
              <a:tabLst>
                <a:tab pos="0" algn="l"/>
              </a:tabLst>
            </a:pPr>
            <a:endParaRPr lang="en-US" sz="1800" b="0" strike="noStrike" spc="-1" dirty="0">
              <a:solidFill>
                <a:srgbClr val="000000"/>
              </a:solidFill>
              <a:latin typeface="OpenSymbol"/>
            </a:endParaRPr>
          </a:p>
        </p:txBody>
      </p:sp>
      <p:pic>
        <p:nvPicPr>
          <p:cNvPr id="4" name="Picture 3">
            <a:extLst>
              <a:ext uri="{FF2B5EF4-FFF2-40B4-BE49-F238E27FC236}">
                <a16:creationId xmlns:a16="http://schemas.microsoft.com/office/drawing/2014/main" xmlns="" id="{0CF2C04C-50B8-42B7-A5CF-780517E25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972" y="1462495"/>
            <a:ext cx="3274874" cy="2496319"/>
          </a:xfrm>
          <a:prstGeom prst="rect">
            <a:avLst/>
          </a:prstGeom>
        </p:spPr>
      </p:pic>
    </p:spTree>
    <p:extLst>
      <p:ext uri="{BB962C8B-B14F-4D97-AF65-F5344CB8AC3E}">
        <p14:creationId xmlns:p14="http://schemas.microsoft.com/office/powerpoint/2010/main" val="338862104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937735-A601-AE34-7FCA-599760E743BF}"/>
            </a:ext>
          </a:extLst>
        </p:cNvPr>
        <p:cNvGrpSpPr/>
        <p:nvPr/>
      </p:nvGrpSpPr>
      <p:grpSpPr>
        <a:xfrm>
          <a:off x="0" y="0"/>
          <a:ext cx="0" cy="0"/>
          <a:chOff x="0" y="0"/>
          <a:chExt cx="0" cy="0"/>
        </a:xfrm>
      </p:grpSpPr>
      <p:sp>
        <p:nvSpPr>
          <p:cNvPr id="412" name="PlaceHolder 1">
            <a:extLst>
              <a:ext uri="{FF2B5EF4-FFF2-40B4-BE49-F238E27FC236}">
                <a16:creationId xmlns:a16="http://schemas.microsoft.com/office/drawing/2014/main" xmlns="" id="{A817F5FD-C010-6B1C-F8DB-65881DB58901}"/>
              </a:ext>
            </a:extLst>
          </p:cNvPr>
          <p:cNvSpPr>
            <a:spLocks noGrp="1"/>
          </p:cNvSpPr>
          <p:nvPr>
            <p:ph type="title" idx="4294967295"/>
          </p:nvPr>
        </p:nvSpPr>
        <p:spPr>
          <a:xfrm>
            <a:off x="940734" y="114524"/>
            <a:ext cx="4276725" cy="661371"/>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3200" b="0" strike="noStrike" spc="-1" dirty="0">
                <a:solidFill>
                  <a:schemeClr val="dk1"/>
                </a:solidFill>
                <a:latin typeface="Archivo Black"/>
                <a:ea typeface="Archivo Black"/>
              </a:rPr>
              <a:t>Phantom Projects</a:t>
            </a:r>
            <a:endParaRPr lang="fr-FR" sz="4800" strike="noStrike" spc="-1" dirty="0">
              <a:solidFill>
                <a:schemeClr val="dk1"/>
              </a:solidFill>
              <a:latin typeface="Arial"/>
            </a:endParaRPr>
          </a:p>
        </p:txBody>
      </p:sp>
      <p:sp>
        <p:nvSpPr>
          <p:cNvPr id="413" name="PlaceHolder 2">
            <a:extLst>
              <a:ext uri="{FF2B5EF4-FFF2-40B4-BE49-F238E27FC236}">
                <a16:creationId xmlns:a16="http://schemas.microsoft.com/office/drawing/2014/main" xmlns="" id="{ADE8B3E9-8797-9FC5-330C-64066EFDC7F3}"/>
              </a:ext>
            </a:extLst>
          </p:cNvPr>
          <p:cNvSpPr>
            <a:spLocks noGrp="1"/>
          </p:cNvSpPr>
          <p:nvPr>
            <p:ph type="subTitle" idx="4294967295"/>
          </p:nvPr>
        </p:nvSpPr>
        <p:spPr>
          <a:xfrm>
            <a:off x="-180022" y="1049541"/>
            <a:ext cx="5666421" cy="3318064"/>
          </a:xfrm>
          <a:prstGeom prst="rect">
            <a:avLst/>
          </a:prstGeom>
          <a:noFill/>
          <a:ln w="0">
            <a:noFill/>
          </a:ln>
        </p:spPr>
        <p:txBody>
          <a:bodyPr lIns="91440" tIns="91440" rIns="91440" bIns="91440" anchor="t">
            <a:noAutofit/>
          </a:bodyPr>
          <a:lstStyle/>
          <a:p>
            <a:pPr indent="0" algn="just">
              <a:lnSpc>
                <a:spcPct val="150000"/>
              </a:lnSpc>
              <a:buNone/>
              <a:tabLst>
                <a:tab pos="0" algn="l"/>
              </a:tabLst>
            </a:pPr>
            <a:r>
              <a:rPr lang="en" sz="1600" spc="-10" dirty="0">
                <a:solidFill>
                  <a:schemeClr val="accent3">
                    <a:lumMod val="50000"/>
                  </a:schemeClr>
                </a:solidFill>
                <a:latin typeface="Trebuchet MS"/>
              </a:rPr>
              <a:t>Phantom projects refer to non-existent initiatives that are created to siphon funds from public procurement budgets. These fraudulent schemes involve the submission of fake proposals and invoices for projects that are never intended to be executed. They represent a significant misuse of resources and can lead to widespread corruption</a:t>
            </a:r>
            <a:r>
              <a:rPr lang="en" sz="1800" b="0" strike="noStrike" spc="-1" dirty="0">
                <a:solidFill>
                  <a:schemeClr val="dk1"/>
                </a:solidFill>
                <a:latin typeface="Manrope"/>
                <a:ea typeface="Manrope"/>
              </a:rPr>
              <a:t>.</a:t>
            </a:r>
            <a:endParaRPr lang="en-US" sz="1800" b="0" strike="noStrike" spc="-1" dirty="0">
              <a:solidFill>
                <a:srgbClr val="000000"/>
              </a:solidFill>
              <a:latin typeface="OpenSymbol"/>
            </a:endParaRPr>
          </a:p>
          <a:p>
            <a:pPr indent="0" algn="just">
              <a:lnSpc>
                <a:spcPct val="150000"/>
              </a:lnSpc>
              <a:buNone/>
              <a:tabLst>
                <a:tab pos="0" algn="l"/>
              </a:tabLst>
            </a:pPr>
            <a:endParaRPr lang="en-US" sz="1800" b="0" strike="noStrike" spc="-1" dirty="0">
              <a:solidFill>
                <a:srgbClr val="000000"/>
              </a:solidFill>
              <a:latin typeface="OpenSymbol"/>
            </a:endParaRPr>
          </a:p>
        </p:txBody>
      </p:sp>
      <p:pic>
        <p:nvPicPr>
          <p:cNvPr id="3" name="Picture 2">
            <a:extLst>
              <a:ext uri="{FF2B5EF4-FFF2-40B4-BE49-F238E27FC236}">
                <a16:creationId xmlns:a16="http://schemas.microsoft.com/office/drawing/2014/main" xmlns="" id="{F627397B-4B5D-A555-79C6-C4B49AB9C5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522" y="1565575"/>
            <a:ext cx="3353371" cy="2012350"/>
          </a:xfrm>
          <a:prstGeom prst="rect">
            <a:avLst/>
          </a:prstGeom>
        </p:spPr>
      </p:pic>
    </p:spTree>
    <p:extLst>
      <p:ext uri="{BB962C8B-B14F-4D97-AF65-F5344CB8AC3E}">
        <p14:creationId xmlns:p14="http://schemas.microsoft.com/office/powerpoint/2010/main" val="233462752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E7C233-7CB9-69C5-C41E-74981738F37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67AB43C0-9FFC-A73D-62F0-7DEE26ED8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001" y="2836181"/>
            <a:ext cx="4006999" cy="1938870"/>
          </a:xfrm>
          <a:prstGeom prst="rect">
            <a:avLst/>
          </a:prstGeom>
        </p:spPr>
      </p:pic>
      <p:sp>
        <p:nvSpPr>
          <p:cNvPr id="412" name="PlaceHolder 1">
            <a:extLst>
              <a:ext uri="{FF2B5EF4-FFF2-40B4-BE49-F238E27FC236}">
                <a16:creationId xmlns:a16="http://schemas.microsoft.com/office/drawing/2014/main" xmlns="" id="{7DACDDDB-38D3-AE42-8C03-50719B1AEC46}"/>
              </a:ext>
            </a:extLst>
          </p:cNvPr>
          <p:cNvSpPr>
            <a:spLocks noGrp="1"/>
          </p:cNvSpPr>
          <p:nvPr>
            <p:ph type="title" idx="4294967295"/>
          </p:nvPr>
        </p:nvSpPr>
        <p:spPr>
          <a:xfrm>
            <a:off x="2005741" y="107576"/>
            <a:ext cx="4276725" cy="661371"/>
          </a:xfrm>
          <a:prstGeom prst="rect">
            <a:avLst/>
          </a:prstGeom>
          <a:noFill/>
          <a:ln w="0">
            <a:noFill/>
          </a:ln>
        </p:spPr>
        <p:txBody>
          <a:bodyPr lIns="91440" tIns="91440" rIns="91440" bIns="91440" anchor="b">
            <a:normAutofit fontScale="90000"/>
          </a:bodyPr>
          <a:lstStyle/>
          <a:p>
            <a:pPr>
              <a:lnSpc>
                <a:spcPct val="115000"/>
              </a:lnSpc>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Challenges/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Underlying Factors</a:t>
            </a:r>
          </a:p>
        </p:txBody>
      </p:sp>
      <p:sp>
        <p:nvSpPr>
          <p:cNvPr id="413" name="PlaceHolder 2">
            <a:extLst>
              <a:ext uri="{FF2B5EF4-FFF2-40B4-BE49-F238E27FC236}">
                <a16:creationId xmlns:a16="http://schemas.microsoft.com/office/drawing/2014/main" xmlns="" id="{CBEB57C5-55B8-4D71-8848-1346D01DBCAE}"/>
              </a:ext>
            </a:extLst>
          </p:cNvPr>
          <p:cNvSpPr>
            <a:spLocks noGrp="1"/>
          </p:cNvSpPr>
          <p:nvPr>
            <p:ph type="subTitle" idx="4294967295"/>
          </p:nvPr>
        </p:nvSpPr>
        <p:spPr>
          <a:xfrm>
            <a:off x="-86061" y="1011891"/>
            <a:ext cx="6164132" cy="3119718"/>
          </a:xfrm>
          <a:prstGeom prst="rect">
            <a:avLst/>
          </a:prstGeom>
          <a:noFill/>
          <a:ln w="0">
            <a:noFill/>
          </a:ln>
        </p:spPr>
        <p:txBody>
          <a:bodyPr lIns="91440" tIns="91440" rIns="91440" bIns="91440" anchor="t">
            <a:no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Weak Institutional Frameworks: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Inadequate enforcement of procurement laws and regulations.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Lack of independence and capacity within oversight agencies.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A weak judicial system that fails to prosecute corrupt officials.   </a:t>
            </a:r>
          </a:p>
          <a:p>
            <a:pPr marL="342900" lvl="0" indent="-342900">
              <a:lnSpc>
                <a:spcPct val="115000"/>
              </a:lnSpc>
              <a:spcAft>
                <a:spcPts val="800"/>
              </a:spcAft>
              <a:buSzPts val="1000"/>
              <a:buFont typeface="Symbol" panose="05050102010706020507" pitchFamily="18" charset="2"/>
              <a:buChar char=""/>
              <a:tabLst>
                <a:tab pos="457200" algn="l"/>
              </a:tabLs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Lack of Transparency and Accountability:</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Limited public access to procurement information.</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Absence of mechanisms for public monitoring and oversight.</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A culture of secrecy that shields corrupt practices from scrutiny</a:t>
            </a:r>
          </a:p>
        </p:txBody>
      </p:sp>
    </p:spTree>
    <p:extLst>
      <p:ext uri="{BB962C8B-B14F-4D97-AF65-F5344CB8AC3E}">
        <p14:creationId xmlns:p14="http://schemas.microsoft.com/office/powerpoint/2010/main" val="5744061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CF1F72-79BB-792B-0FCB-46BB57136E42}"/>
            </a:ext>
          </a:extLst>
        </p:cNvPr>
        <p:cNvGrpSpPr/>
        <p:nvPr/>
      </p:nvGrpSpPr>
      <p:grpSpPr>
        <a:xfrm>
          <a:off x="0" y="0"/>
          <a:ext cx="0" cy="0"/>
          <a:chOff x="0" y="0"/>
          <a:chExt cx="0" cy="0"/>
        </a:xfrm>
      </p:grpSpPr>
      <p:sp>
        <p:nvSpPr>
          <p:cNvPr id="412" name="PlaceHolder 1">
            <a:extLst>
              <a:ext uri="{FF2B5EF4-FFF2-40B4-BE49-F238E27FC236}">
                <a16:creationId xmlns:a16="http://schemas.microsoft.com/office/drawing/2014/main" xmlns="" id="{DD002B2E-58AF-3128-244D-FAF9CB577536}"/>
              </a:ext>
            </a:extLst>
          </p:cNvPr>
          <p:cNvSpPr>
            <a:spLocks noGrp="1"/>
          </p:cNvSpPr>
          <p:nvPr>
            <p:ph type="title" idx="4294967295"/>
          </p:nvPr>
        </p:nvSpPr>
        <p:spPr>
          <a:xfrm>
            <a:off x="1957891" y="132379"/>
            <a:ext cx="4276725" cy="424105"/>
          </a:xfrm>
          <a:prstGeom prst="rect">
            <a:avLst/>
          </a:prstGeom>
          <a:noFill/>
          <a:ln w="0">
            <a:noFill/>
          </a:ln>
        </p:spPr>
        <p:txBody>
          <a:bodyPr lIns="91440" tIns="91440" rIns="91440" bIns="91440" anchor="b">
            <a:normAutofit fontScale="90000"/>
          </a:bodyPr>
          <a:lstStyle/>
          <a:p>
            <a:pPr>
              <a:lnSpc>
                <a:spcPct val="115000"/>
              </a:lnSpc>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Challenges/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Underlying Factors</a:t>
            </a:r>
          </a:p>
        </p:txBody>
      </p:sp>
      <p:sp>
        <p:nvSpPr>
          <p:cNvPr id="413" name="PlaceHolder 2">
            <a:extLst>
              <a:ext uri="{FF2B5EF4-FFF2-40B4-BE49-F238E27FC236}">
                <a16:creationId xmlns:a16="http://schemas.microsoft.com/office/drawing/2014/main" xmlns="" id="{F6F833E6-CB80-1261-BD56-20B962A54CD8}"/>
              </a:ext>
            </a:extLst>
          </p:cNvPr>
          <p:cNvSpPr>
            <a:spLocks noGrp="1"/>
          </p:cNvSpPr>
          <p:nvPr>
            <p:ph type="subTitle" idx="4294967295"/>
          </p:nvPr>
        </p:nvSpPr>
        <p:spPr>
          <a:xfrm>
            <a:off x="0" y="438150"/>
            <a:ext cx="7842325" cy="4267200"/>
          </a:xfrm>
          <a:prstGeom prst="rect">
            <a:avLst/>
          </a:prstGeom>
          <a:noFill/>
          <a:ln w="0">
            <a:noFill/>
          </a:ln>
        </p:spPr>
        <p:txBody>
          <a:bodyPr lIns="91440" tIns="91440" rIns="91440" bIns="91440" anchor="t">
            <a:no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Political Interference: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Political patronage and influence in procurement decisions.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Protection of corrupt officials by political elites.</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Use of public procurement as a tool for political fundraising.</a:t>
            </a:r>
          </a:p>
          <a:p>
            <a:pPr marL="34290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Culture of Impunity:</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A widespread belief that corrupt officials will not be held accountable.</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Lack of public outrage and social sanctions against corruption.</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400" spc="-10" dirty="0">
                <a:solidFill>
                  <a:schemeClr val="accent3">
                    <a:lumMod val="50000"/>
                  </a:schemeClr>
                </a:solidFill>
                <a:latin typeface="Trebuchet MS"/>
              </a:rPr>
              <a:t>Social pressures that encourage corrupt practices.   </a:t>
            </a:r>
          </a:p>
          <a:p>
            <a:pPr marL="342900" lvl="0" indent="-342900">
              <a:lnSpc>
                <a:spcPct val="115000"/>
              </a:lnSpc>
              <a:spcAft>
                <a:spcPts val="800"/>
              </a:spcAft>
              <a:buSzPts val="1000"/>
              <a:buFont typeface="Symbol" panose="05050102010706020507" pitchFamily="18" charset="2"/>
              <a:buChar char=""/>
              <a:tabLst>
                <a:tab pos="457200" algn="l"/>
              </a:tabLs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Technological Gaps: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15000"/>
              </a:lnSpc>
              <a:spcAft>
                <a:spcPts val="800"/>
              </a:spcAft>
              <a:buSzPts val="1000"/>
              <a:buFont typeface="Courier New" panose="02070309020205020404" pitchFamily="49" charset="0"/>
              <a:buChar char="o"/>
              <a:tabLst>
                <a:tab pos="914400" algn="l"/>
              </a:tabLst>
            </a:pPr>
            <a:r>
              <a:rPr lang="en-US" sz="1200" spc="-10" dirty="0">
                <a:solidFill>
                  <a:schemeClr val="accent3">
                    <a:lumMod val="50000"/>
                  </a:schemeClr>
                </a:solidFill>
                <a:latin typeface="Trebuchet MS"/>
              </a:rPr>
              <a:t>Lack of effective technological systems, that would increase transparency, and track procurement proce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sses.</a:t>
            </a:r>
          </a:p>
        </p:txBody>
      </p:sp>
      <p:pic>
        <p:nvPicPr>
          <p:cNvPr id="3" name="Picture 2">
            <a:extLst>
              <a:ext uri="{FF2B5EF4-FFF2-40B4-BE49-F238E27FC236}">
                <a16:creationId xmlns:a16="http://schemas.microsoft.com/office/drawing/2014/main" xmlns="" id="{AE5AC2BB-16DD-50AD-AABD-6ABCDAD12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582" y="1896131"/>
            <a:ext cx="3355125" cy="1914818"/>
          </a:xfrm>
          <a:prstGeom prst="rect">
            <a:avLst/>
          </a:prstGeom>
        </p:spPr>
      </p:pic>
    </p:spTree>
    <p:extLst>
      <p:ext uri="{BB962C8B-B14F-4D97-AF65-F5344CB8AC3E}">
        <p14:creationId xmlns:p14="http://schemas.microsoft.com/office/powerpoint/2010/main" val="14628481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639111-E6F7-4076-6DCD-1FB7D5D83B3C}"/>
            </a:ext>
          </a:extLst>
        </p:cNvPr>
        <p:cNvGrpSpPr/>
        <p:nvPr/>
      </p:nvGrpSpPr>
      <p:grpSpPr>
        <a:xfrm>
          <a:off x="0" y="0"/>
          <a:ext cx="0" cy="0"/>
          <a:chOff x="0" y="0"/>
          <a:chExt cx="0" cy="0"/>
        </a:xfrm>
      </p:grpSpPr>
      <p:sp>
        <p:nvSpPr>
          <p:cNvPr id="412" name="PlaceHolder 1">
            <a:extLst>
              <a:ext uri="{FF2B5EF4-FFF2-40B4-BE49-F238E27FC236}">
                <a16:creationId xmlns:a16="http://schemas.microsoft.com/office/drawing/2014/main" xmlns="" id="{DDC36E11-E59F-49AD-4D69-6269B28E29B8}"/>
              </a:ext>
            </a:extLst>
          </p:cNvPr>
          <p:cNvSpPr>
            <a:spLocks noGrp="1"/>
          </p:cNvSpPr>
          <p:nvPr>
            <p:ph type="title" idx="4294967295"/>
          </p:nvPr>
        </p:nvSpPr>
        <p:spPr>
          <a:xfrm>
            <a:off x="822960" y="25906"/>
            <a:ext cx="7498080" cy="660400"/>
          </a:xfrm>
          <a:prstGeom prst="rect">
            <a:avLst/>
          </a:prstGeom>
          <a:noFill/>
          <a:ln w="0">
            <a:noFill/>
          </a:ln>
        </p:spPr>
        <p:txBody>
          <a:bodyPr lIns="91440" tIns="91440" rIns="91440" bIns="91440" anchor="b">
            <a:noAutofit/>
          </a:bodyPr>
          <a:lstStyle/>
          <a:p>
            <a:pPr>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Impact of Corruption in Public Procurement</a:t>
            </a:r>
          </a:p>
        </p:txBody>
      </p:sp>
      <p:sp>
        <p:nvSpPr>
          <p:cNvPr id="413" name="PlaceHolder 2">
            <a:extLst>
              <a:ext uri="{FF2B5EF4-FFF2-40B4-BE49-F238E27FC236}">
                <a16:creationId xmlns:a16="http://schemas.microsoft.com/office/drawing/2014/main" xmlns="" id="{FDC84B36-1093-E555-D8EC-1D5794923B11}"/>
              </a:ext>
            </a:extLst>
          </p:cNvPr>
          <p:cNvSpPr>
            <a:spLocks noGrp="1"/>
          </p:cNvSpPr>
          <p:nvPr>
            <p:ph type="subTitle" idx="4294967295"/>
          </p:nvPr>
        </p:nvSpPr>
        <p:spPr>
          <a:xfrm>
            <a:off x="2635624" y="879886"/>
            <a:ext cx="6508376" cy="3111201"/>
          </a:xfrm>
          <a:prstGeom prst="rect">
            <a:avLst/>
          </a:prstGeom>
          <a:noFill/>
          <a:ln w="0">
            <a:noFill/>
          </a:ln>
        </p:spPr>
        <p:txBody>
          <a:bodyPr lIns="91440" tIns="91440" rIns="91440" bIns="91440" anchor="t">
            <a:no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Erosion of Public Trust:</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Undermines public confidence in government and its institutions.</a:t>
            </a:r>
          </a:p>
          <a:p>
            <a:pPr marL="342900" lvl="0" indent="-342900">
              <a:lnSpc>
                <a:spcPct val="115000"/>
              </a:lnSpc>
              <a:spcAft>
                <a:spcPts val="800"/>
              </a:spcAft>
              <a:buSzPts val="1000"/>
              <a:buFont typeface="Symbol" panose="05050102010706020507" pitchFamily="18" charset="2"/>
              <a:buChar char=""/>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Reduced Efficiency and Effectiveness: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Diverts resources from essential public services.</a:t>
            </a:r>
          </a:p>
          <a:p>
            <a:pPr marL="342900" lvl="0" indent="-342900">
              <a:lnSpc>
                <a:spcPct val="115000"/>
              </a:lnSpc>
              <a:spcAft>
                <a:spcPts val="800"/>
              </a:spcAft>
              <a:buSzPts val="1000"/>
              <a:buFont typeface="Symbol" panose="05050102010706020507" pitchFamily="18" charset="2"/>
              <a:buChar char=""/>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Increased Costs: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Leads to higher project costs and reduced value for money.</a:t>
            </a:r>
          </a:p>
          <a:p>
            <a:pPr marL="342900" lvl="0" indent="-342900">
              <a:lnSpc>
                <a:spcPct val="115000"/>
              </a:lnSpc>
              <a:spcAft>
                <a:spcPts val="800"/>
              </a:spcAft>
              <a:buSzPts val="1000"/>
              <a:buFont typeface="Symbol" panose="05050102010706020507" pitchFamily="18" charset="2"/>
              <a:buChar char=""/>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Hindrance to Economic Development:</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Discourages investment and stifles economic growth.</a:t>
            </a:r>
          </a:p>
          <a:p>
            <a:pPr marL="342900" lvl="0" indent="-342900">
              <a:lnSpc>
                <a:spcPct val="115000"/>
              </a:lnSpc>
              <a:spcAft>
                <a:spcPts val="800"/>
              </a:spcAft>
              <a:buSzPts val="1000"/>
              <a:buFont typeface="Symbol" panose="05050102010706020507" pitchFamily="18" charset="2"/>
              <a:buChar char=""/>
              <a:tabLst>
                <a:tab pos="457200" algn="l"/>
              </a:tabLs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Social and Political Instability:</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Can fuel social unrest and political instability.</a:t>
            </a:r>
          </a:p>
        </p:txBody>
      </p:sp>
      <p:pic>
        <p:nvPicPr>
          <p:cNvPr id="3" name="Picture 2">
            <a:extLst>
              <a:ext uri="{FF2B5EF4-FFF2-40B4-BE49-F238E27FC236}">
                <a16:creationId xmlns:a16="http://schemas.microsoft.com/office/drawing/2014/main" xmlns="" id="{620B117C-935E-1B54-3FD5-0BADA66303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90" y="1403664"/>
            <a:ext cx="2510834" cy="2063643"/>
          </a:xfrm>
          <a:prstGeom prst="rect">
            <a:avLst/>
          </a:prstGeom>
        </p:spPr>
      </p:pic>
    </p:spTree>
    <p:extLst>
      <p:ext uri="{BB962C8B-B14F-4D97-AF65-F5344CB8AC3E}">
        <p14:creationId xmlns:p14="http://schemas.microsoft.com/office/powerpoint/2010/main" val="135866989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06C6920-53EA-8D7B-010C-1093228426C2}"/>
            </a:ext>
          </a:extLst>
        </p:cNvPr>
        <p:cNvGrpSpPr/>
        <p:nvPr/>
      </p:nvGrpSpPr>
      <p:grpSpPr>
        <a:xfrm>
          <a:off x="0" y="0"/>
          <a:ext cx="0" cy="0"/>
          <a:chOff x="0" y="0"/>
          <a:chExt cx="0" cy="0"/>
        </a:xfrm>
      </p:grpSpPr>
      <p:sp>
        <p:nvSpPr>
          <p:cNvPr id="412" name="PlaceHolder 1">
            <a:extLst>
              <a:ext uri="{FF2B5EF4-FFF2-40B4-BE49-F238E27FC236}">
                <a16:creationId xmlns:a16="http://schemas.microsoft.com/office/drawing/2014/main" xmlns="" id="{ACAC3258-6FB4-6135-D200-02DCE65902E3}"/>
              </a:ext>
            </a:extLst>
          </p:cNvPr>
          <p:cNvSpPr>
            <a:spLocks noGrp="1"/>
          </p:cNvSpPr>
          <p:nvPr>
            <p:ph type="title" idx="4294967295"/>
          </p:nvPr>
        </p:nvSpPr>
        <p:spPr>
          <a:xfrm>
            <a:off x="2872291" y="161737"/>
            <a:ext cx="2205318" cy="660400"/>
          </a:xfrm>
          <a:prstGeom prst="rect">
            <a:avLst/>
          </a:prstGeom>
          <a:noFill/>
          <a:ln w="0">
            <a:noFill/>
          </a:ln>
        </p:spPr>
        <p:txBody>
          <a:bodyPr lIns="91440" tIns="91440" rIns="91440" bIns="91440" anchor="b">
            <a:noAutofit/>
          </a:bodyPr>
          <a:lstStyle/>
          <a:p>
            <a:pPr algn="ctr">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Solutions</a:t>
            </a:r>
          </a:p>
        </p:txBody>
      </p:sp>
      <p:sp>
        <p:nvSpPr>
          <p:cNvPr id="413" name="PlaceHolder 2">
            <a:extLst>
              <a:ext uri="{FF2B5EF4-FFF2-40B4-BE49-F238E27FC236}">
                <a16:creationId xmlns:a16="http://schemas.microsoft.com/office/drawing/2014/main" xmlns="" id="{95C86511-1266-AA38-163F-6C501C54210A}"/>
              </a:ext>
            </a:extLst>
          </p:cNvPr>
          <p:cNvSpPr>
            <a:spLocks noGrp="1"/>
          </p:cNvSpPr>
          <p:nvPr>
            <p:ph type="subTitle" idx="4294967295"/>
          </p:nvPr>
        </p:nvSpPr>
        <p:spPr>
          <a:xfrm>
            <a:off x="516368" y="1385495"/>
            <a:ext cx="4776394" cy="3111201"/>
          </a:xfrm>
          <a:prstGeom prst="rect">
            <a:avLst/>
          </a:prstGeom>
          <a:noFill/>
          <a:ln w="0">
            <a:noFill/>
          </a:ln>
        </p:spPr>
        <p:txBody>
          <a:bodyPr lIns="91440" tIns="91440" rIns="91440" bIns="91440" anchor="t">
            <a:noAutofit/>
          </a:bodyPr>
          <a:lstStyle/>
          <a:p>
            <a:pPr marL="342900" indent="-342900">
              <a:lnSpc>
                <a:spcPct val="115000"/>
              </a:lnSpc>
              <a:spcAft>
                <a:spcPts val="800"/>
              </a:spcAft>
              <a:buSzPts val="1000"/>
              <a:buFont typeface="Symbol" panose="05050102010706020507" pitchFamily="18" charset="2"/>
              <a:buChar char=""/>
              <a:tabLst>
                <a:tab pos="457200" algn="l"/>
              </a:tabLst>
            </a:pPr>
            <a:r>
              <a:rPr lang="en-US" sz="1600" spc="-10" dirty="0">
                <a:solidFill>
                  <a:schemeClr val="accent3">
                    <a:lumMod val="50000"/>
                  </a:schemeClr>
                </a:solidFill>
                <a:latin typeface="Trebuchet MS"/>
              </a:rPr>
              <a:t>Leveraging Technology: </a:t>
            </a:r>
          </a:p>
          <a:p>
            <a:pPr marL="342900" lvl="0" indent="-342900">
              <a:lnSpc>
                <a:spcPct val="115000"/>
              </a:lnSpc>
              <a:spcAft>
                <a:spcPts val="800"/>
              </a:spcAft>
              <a:buSzPts val="1000"/>
              <a:buFont typeface="Symbol" panose="05050102010706020507" pitchFamily="18" charset="2"/>
              <a:buChar char=""/>
              <a:tabLst>
                <a:tab pos="457200" algn="l"/>
              </a:tabLst>
            </a:pPr>
            <a:r>
              <a:rPr lang="en-US" sz="1600" spc="-10" dirty="0">
                <a:solidFill>
                  <a:schemeClr val="accent3">
                    <a:lumMod val="50000"/>
                  </a:schemeClr>
                </a:solidFill>
                <a:latin typeface="Trebuchet MS"/>
              </a:rPr>
              <a:t>Legal and Institutional Reforms</a:t>
            </a:r>
          </a:p>
          <a:p>
            <a:pPr marL="342900" indent="-342900">
              <a:lnSpc>
                <a:spcPct val="115000"/>
              </a:lnSpc>
              <a:spcAft>
                <a:spcPts val="800"/>
              </a:spcAft>
              <a:buSzPts val="1000"/>
              <a:buFont typeface="Symbol" panose="05050102010706020507" pitchFamily="18" charset="2"/>
              <a:buChar char=""/>
              <a:tabLst>
                <a:tab pos="457200" algn="l"/>
              </a:tabLst>
            </a:pPr>
            <a:r>
              <a:rPr lang="en-US" sz="1600" spc="-10" dirty="0">
                <a:solidFill>
                  <a:schemeClr val="accent3">
                    <a:lumMod val="50000"/>
                  </a:schemeClr>
                </a:solidFill>
                <a:latin typeface="Trebuchet MS"/>
              </a:rPr>
              <a:t>Promoting Transparency and Accountability: </a:t>
            </a:r>
          </a:p>
          <a:p>
            <a:pPr marL="342900" indent="-342900">
              <a:lnSpc>
                <a:spcPct val="115000"/>
              </a:lnSpc>
              <a:spcAft>
                <a:spcPts val="800"/>
              </a:spcAft>
              <a:buSzPts val="1000"/>
              <a:buFont typeface="Symbol" panose="05050102010706020507" pitchFamily="18" charset="2"/>
              <a:buChar char=""/>
              <a:tabLst>
                <a:tab pos="457200" algn="l"/>
              </a:tabLst>
            </a:pPr>
            <a:r>
              <a:rPr lang="en-US" sz="1600" spc="-10" dirty="0">
                <a:solidFill>
                  <a:schemeClr val="accent3">
                    <a:lumMod val="50000"/>
                  </a:schemeClr>
                </a:solidFill>
                <a:latin typeface="Trebuchet MS"/>
              </a:rPr>
              <a:t>Fostering a Culture of Integrity: </a:t>
            </a:r>
          </a:p>
          <a:p>
            <a:pPr marL="342900" lvl="0" indent="-342900">
              <a:lnSpc>
                <a:spcPct val="115000"/>
              </a:lnSpc>
              <a:spcAft>
                <a:spcPts val="8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9D5028E4-AAD5-81D5-08FA-B721AA055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638" y="822137"/>
            <a:ext cx="4695376" cy="3306602"/>
          </a:xfrm>
          <a:prstGeom prst="rect">
            <a:avLst/>
          </a:prstGeom>
        </p:spPr>
      </p:pic>
    </p:spTree>
    <p:extLst>
      <p:ext uri="{BB962C8B-B14F-4D97-AF65-F5344CB8AC3E}">
        <p14:creationId xmlns:p14="http://schemas.microsoft.com/office/powerpoint/2010/main" val="29001058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D6898FB-778F-B6F5-6B4A-6F0D6A1255A7}"/>
              </a:ext>
            </a:extLst>
          </p:cNvPr>
          <p:cNvSpPr>
            <a:spLocks noGrp="1"/>
          </p:cNvSpPr>
          <p:nvPr>
            <p:ph type="title" idx="4294967295"/>
          </p:nvPr>
        </p:nvSpPr>
        <p:spPr>
          <a:xfrm>
            <a:off x="799702" y="246081"/>
            <a:ext cx="6827470" cy="566738"/>
          </a:xfrm>
        </p:spPr>
        <p:txBody>
          <a:bodyPr>
            <a:noAutofit/>
          </a:bodyPr>
          <a:lstStyle/>
          <a:p>
            <a:r>
              <a:rPr lang="en-NG" sz="2800" kern="100" dirty="0">
                <a:latin typeface="Calibri" panose="020F0502020204030204" pitchFamily="34" charset="0"/>
                <a:ea typeface="Calibri" panose="020F0502020204030204" pitchFamily="34" charset="0"/>
                <a:cs typeface="Times New Roman" panose="02020603050405020304" pitchFamily="18" charset="0"/>
              </a:rPr>
              <a:t>Key </a:t>
            </a:r>
            <a:r>
              <a:rPr lang="en-US" sz="2800" kern="100" dirty="0">
                <a:latin typeface="Calibri" panose="020F0502020204030204" pitchFamily="34" charset="0"/>
                <a:ea typeface="Calibri" panose="020F0502020204030204" pitchFamily="34" charset="0"/>
                <a:cs typeface="Times New Roman" panose="02020603050405020304" pitchFamily="18" charset="0"/>
              </a:rPr>
              <a:t>Advantages</a:t>
            </a:r>
            <a:r>
              <a:rPr lang="en-NG" sz="2800" kern="100" dirty="0">
                <a:latin typeface="Calibri" panose="020F0502020204030204" pitchFamily="34" charset="0"/>
                <a:ea typeface="Calibri" panose="020F0502020204030204" pitchFamily="34" charset="0"/>
                <a:cs typeface="Times New Roman" panose="02020603050405020304" pitchFamily="18" charset="0"/>
              </a:rPr>
              <a:t> of the E-Procurement System</a:t>
            </a:r>
            <a:r>
              <a:rPr lang="en-NG" sz="1800"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a:r>
            <a:br>
              <a:rPr lang="en-NG" sz="1800"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en-NG" sz="2400" dirty="0">
              <a:solidFill>
                <a:schemeClr val="accent4">
                  <a:lumMod val="75000"/>
                </a:schemeClr>
              </a:solidFill>
            </a:endParaRPr>
          </a:p>
        </p:txBody>
      </p:sp>
      <p:sp>
        <p:nvSpPr>
          <p:cNvPr id="4" name="Content Placeholder 2">
            <a:extLst>
              <a:ext uri="{FF2B5EF4-FFF2-40B4-BE49-F238E27FC236}">
                <a16:creationId xmlns:a16="http://schemas.microsoft.com/office/drawing/2014/main" xmlns="" id="{FD24F36A-B28F-EFFB-4D69-E5C70075D0CF}"/>
              </a:ext>
            </a:extLst>
          </p:cNvPr>
          <p:cNvSpPr txBox="1">
            <a:spLocks/>
          </p:cNvSpPr>
          <p:nvPr/>
        </p:nvSpPr>
        <p:spPr>
          <a:xfrm>
            <a:off x="-430305" y="812819"/>
            <a:ext cx="6239434" cy="3987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5168" lvl="1" indent="-428911" algn="just">
              <a:buSzPts val="1000"/>
              <a:buFont typeface="Courier New" panose="02070309020205020404" pitchFamily="49" charset="0"/>
              <a:buChar char="o"/>
              <a:tabLst>
                <a:tab pos="1372514" algn="l"/>
              </a:tabLst>
            </a:pPr>
            <a:r>
              <a:rPr lang="en-NG" sz="1800" b="1" kern="100" dirty="0">
                <a:latin typeface="Calibri" panose="020F0502020204030204" pitchFamily="34" charset="0"/>
                <a:ea typeface="Calibri" panose="020F0502020204030204" pitchFamily="34" charset="0"/>
                <a:cs typeface="Times New Roman" panose="02020603050405020304" pitchFamily="18" charset="0"/>
              </a:rPr>
              <a:t>Efficiency and Cost Savings:</a:t>
            </a:r>
          </a:p>
          <a:p>
            <a:pPr marL="1715643" lvl="2" indent="-343129" algn="just">
              <a:buSzPts val="1000"/>
              <a:buFont typeface="Wingdings" pitchFamily="2" charset="2"/>
              <a:buChar char=""/>
              <a:tabLst>
                <a:tab pos="2058772" algn="l"/>
              </a:tabLst>
            </a:pPr>
            <a:r>
              <a:rPr lang="en-NG" sz="1600" spc="-10" dirty="0">
                <a:solidFill>
                  <a:schemeClr val="accent3">
                    <a:lumMod val="50000"/>
                  </a:schemeClr>
                </a:solidFill>
                <a:latin typeface="Trebuchet MS"/>
              </a:rPr>
              <a:t>The e-Procurement system enhances transparency and accountability, leading to significant cost savings.</a:t>
            </a:r>
            <a:endParaRPr lang="en-US" sz="1600" spc="-10" dirty="0">
              <a:solidFill>
                <a:schemeClr val="accent3">
                  <a:lumMod val="50000"/>
                </a:schemeClr>
              </a:solidFill>
              <a:latin typeface="Trebuchet MS"/>
            </a:endParaRPr>
          </a:p>
          <a:p>
            <a:pPr marL="1715643" lvl="2" indent="-343129" algn="just">
              <a:buSzPts val="1000"/>
              <a:buFont typeface="Wingdings" pitchFamily="2" charset="2"/>
              <a:buChar char=""/>
              <a:tabLst>
                <a:tab pos="2058772" algn="l"/>
              </a:tabLst>
            </a:pPr>
            <a:endParaRPr lang="en-NG" sz="1600" spc="-10" dirty="0">
              <a:solidFill>
                <a:schemeClr val="accent3">
                  <a:lumMod val="50000"/>
                </a:schemeClr>
              </a:solidFill>
              <a:latin typeface="Trebuchet MS"/>
            </a:endParaRPr>
          </a:p>
          <a:p>
            <a:pPr marL="1115168" lvl="1" indent="-428911" algn="just">
              <a:buSzPts val="1000"/>
              <a:buFont typeface="Courier New" panose="02070309020205020404" pitchFamily="49" charset="0"/>
              <a:buChar char="o"/>
              <a:tabLst>
                <a:tab pos="1372514" algn="l"/>
              </a:tabLst>
            </a:pPr>
            <a:r>
              <a:rPr lang="en-NG" sz="1800" b="1" kern="100" dirty="0">
                <a:latin typeface="Calibri" panose="020F0502020204030204" pitchFamily="34" charset="0"/>
                <a:ea typeface="Calibri" panose="020F0502020204030204" pitchFamily="34" charset="0"/>
                <a:cs typeface="Times New Roman" panose="02020603050405020304" pitchFamily="18" charset="0"/>
              </a:rPr>
              <a:t>Single Window Portal:</a:t>
            </a:r>
          </a:p>
          <a:p>
            <a:pPr marL="1715643" lvl="2" indent="-343129" algn="just">
              <a:buSzPts val="1000"/>
              <a:buFont typeface="Wingdings" pitchFamily="2" charset="2"/>
              <a:buChar char=""/>
              <a:tabLst>
                <a:tab pos="2058772" algn="l"/>
              </a:tabLst>
            </a:pPr>
            <a:r>
              <a:rPr lang="en-NG" sz="1600" spc="-10" dirty="0">
                <a:solidFill>
                  <a:schemeClr val="accent3">
                    <a:lumMod val="50000"/>
                  </a:schemeClr>
                </a:solidFill>
                <a:latin typeface="Trebuchet MS"/>
              </a:rPr>
              <a:t>A centralized platform for all procurement activities, ensuring ease of access and streamlined communication.</a:t>
            </a:r>
            <a:endParaRPr lang="en-US" sz="1600" spc="-10" dirty="0">
              <a:solidFill>
                <a:schemeClr val="accent3">
                  <a:lumMod val="50000"/>
                </a:schemeClr>
              </a:solidFill>
              <a:latin typeface="Trebuchet MS"/>
            </a:endParaRPr>
          </a:p>
          <a:p>
            <a:pPr marL="1715643" lvl="2" indent="-343129" algn="just">
              <a:buSzPts val="1000"/>
              <a:buFont typeface="Wingdings" pitchFamily="2" charset="2"/>
              <a:buChar char=""/>
              <a:tabLst>
                <a:tab pos="2058772" algn="l"/>
              </a:tabLst>
            </a:pPr>
            <a:endParaRPr lang="en-NG" sz="1600" kern="1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115168" lvl="1" indent="-428911" algn="just">
              <a:buSzPts val="1000"/>
              <a:buFont typeface="Courier New" panose="02070309020205020404" pitchFamily="49" charset="0"/>
              <a:buChar char="o"/>
              <a:tabLst>
                <a:tab pos="1372514" algn="l"/>
              </a:tabLst>
            </a:pPr>
            <a:r>
              <a:rPr lang="en-NG" sz="1800" b="1" kern="100" dirty="0">
                <a:latin typeface="Calibri" panose="020F0502020204030204" pitchFamily="34" charset="0"/>
                <a:ea typeface="Calibri" panose="020F0502020204030204" pitchFamily="34" charset="0"/>
                <a:cs typeface="Times New Roman" panose="02020603050405020304" pitchFamily="18" charset="0"/>
              </a:rPr>
              <a:t>Ease of Doing Business:</a:t>
            </a:r>
          </a:p>
          <a:p>
            <a:pPr marL="1715643" lvl="2" indent="-343129" algn="just">
              <a:buSzPts val="1000"/>
              <a:buFont typeface="Wingdings" pitchFamily="2" charset="2"/>
              <a:buChar char=""/>
              <a:tabLst>
                <a:tab pos="2058772" algn="l"/>
              </a:tabLst>
            </a:pPr>
            <a:r>
              <a:rPr lang="en-NG" sz="1600" spc="-10" dirty="0">
                <a:solidFill>
                  <a:schemeClr val="accent3">
                    <a:lumMod val="50000"/>
                  </a:schemeClr>
                </a:solidFill>
                <a:latin typeface="Trebuchet MS"/>
              </a:rPr>
              <a:t>Strengthened partnerships with stakeholders, making Lagos State a more attractive environment for business and investment.</a:t>
            </a:r>
          </a:p>
          <a:p>
            <a:endParaRPr lang="en-NG" sz="1400" dirty="0">
              <a:solidFill>
                <a:schemeClr val="accent1">
                  <a:lumMod val="75000"/>
                </a:schemeClr>
              </a:solidFill>
            </a:endParaRPr>
          </a:p>
        </p:txBody>
      </p:sp>
      <p:pic>
        <p:nvPicPr>
          <p:cNvPr id="6" name="Picture 5">
            <a:extLst>
              <a:ext uri="{FF2B5EF4-FFF2-40B4-BE49-F238E27FC236}">
                <a16:creationId xmlns:a16="http://schemas.microsoft.com/office/drawing/2014/main" xmlns="" id="{385A61DB-7F4D-E906-CF82-3C38AB3188E4}"/>
              </a:ext>
            </a:extLst>
          </p:cNvPr>
          <p:cNvPicPr>
            <a:picLocks noChangeAspect="1"/>
          </p:cNvPicPr>
          <p:nvPr/>
        </p:nvPicPr>
        <p:blipFill>
          <a:blip r:embed="rId2"/>
          <a:stretch>
            <a:fillRect/>
          </a:stretch>
        </p:blipFill>
        <p:spPr>
          <a:xfrm>
            <a:off x="5701554" y="1272053"/>
            <a:ext cx="3083208" cy="2774887"/>
          </a:xfrm>
          <a:prstGeom prst="rect">
            <a:avLst/>
          </a:prstGeom>
        </p:spPr>
      </p:pic>
    </p:spTree>
    <p:extLst>
      <p:ext uri="{BB962C8B-B14F-4D97-AF65-F5344CB8AC3E}">
        <p14:creationId xmlns:p14="http://schemas.microsoft.com/office/powerpoint/2010/main" val="25132422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1A3989C-1796-2534-3B05-DB236E8B4975}"/>
              </a:ext>
            </a:extLst>
          </p:cNvPr>
          <p:cNvSpPr txBox="1"/>
          <p:nvPr/>
        </p:nvSpPr>
        <p:spPr>
          <a:xfrm>
            <a:off x="355001" y="182881"/>
            <a:ext cx="6250194" cy="523220"/>
          </a:xfrm>
          <a:prstGeom prst="rect">
            <a:avLst/>
          </a:prstGeom>
          <a:noFill/>
        </p:spPr>
        <p:txBody>
          <a:bodyPr wrap="square" rtlCol="0">
            <a:sp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Lagos State e-Procurement: Case Study</a:t>
            </a:r>
          </a:p>
        </p:txBody>
      </p:sp>
      <p:sp>
        <p:nvSpPr>
          <p:cNvPr id="5" name="Content Placeholder 2">
            <a:extLst>
              <a:ext uri="{FF2B5EF4-FFF2-40B4-BE49-F238E27FC236}">
                <a16:creationId xmlns:a16="http://schemas.microsoft.com/office/drawing/2014/main" xmlns="" id="{16D99A67-CD8E-11D2-A80B-89EFC305E9CD}"/>
              </a:ext>
            </a:extLst>
          </p:cNvPr>
          <p:cNvSpPr txBox="1">
            <a:spLocks/>
          </p:cNvSpPr>
          <p:nvPr/>
        </p:nvSpPr>
        <p:spPr>
          <a:xfrm>
            <a:off x="355001" y="1249230"/>
            <a:ext cx="4797912" cy="3711389"/>
          </a:xfrm>
          <a:prstGeom prst="rect">
            <a:avLst/>
          </a:prstGeom>
          <a:noFill/>
          <a:ln w="0">
            <a:noFill/>
          </a:ln>
        </p:spPr>
        <p:txBody>
          <a:bodyPr lIns="0" tIns="0" rIns="0" b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kern="100" dirty="0">
                <a:latin typeface="Calibri" panose="020F0502020204030204" pitchFamily="34" charset="0"/>
                <a:ea typeface="Calibri" panose="020F0502020204030204" pitchFamily="34" charset="0"/>
                <a:cs typeface="Times New Roman" panose="02020603050405020304" pitchFamily="18" charset="0"/>
              </a:rPr>
              <a:t> </a:t>
            </a:r>
            <a:r>
              <a:rPr lang="en-GB" sz="1800" b="1" kern="100" dirty="0">
                <a:latin typeface="Calibri" panose="020F0502020204030204" pitchFamily="34" charset="0"/>
                <a:ea typeface="Calibri" panose="020F0502020204030204" pitchFamily="34" charset="0"/>
                <a:cs typeface="Times New Roman" panose="02020603050405020304" pitchFamily="18" charset="0"/>
              </a:rPr>
              <a:t>2024</a:t>
            </a:r>
            <a:r>
              <a:rPr lang="en-GB" sz="1800" kern="100" dirty="0">
                <a:latin typeface="Calibri" panose="020F0502020204030204" pitchFamily="34" charset="0"/>
                <a:ea typeface="Calibri" panose="020F0502020204030204" pitchFamily="34" charset="0"/>
                <a:cs typeface="Times New Roman" panose="02020603050405020304" pitchFamily="18" charset="0"/>
              </a:rPr>
              <a:t> - total of 159 MDAs on the e-procurement platform.</a:t>
            </a:r>
          </a:p>
          <a:p>
            <a:pPr algn="just"/>
            <a:r>
              <a:rPr lang="en-GB" sz="1800" b="1" kern="100" dirty="0">
                <a:latin typeface="Calibri" panose="020F0502020204030204" pitchFamily="34" charset="0"/>
                <a:ea typeface="Calibri" panose="020F0502020204030204" pitchFamily="34" charset="0"/>
                <a:cs typeface="Times New Roman" panose="02020603050405020304" pitchFamily="18" charset="0"/>
              </a:rPr>
              <a:t>E-Evaluation Module Expansion</a:t>
            </a:r>
            <a:r>
              <a:rPr lang="en-GB" sz="1800" kern="100" dirty="0">
                <a:latin typeface="Calibri" panose="020F0502020204030204" pitchFamily="34" charset="0"/>
                <a:ea typeface="Calibri" panose="020F0502020204030204" pitchFamily="34" charset="0"/>
                <a:cs typeface="Times New Roman" panose="02020603050405020304" pitchFamily="18" charset="0"/>
              </a:rPr>
              <a:t>: 15 additional MDAs began using the e-evaluation module in 2024, making a total of 45 MDAs.</a:t>
            </a:r>
          </a:p>
          <a:p>
            <a:pPr algn="just"/>
            <a:endParaRPr lang="en-GB" sz="1800"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1800" b="1" kern="100" dirty="0">
                <a:latin typeface="Calibri" panose="020F0502020204030204" pitchFamily="34" charset="0"/>
                <a:ea typeface="Calibri" panose="020F0502020204030204" pitchFamily="34" charset="0"/>
                <a:cs typeface="Times New Roman" panose="02020603050405020304" pitchFamily="18" charset="0"/>
              </a:rPr>
              <a:t>E-Award System</a:t>
            </a:r>
            <a:r>
              <a:rPr lang="en-GB" sz="1800" kern="100" dirty="0">
                <a:latin typeface="Calibri" panose="020F0502020204030204" pitchFamily="34" charset="0"/>
                <a:ea typeface="Calibri" panose="020F0502020204030204" pitchFamily="34" charset="0"/>
                <a:cs typeface="Times New Roman" panose="02020603050405020304" pitchFamily="18" charset="0"/>
              </a:rPr>
              <a:t>: Training for the e-award system has been completed, but the deployment of the system is still pending</a:t>
            </a:r>
            <a:r>
              <a:rPr lang="en-GB" sz="1800" dirty="0">
                <a:solidFill>
                  <a:schemeClr val="accent1">
                    <a:lumMod val="75000"/>
                  </a:schemeClr>
                </a:solidFill>
              </a:rPr>
              <a:t>.</a:t>
            </a:r>
          </a:p>
          <a:p>
            <a:endParaRPr lang="en-NG" sz="1400" dirty="0">
              <a:solidFill>
                <a:schemeClr val="accent1">
                  <a:lumMod val="75000"/>
                </a:schemeClr>
              </a:solidFill>
            </a:endParaRPr>
          </a:p>
        </p:txBody>
      </p:sp>
    </p:spTree>
    <p:extLst>
      <p:ext uri="{BB962C8B-B14F-4D97-AF65-F5344CB8AC3E}">
        <p14:creationId xmlns:p14="http://schemas.microsoft.com/office/powerpoint/2010/main" val="5855371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F23B86-2116-73AD-C613-89BF99A85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9395" cy="5226420"/>
          </a:xfrm>
          <a:prstGeom prst="rect">
            <a:avLst/>
          </a:prstGeom>
        </p:spPr>
      </p:pic>
    </p:spTree>
    <p:extLst>
      <p:ext uri="{BB962C8B-B14F-4D97-AF65-F5344CB8AC3E}">
        <p14:creationId xmlns:p14="http://schemas.microsoft.com/office/powerpoint/2010/main" val="177283370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p:cNvSpPr>
          <p:nvPr>
            <p:ph type="title"/>
          </p:nvPr>
        </p:nvSpPr>
        <p:spPr>
          <a:xfrm>
            <a:off x="2908800" y="277020"/>
            <a:ext cx="2383962" cy="8186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800" b="1" kern="100" dirty="0">
                <a:latin typeface="Calibri" panose="020F0502020204030204" pitchFamily="34" charset="0"/>
                <a:ea typeface="Calibri" panose="020F0502020204030204" pitchFamily="34" charset="0"/>
                <a:cs typeface="Times New Roman" panose="02020603050405020304" pitchFamily="18" charset="0"/>
              </a:rPr>
              <a:t>Conclusions</a:t>
            </a:r>
            <a:endParaRPr lang="fr-FR" sz="28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50" name="PlaceHolder 2"/>
          <p:cNvSpPr>
            <a:spLocks noGrp="1"/>
          </p:cNvSpPr>
          <p:nvPr>
            <p:ph type="subTitle"/>
          </p:nvPr>
        </p:nvSpPr>
        <p:spPr>
          <a:xfrm>
            <a:off x="494852" y="1095659"/>
            <a:ext cx="6933303" cy="3626947"/>
          </a:xfrm>
          <a:prstGeom prst="rect">
            <a:avLst/>
          </a:prstGeom>
          <a:noFill/>
          <a:ln w="0">
            <a:noFill/>
          </a:ln>
        </p:spPr>
        <p:txBody>
          <a:bodyPr lIns="91440" tIns="91440" rIns="91440" bIns="91440" anchor="t">
            <a:normAutofit fontScale="92500" lnSpcReduction="10000"/>
          </a:bodyPr>
          <a:lstStyle/>
          <a:p>
            <a:pPr marL="12700" marR="5080">
              <a:lnSpc>
                <a:spcPct val="220000"/>
              </a:lnSpc>
              <a:spcBef>
                <a:spcPts val="105"/>
              </a:spcBef>
              <a:tabLst>
                <a:tab pos="3342640" algn="l"/>
                <a:tab pos="4194175" algn="l"/>
              </a:tabLst>
            </a:pPr>
            <a:r>
              <a:rPr lang="en-US" sz="1600" spc="-10" dirty="0">
                <a:solidFill>
                  <a:schemeClr val="accent3">
                    <a:lumMod val="50000"/>
                  </a:schemeClr>
                </a:solidFill>
                <a:latin typeface="Trebuchet MS"/>
              </a:rPr>
              <a:t>To enhance citizen engagement, governments must adopt user-friendly technologies and actively solicit feedback. Engaging citizens through surveys and digital platforms can lead to improved services and higher satisfaction.</a:t>
            </a:r>
          </a:p>
          <a:p>
            <a:pPr marL="12700" marR="5080">
              <a:lnSpc>
                <a:spcPct val="220000"/>
              </a:lnSpc>
              <a:spcBef>
                <a:spcPts val="105"/>
              </a:spcBef>
              <a:tabLst>
                <a:tab pos="3342640" algn="l"/>
                <a:tab pos="4194175" algn="l"/>
              </a:tabLst>
            </a:pPr>
            <a:r>
              <a:rPr lang="en-US" sz="1600" spc="-10" dirty="0">
                <a:solidFill>
                  <a:schemeClr val="accent3">
                    <a:lumMod val="50000"/>
                  </a:schemeClr>
                </a:solidFill>
                <a:latin typeface="Trebuchet MS"/>
              </a:rPr>
              <a:t>In conclusion, embracing e-government and technology integration is essential for enhancing revenue growth and service efﬁciency. By leveraging digital tools, governments can better serve their citizens and foster a more transparent and accountable society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6">
            <a:extLst>
              <a:ext uri="{FF2B5EF4-FFF2-40B4-BE49-F238E27FC236}">
                <a16:creationId xmlns:a16="http://schemas.microsoft.com/office/drawing/2014/main" xmlns="" id="{A2FF91C0-3F3F-E1A2-A9C4-E56C8EE80A7C}"/>
              </a:ext>
            </a:extLst>
          </p:cNvPr>
          <p:cNvSpPr txBox="1"/>
          <p:nvPr/>
        </p:nvSpPr>
        <p:spPr>
          <a:xfrm>
            <a:off x="0" y="1584222"/>
            <a:ext cx="4914478" cy="2544727"/>
          </a:xfrm>
          <a:prstGeom prst="rect">
            <a:avLst/>
          </a:prstGeom>
        </p:spPr>
        <p:txBody>
          <a:bodyPr vert="horz" wrap="square" lIns="0" tIns="7611" rIns="0" bIns="0" rtlCol="0">
            <a:spAutoFit/>
          </a:bodyPr>
          <a:lstStyle/>
          <a:p>
            <a:pPr marL="174415" marR="288578" indent="117651" algn="ctr">
              <a:lnSpc>
                <a:spcPct val="150000"/>
              </a:lnSpc>
              <a:spcBef>
                <a:spcPts val="60"/>
              </a:spcBef>
              <a:tabLst>
                <a:tab pos="3318333" algn="l"/>
                <a:tab pos="3760714" algn="l"/>
              </a:tabLst>
            </a:pPr>
            <a:r>
              <a:rPr lang="en-US" sz="1598" spc="-47" dirty="0">
                <a:solidFill>
                  <a:schemeClr val="accent3">
                    <a:lumMod val="50000"/>
                  </a:schemeClr>
                </a:solidFill>
                <a:latin typeface="Trebuchet MS"/>
                <a:cs typeface="Trebuchet MS"/>
              </a:rPr>
              <a:t>e</a:t>
            </a:r>
            <a:r>
              <a:rPr sz="1598" spc="-47" dirty="0">
                <a:solidFill>
                  <a:schemeClr val="accent3">
                    <a:lumMod val="50000"/>
                  </a:schemeClr>
                </a:solidFill>
                <a:latin typeface="Trebuchet MS"/>
                <a:cs typeface="Trebuchet MS"/>
              </a:rPr>
              <a:t>-</a:t>
            </a:r>
            <a:r>
              <a:rPr sz="1598" spc="-42" dirty="0">
                <a:solidFill>
                  <a:schemeClr val="accent3">
                    <a:lumMod val="50000"/>
                  </a:schemeClr>
                </a:solidFill>
                <a:latin typeface="Trebuchet MS"/>
                <a:cs typeface="Trebuchet MS"/>
              </a:rPr>
              <a:t>Government</a:t>
            </a:r>
            <a:r>
              <a:rPr sz="1598" spc="-110" dirty="0">
                <a:solidFill>
                  <a:schemeClr val="accent3">
                    <a:lumMod val="50000"/>
                  </a:schemeClr>
                </a:solidFill>
                <a:latin typeface="Trebuchet MS"/>
                <a:cs typeface="Trebuchet MS"/>
              </a:rPr>
              <a:t> </a:t>
            </a:r>
            <a:r>
              <a:rPr sz="1598" spc="-67" dirty="0">
                <a:solidFill>
                  <a:schemeClr val="accent3">
                    <a:lumMod val="50000"/>
                  </a:schemeClr>
                </a:solidFill>
                <a:latin typeface="Trebuchet MS"/>
                <a:cs typeface="Trebuchet MS"/>
              </a:rPr>
              <a:t>refers</a:t>
            </a:r>
            <a:r>
              <a:rPr sz="1598" spc="-107" dirty="0">
                <a:solidFill>
                  <a:schemeClr val="accent3">
                    <a:lumMod val="50000"/>
                  </a:schemeClr>
                </a:solidFill>
                <a:latin typeface="Trebuchet MS"/>
                <a:cs typeface="Trebuchet MS"/>
              </a:rPr>
              <a:t> </a:t>
            </a:r>
            <a:r>
              <a:rPr sz="1598" spc="-47" dirty="0">
                <a:solidFill>
                  <a:schemeClr val="accent3">
                    <a:lumMod val="50000"/>
                  </a:schemeClr>
                </a:solidFill>
                <a:latin typeface="Trebuchet MS"/>
                <a:cs typeface="Trebuchet MS"/>
              </a:rPr>
              <a:t>to</a:t>
            </a:r>
            <a:r>
              <a:rPr sz="1598" spc="-107" dirty="0">
                <a:solidFill>
                  <a:schemeClr val="accent3">
                    <a:lumMod val="50000"/>
                  </a:schemeClr>
                </a:solidFill>
                <a:latin typeface="Trebuchet MS"/>
                <a:cs typeface="Trebuchet MS"/>
              </a:rPr>
              <a:t> </a:t>
            </a:r>
            <a:r>
              <a:rPr sz="1598" spc="-55" dirty="0">
                <a:solidFill>
                  <a:schemeClr val="accent3">
                    <a:lumMod val="50000"/>
                  </a:schemeClr>
                </a:solidFill>
                <a:latin typeface="Trebuchet MS"/>
                <a:cs typeface="Trebuchet MS"/>
              </a:rPr>
              <a:t>the</a:t>
            </a:r>
            <a:r>
              <a:rPr sz="1598" spc="-110" dirty="0">
                <a:solidFill>
                  <a:schemeClr val="accent3">
                    <a:lumMod val="50000"/>
                  </a:schemeClr>
                </a:solidFill>
                <a:latin typeface="Trebuchet MS"/>
                <a:cs typeface="Trebuchet MS"/>
              </a:rPr>
              <a:t> </a:t>
            </a:r>
            <a:r>
              <a:rPr sz="1598" spc="-22" dirty="0">
                <a:solidFill>
                  <a:schemeClr val="accent3">
                    <a:lumMod val="50000"/>
                  </a:schemeClr>
                </a:solidFill>
                <a:latin typeface="Trebuchet MS"/>
                <a:cs typeface="Trebuchet MS"/>
              </a:rPr>
              <a:t>use</a:t>
            </a:r>
            <a:r>
              <a:rPr sz="1598" spc="-107" dirty="0">
                <a:solidFill>
                  <a:schemeClr val="accent3">
                    <a:lumMod val="50000"/>
                  </a:schemeClr>
                </a:solidFill>
                <a:latin typeface="Trebuchet MS"/>
                <a:cs typeface="Trebuchet MS"/>
              </a:rPr>
              <a:t> </a:t>
            </a:r>
            <a:r>
              <a:rPr sz="1598" spc="-12" dirty="0">
                <a:solidFill>
                  <a:schemeClr val="accent3">
                    <a:lumMod val="50000"/>
                  </a:schemeClr>
                </a:solidFill>
                <a:latin typeface="Trebuchet MS"/>
                <a:cs typeface="Trebuchet MS"/>
              </a:rPr>
              <a:t>of</a:t>
            </a:r>
            <a:r>
              <a:rPr lang="en-US" sz="1598" spc="-12" dirty="0">
                <a:solidFill>
                  <a:schemeClr val="accent3">
                    <a:lumMod val="50000"/>
                  </a:schemeClr>
                </a:solidFill>
                <a:latin typeface="Trebuchet MS"/>
                <a:cs typeface="Trebuchet MS"/>
              </a:rPr>
              <a:t> digital technology </a:t>
            </a:r>
            <a:r>
              <a:rPr sz="1598" spc="-32" dirty="0">
                <a:solidFill>
                  <a:schemeClr val="accent3">
                    <a:lumMod val="50000"/>
                  </a:schemeClr>
                </a:solidFill>
                <a:latin typeface="Trebuchet MS"/>
                <a:cs typeface="Trebuchet MS"/>
              </a:rPr>
              <a:t>by </a:t>
            </a:r>
            <a:r>
              <a:rPr sz="1598" spc="-37" dirty="0">
                <a:solidFill>
                  <a:schemeClr val="accent3">
                    <a:lumMod val="50000"/>
                  </a:schemeClr>
                </a:solidFill>
                <a:latin typeface="Trebuchet MS"/>
                <a:cs typeface="Trebuchet MS"/>
              </a:rPr>
              <a:t>government</a:t>
            </a:r>
            <a:r>
              <a:rPr sz="1598" spc="-102" dirty="0">
                <a:solidFill>
                  <a:schemeClr val="accent3">
                    <a:lumMod val="50000"/>
                  </a:schemeClr>
                </a:solidFill>
                <a:latin typeface="Trebuchet MS"/>
                <a:cs typeface="Trebuchet MS"/>
              </a:rPr>
              <a:t> </a:t>
            </a:r>
            <a:r>
              <a:rPr sz="1598" spc="-22" dirty="0">
                <a:solidFill>
                  <a:schemeClr val="accent3">
                    <a:lumMod val="50000"/>
                  </a:schemeClr>
                </a:solidFill>
                <a:latin typeface="Trebuchet MS"/>
                <a:cs typeface="Trebuchet MS"/>
              </a:rPr>
              <a:t>bodies</a:t>
            </a:r>
            <a:r>
              <a:rPr sz="1598" spc="-100" dirty="0">
                <a:solidFill>
                  <a:schemeClr val="accent3">
                    <a:lumMod val="50000"/>
                  </a:schemeClr>
                </a:solidFill>
                <a:latin typeface="Trebuchet MS"/>
                <a:cs typeface="Trebuchet MS"/>
              </a:rPr>
              <a:t> </a:t>
            </a:r>
            <a:r>
              <a:rPr sz="1598" spc="-47" dirty="0">
                <a:solidFill>
                  <a:schemeClr val="accent3">
                    <a:lumMod val="50000"/>
                  </a:schemeClr>
                </a:solidFill>
                <a:latin typeface="Trebuchet MS"/>
                <a:cs typeface="Trebuchet MS"/>
              </a:rPr>
              <a:t>to</a:t>
            </a:r>
            <a:r>
              <a:rPr sz="1598" spc="-102" dirty="0">
                <a:solidFill>
                  <a:schemeClr val="accent3">
                    <a:lumMod val="50000"/>
                  </a:schemeClr>
                </a:solidFill>
                <a:latin typeface="Trebuchet MS"/>
                <a:cs typeface="Trebuchet MS"/>
              </a:rPr>
              <a:t> </a:t>
            </a:r>
            <a:r>
              <a:rPr sz="1598" spc="-5" dirty="0">
                <a:solidFill>
                  <a:schemeClr val="accent3">
                    <a:lumMod val="50000"/>
                  </a:schemeClr>
                </a:solidFill>
                <a:latin typeface="Trebuchet MS"/>
                <a:cs typeface="Trebuchet MS"/>
              </a:rPr>
              <a:t>enhance</a:t>
            </a:r>
            <a:r>
              <a:rPr lang="en-US" sz="1598" spc="-5" dirty="0">
                <a:solidFill>
                  <a:schemeClr val="accent3">
                    <a:lumMod val="50000"/>
                  </a:schemeClr>
                </a:solidFill>
                <a:latin typeface="Trebuchet MS"/>
                <a:cs typeface="Trebuchet MS"/>
              </a:rPr>
              <a:t> service delivery </a:t>
            </a:r>
            <a:r>
              <a:rPr sz="1598" spc="-12" dirty="0">
                <a:solidFill>
                  <a:schemeClr val="accent3">
                    <a:lumMod val="50000"/>
                  </a:schemeClr>
                </a:solidFill>
                <a:latin typeface="Trebuchet MS"/>
                <a:cs typeface="Trebuchet MS"/>
              </a:rPr>
              <a:t>and</a:t>
            </a:r>
            <a:r>
              <a:rPr lang="en-US" sz="1598" spc="-12" dirty="0">
                <a:solidFill>
                  <a:schemeClr val="accent3">
                    <a:lumMod val="50000"/>
                  </a:schemeClr>
                </a:solidFill>
                <a:latin typeface="Trebuchet MS"/>
                <a:cs typeface="Trebuchet MS"/>
              </a:rPr>
              <a:t> citizen engagement</a:t>
            </a:r>
            <a:r>
              <a:rPr sz="1598" spc="-157" dirty="0">
                <a:solidFill>
                  <a:schemeClr val="accent3">
                    <a:lumMod val="50000"/>
                  </a:schemeClr>
                </a:solidFill>
                <a:latin typeface="Trebuchet MS"/>
                <a:cs typeface="Trebuchet MS"/>
              </a:rPr>
              <a:t>.</a:t>
            </a:r>
            <a:r>
              <a:rPr sz="1598" spc="-105" dirty="0">
                <a:solidFill>
                  <a:schemeClr val="accent3">
                    <a:lumMod val="50000"/>
                  </a:schemeClr>
                </a:solidFill>
                <a:latin typeface="Trebuchet MS"/>
                <a:cs typeface="Trebuchet MS"/>
              </a:rPr>
              <a:t> </a:t>
            </a:r>
            <a:r>
              <a:rPr lang="en-US" sz="1598" spc="-32" dirty="0">
                <a:solidFill>
                  <a:schemeClr val="accent3">
                    <a:lumMod val="50000"/>
                  </a:schemeClr>
                </a:solidFill>
                <a:latin typeface="Trebuchet MS"/>
                <a:cs typeface="Trebuchet MS"/>
              </a:rPr>
              <a:t>It can also be defined as</a:t>
            </a:r>
            <a:r>
              <a:rPr lang="en-US" sz="1598" spc="-32" dirty="0">
                <a:solidFill>
                  <a:schemeClr val="accent3">
                    <a:lumMod val="50000"/>
                  </a:schemeClr>
                </a:solidFill>
                <a:latin typeface="Trebuchet MS"/>
              </a:rPr>
              <a:t> the use of technology to deliver government services, exchange information, and conduct transactions with citizens, businesses, and other government agencies.</a:t>
            </a:r>
            <a:endParaRPr sz="1598" dirty="0">
              <a:solidFill>
                <a:schemeClr val="accent3">
                  <a:lumMod val="50000"/>
                </a:schemeClr>
              </a:solidFill>
              <a:latin typeface="Trebuchet MS"/>
              <a:cs typeface="Trebuchet MS"/>
            </a:endParaRPr>
          </a:p>
        </p:txBody>
      </p:sp>
      <p:pic>
        <p:nvPicPr>
          <p:cNvPr id="3" name="object 27">
            <a:extLst>
              <a:ext uri="{FF2B5EF4-FFF2-40B4-BE49-F238E27FC236}">
                <a16:creationId xmlns:a16="http://schemas.microsoft.com/office/drawing/2014/main" xmlns="" id="{E9B0C257-2550-DDE1-F86A-65D1B32853F7}"/>
              </a:ext>
            </a:extLst>
          </p:cNvPr>
          <p:cNvPicPr/>
          <p:nvPr/>
        </p:nvPicPr>
        <p:blipFill>
          <a:blip r:embed="rId2" cstate="print"/>
          <a:stretch>
            <a:fillRect/>
          </a:stretch>
        </p:blipFill>
        <p:spPr>
          <a:xfrm>
            <a:off x="5028637" y="1770258"/>
            <a:ext cx="3605523" cy="1602984"/>
          </a:xfrm>
          <a:prstGeom prst="rect">
            <a:avLst/>
          </a:prstGeom>
        </p:spPr>
      </p:pic>
      <p:sp>
        <p:nvSpPr>
          <p:cNvPr id="4" name="PlaceHolder 1">
            <a:extLst>
              <a:ext uri="{FF2B5EF4-FFF2-40B4-BE49-F238E27FC236}">
                <a16:creationId xmlns:a16="http://schemas.microsoft.com/office/drawing/2014/main" xmlns="" id="{F5500D69-F385-C29F-9870-245D1DBC42FB}"/>
              </a:ext>
            </a:extLst>
          </p:cNvPr>
          <p:cNvSpPr txBox="1">
            <a:spLocks/>
          </p:cNvSpPr>
          <p:nvPr/>
        </p:nvSpPr>
        <p:spPr>
          <a:xfrm>
            <a:off x="1484555" y="604976"/>
            <a:ext cx="2700170" cy="819150"/>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 sz="3200" spc="-1" dirty="0">
                <a:solidFill>
                  <a:schemeClr val="dk1"/>
                </a:solidFill>
                <a:latin typeface="Archivo Black"/>
                <a:ea typeface="Archivo Black"/>
              </a:rPr>
              <a:t>Introduction</a:t>
            </a:r>
            <a:endParaRPr lang="fr-FR" sz="3200" spc="-1" dirty="0">
              <a:solidFill>
                <a:schemeClr val="dk1"/>
              </a:solidFill>
              <a:latin typeface="Arial"/>
            </a:endParaRPr>
          </a:p>
        </p:txBody>
      </p:sp>
    </p:spTree>
    <p:extLst>
      <p:ext uri="{BB962C8B-B14F-4D97-AF65-F5344CB8AC3E}">
        <p14:creationId xmlns:p14="http://schemas.microsoft.com/office/powerpoint/2010/main" val="123096682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oogle Shape;1037;p55"/>
          <p:cNvGrpSpPr/>
          <p:nvPr/>
        </p:nvGrpSpPr>
        <p:grpSpPr>
          <a:xfrm>
            <a:off x="3979800" y="172123"/>
            <a:ext cx="5164200" cy="5143320"/>
            <a:chOff x="3979080" y="6840"/>
            <a:chExt cx="5164200" cy="5143320"/>
          </a:xfrm>
        </p:grpSpPr>
        <p:sp>
          <p:nvSpPr>
            <p:cNvPr id="452" name="Google Shape;1038;p55"/>
            <p:cNvSpPr/>
            <p:nvPr/>
          </p:nvSpPr>
          <p:spPr>
            <a:xfrm flipH="1">
              <a:off x="3978720" y="6840"/>
              <a:ext cx="5164200" cy="51433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53" name="Google Shape;1039;p55"/>
            <p:cNvGrpSpPr/>
            <p:nvPr/>
          </p:nvGrpSpPr>
          <p:grpSpPr>
            <a:xfrm>
              <a:off x="4666320" y="607680"/>
              <a:ext cx="4152240" cy="4000680"/>
              <a:chOff x="4666320" y="607680"/>
              <a:chExt cx="4152240" cy="4000680"/>
            </a:xfrm>
          </p:grpSpPr>
          <p:sp>
            <p:nvSpPr>
              <p:cNvPr id="454" name="Google Shape;1040;p55"/>
              <p:cNvSpPr/>
              <p:nvPr/>
            </p:nvSpPr>
            <p:spPr>
              <a:xfrm rot="18900600">
                <a:off x="4520880" y="3647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5" name="Google Shape;1041;p55"/>
              <p:cNvSpPr/>
              <p:nvPr/>
            </p:nvSpPr>
            <p:spPr>
              <a:xfrm rot="18900600">
                <a:off x="7184160" y="2245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6" name="Google Shape;1042;p55"/>
              <p:cNvSpPr/>
              <p:nvPr/>
            </p:nvSpPr>
            <p:spPr>
              <a:xfrm rot="18900600">
                <a:off x="6716520" y="11667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7" name="Google Shape;1043;p55"/>
              <p:cNvSpPr/>
              <p:nvPr/>
            </p:nvSpPr>
            <p:spPr>
              <a:xfrm rot="18900600">
                <a:off x="5940360" y="35715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8" name="Google Shape;1044;p55"/>
              <p:cNvSpPr/>
              <p:nvPr/>
            </p:nvSpPr>
            <p:spPr>
              <a:xfrm>
                <a:off x="6778080" y="289116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460" name="PlaceHolder 2"/>
          <p:cNvSpPr>
            <a:spLocks noGrp="1"/>
          </p:cNvSpPr>
          <p:nvPr>
            <p:ph type="subTitle" idx="4294967295"/>
          </p:nvPr>
        </p:nvSpPr>
        <p:spPr>
          <a:xfrm>
            <a:off x="739026" y="1152405"/>
            <a:ext cx="3927768" cy="2311557"/>
          </a:xfrm>
          <a:prstGeom prst="rect">
            <a:avLst/>
          </a:prstGeom>
          <a:noFill/>
          <a:ln w="0">
            <a:noFill/>
          </a:ln>
        </p:spPr>
        <p:txBody>
          <a:bodyPr lIns="91440" tIns="91440" rIns="91440" bIns="91440" anchor="ctr">
            <a:normAutofit fontScale="92500"/>
          </a:bodyPr>
          <a:lstStyle/>
          <a:p>
            <a:pPr indent="0">
              <a:lnSpc>
                <a:spcPct val="100000"/>
              </a:lnSpc>
              <a:buNone/>
              <a:tabLst>
                <a:tab pos="0" algn="l"/>
              </a:tabLst>
            </a:pPr>
            <a:r>
              <a:rPr lang="en" sz="5400" b="1" strike="noStrike" spc="-1" dirty="0">
                <a:solidFill>
                  <a:schemeClr val="dk1"/>
                </a:solidFill>
                <a:latin typeface="Manrope"/>
                <a:ea typeface="Manrope"/>
              </a:rPr>
              <a:t>Questions</a:t>
            </a:r>
            <a:r>
              <a:rPr lang="en" sz="13100" b="1" strike="noStrike" spc="-1" dirty="0">
                <a:solidFill>
                  <a:schemeClr val="dk1"/>
                </a:solidFill>
                <a:latin typeface="Manrope"/>
                <a:ea typeface="Manrope"/>
              </a:rPr>
              <a:t>?</a:t>
            </a:r>
            <a:endParaRPr lang="en-US" sz="5400" b="0" strike="noStrike" spc="-1" dirty="0">
              <a:solidFill>
                <a:srgbClr val="000000"/>
              </a:solidFill>
              <a:latin typeface="OpenSymbol"/>
            </a:endParaRPr>
          </a:p>
        </p:txBody>
      </p:sp>
      <p:grpSp>
        <p:nvGrpSpPr>
          <p:cNvPr id="484" name="Google Shape;1070;p55"/>
          <p:cNvGrpSpPr/>
          <p:nvPr/>
        </p:nvGrpSpPr>
        <p:grpSpPr>
          <a:xfrm>
            <a:off x="5405400" y="1044360"/>
            <a:ext cx="3282840" cy="3290760"/>
            <a:chOff x="5405400" y="1044360"/>
            <a:chExt cx="3282840" cy="3290760"/>
          </a:xfrm>
        </p:grpSpPr>
        <p:sp>
          <p:nvSpPr>
            <p:cNvPr id="485" name="Google Shape;1071;p55"/>
            <p:cNvSpPr/>
            <p:nvPr/>
          </p:nvSpPr>
          <p:spPr>
            <a:xfrm rot="18900000">
              <a:off x="7797600" y="13795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6" name="Google Shape;1072;p55"/>
            <p:cNvSpPr/>
            <p:nvPr/>
          </p:nvSpPr>
          <p:spPr>
            <a:xfrm rot="18900000">
              <a:off x="5299920" y="38851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549DA33-861A-0892-02FA-6349CDFB40E4}"/>
            </a:ext>
          </a:extLst>
        </p:cNvPr>
        <p:cNvGrpSpPr/>
        <p:nvPr/>
      </p:nvGrpSpPr>
      <p:grpSpPr>
        <a:xfrm>
          <a:off x="0" y="0"/>
          <a:ext cx="0" cy="0"/>
          <a:chOff x="0" y="0"/>
          <a:chExt cx="0" cy="0"/>
        </a:xfrm>
      </p:grpSpPr>
      <p:grpSp>
        <p:nvGrpSpPr>
          <p:cNvPr id="451" name="Google Shape;1037;p55">
            <a:extLst>
              <a:ext uri="{FF2B5EF4-FFF2-40B4-BE49-F238E27FC236}">
                <a16:creationId xmlns:a16="http://schemas.microsoft.com/office/drawing/2014/main" xmlns="" id="{5F45F1C7-F032-B01C-EC0B-68578E3ED8BC}"/>
              </a:ext>
            </a:extLst>
          </p:cNvPr>
          <p:cNvGrpSpPr/>
          <p:nvPr/>
        </p:nvGrpSpPr>
        <p:grpSpPr>
          <a:xfrm>
            <a:off x="3979800" y="0"/>
            <a:ext cx="5164200" cy="5143320"/>
            <a:chOff x="3979080" y="6840"/>
            <a:chExt cx="5164200" cy="5143320"/>
          </a:xfrm>
        </p:grpSpPr>
        <p:sp>
          <p:nvSpPr>
            <p:cNvPr id="452" name="Google Shape;1038;p55">
              <a:extLst>
                <a:ext uri="{FF2B5EF4-FFF2-40B4-BE49-F238E27FC236}">
                  <a16:creationId xmlns:a16="http://schemas.microsoft.com/office/drawing/2014/main" xmlns="" id="{A82E134E-575D-C6AE-D9AE-AA6C6D2F942E}"/>
                </a:ext>
              </a:extLst>
            </p:cNvPr>
            <p:cNvSpPr/>
            <p:nvPr/>
          </p:nvSpPr>
          <p:spPr>
            <a:xfrm flipH="1">
              <a:off x="3978720" y="6840"/>
              <a:ext cx="5164200" cy="51433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53" name="Google Shape;1039;p55">
              <a:extLst>
                <a:ext uri="{FF2B5EF4-FFF2-40B4-BE49-F238E27FC236}">
                  <a16:creationId xmlns:a16="http://schemas.microsoft.com/office/drawing/2014/main" xmlns="" id="{EB261DD7-F791-68C9-3DF6-10DA1F06557F}"/>
                </a:ext>
              </a:extLst>
            </p:cNvPr>
            <p:cNvGrpSpPr/>
            <p:nvPr/>
          </p:nvGrpSpPr>
          <p:grpSpPr>
            <a:xfrm>
              <a:off x="4666320" y="607680"/>
              <a:ext cx="4152240" cy="4000680"/>
              <a:chOff x="4666320" y="607680"/>
              <a:chExt cx="4152240" cy="4000680"/>
            </a:xfrm>
          </p:grpSpPr>
          <p:sp>
            <p:nvSpPr>
              <p:cNvPr id="454" name="Google Shape;1040;p55">
                <a:extLst>
                  <a:ext uri="{FF2B5EF4-FFF2-40B4-BE49-F238E27FC236}">
                    <a16:creationId xmlns:a16="http://schemas.microsoft.com/office/drawing/2014/main" xmlns="" id="{733E4307-2246-E9AE-4A34-858BBAF94C51}"/>
                  </a:ext>
                </a:extLst>
              </p:cNvPr>
              <p:cNvSpPr/>
              <p:nvPr/>
            </p:nvSpPr>
            <p:spPr>
              <a:xfrm rot="18900600">
                <a:off x="4520880" y="3647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5" name="Google Shape;1041;p55">
                <a:extLst>
                  <a:ext uri="{FF2B5EF4-FFF2-40B4-BE49-F238E27FC236}">
                    <a16:creationId xmlns:a16="http://schemas.microsoft.com/office/drawing/2014/main" xmlns="" id="{5A095190-3C66-4F2A-A39E-02B7195784B6}"/>
                  </a:ext>
                </a:extLst>
              </p:cNvPr>
              <p:cNvSpPr/>
              <p:nvPr/>
            </p:nvSpPr>
            <p:spPr>
              <a:xfrm rot="18900600">
                <a:off x="7184160" y="2245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6" name="Google Shape;1042;p55">
                <a:extLst>
                  <a:ext uri="{FF2B5EF4-FFF2-40B4-BE49-F238E27FC236}">
                    <a16:creationId xmlns:a16="http://schemas.microsoft.com/office/drawing/2014/main" xmlns="" id="{832A26E9-9232-5D52-B12E-066612FF2784}"/>
                  </a:ext>
                </a:extLst>
              </p:cNvPr>
              <p:cNvSpPr/>
              <p:nvPr/>
            </p:nvSpPr>
            <p:spPr>
              <a:xfrm rot="18900600">
                <a:off x="6716520" y="11667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7" name="Google Shape;1043;p55">
                <a:extLst>
                  <a:ext uri="{FF2B5EF4-FFF2-40B4-BE49-F238E27FC236}">
                    <a16:creationId xmlns:a16="http://schemas.microsoft.com/office/drawing/2014/main" xmlns="" id="{0A39A476-59FA-0702-2241-43E2C8E7DB32}"/>
                  </a:ext>
                </a:extLst>
              </p:cNvPr>
              <p:cNvSpPr/>
              <p:nvPr/>
            </p:nvSpPr>
            <p:spPr>
              <a:xfrm rot="18900600">
                <a:off x="5940360" y="35715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8" name="Google Shape;1044;p55">
                <a:extLst>
                  <a:ext uri="{FF2B5EF4-FFF2-40B4-BE49-F238E27FC236}">
                    <a16:creationId xmlns:a16="http://schemas.microsoft.com/office/drawing/2014/main" xmlns="" id="{B5037ED4-AAAE-486B-592B-93B1B13F3173}"/>
                  </a:ext>
                </a:extLst>
              </p:cNvPr>
              <p:cNvSpPr/>
              <p:nvPr/>
            </p:nvSpPr>
            <p:spPr>
              <a:xfrm>
                <a:off x="6778080" y="289116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grpSp>
        <p:nvGrpSpPr>
          <p:cNvPr id="484" name="Google Shape;1070;p55">
            <a:extLst>
              <a:ext uri="{FF2B5EF4-FFF2-40B4-BE49-F238E27FC236}">
                <a16:creationId xmlns:a16="http://schemas.microsoft.com/office/drawing/2014/main" xmlns="" id="{8B23AA81-F3B5-E13A-A7D0-6B1C2ED83BE2}"/>
              </a:ext>
            </a:extLst>
          </p:cNvPr>
          <p:cNvGrpSpPr/>
          <p:nvPr/>
        </p:nvGrpSpPr>
        <p:grpSpPr>
          <a:xfrm>
            <a:off x="5405400" y="1044360"/>
            <a:ext cx="3282840" cy="3290760"/>
            <a:chOff x="5405400" y="1044360"/>
            <a:chExt cx="3282840" cy="3290760"/>
          </a:xfrm>
        </p:grpSpPr>
        <p:sp>
          <p:nvSpPr>
            <p:cNvPr id="485" name="Google Shape;1071;p55">
              <a:extLst>
                <a:ext uri="{FF2B5EF4-FFF2-40B4-BE49-F238E27FC236}">
                  <a16:creationId xmlns:a16="http://schemas.microsoft.com/office/drawing/2014/main" xmlns="" id="{C3E8D91A-8078-ED0A-EB56-C961B63D306D}"/>
                </a:ext>
              </a:extLst>
            </p:cNvPr>
            <p:cNvSpPr/>
            <p:nvPr/>
          </p:nvSpPr>
          <p:spPr>
            <a:xfrm rot="18900000">
              <a:off x="7797600" y="13795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6" name="Google Shape;1072;p55">
              <a:extLst>
                <a:ext uri="{FF2B5EF4-FFF2-40B4-BE49-F238E27FC236}">
                  <a16:creationId xmlns:a16="http://schemas.microsoft.com/office/drawing/2014/main" xmlns="" id="{9F924E3C-15B2-113A-119B-7672A36C30AA}"/>
                </a:ext>
              </a:extLst>
            </p:cNvPr>
            <p:cNvSpPr/>
            <p:nvPr/>
          </p:nvSpPr>
          <p:spPr>
            <a:xfrm rot="18900000">
              <a:off x="5299920" y="38851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59" name="PlaceHolder 1"/>
          <p:cNvSpPr txBox="1">
            <a:spLocks/>
          </p:cNvSpPr>
          <p:nvPr/>
        </p:nvSpPr>
        <p:spPr>
          <a:xfrm>
            <a:off x="1025607" y="1428754"/>
            <a:ext cx="4629150" cy="1057275"/>
          </a:xfrm>
          <a:prstGeom prst="rect">
            <a:avLst/>
          </a:prstGeom>
          <a:noFill/>
          <a:ln w="0">
            <a:noFill/>
          </a:ln>
        </p:spPr>
        <p:txBody>
          <a:bodyPr lIns="91440" tIns="91440" rIns="9144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 sz="5400" spc="-1" dirty="0">
                <a:solidFill>
                  <a:schemeClr val="dk1"/>
                </a:solidFill>
                <a:latin typeface="Archivo Black"/>
                <a:ea typeface="Archivo Black"/>
              </a:rPr>
              <a:t>Thank you!</a:t>
            </a:r>
            <a:endParaRPr lang="fr-FR" sz="5400" spc="-1" dirty="0">
              <a:solidFill>
                <a:schemeClr val="dk1"/>
              </a:solidFill>
              <a:latin typeface="Arial"/>
            </a:endParaRPr>
          </a:p>
        </p:txBody>
      </p:sp>
      <p:sp>
        <p:nvSpPr>
          <p:cNvPr id="2" name="object 20">
            <a:extLst>
              <a:ext uri="{FF2B5EF4-FFF2-40B4-BE49-F238E27FC236}">
                <a16:creationId xmlns:a16="http://schemas.microsoft.com/office/drawing/2014/main" xmlns="" id="{71138EBE-26A3-77DB-D930-84EB10A0D4F0}"/>
              </a:ext>
            </a:extLst>
          </p:cNvPr>
          <p:cNvSpPr txBox="1"/>
          <p:nvPr/>
        </p:nvSpPr>
        <p:spPr>
          <a:xfrm>
            <a:off x="760671" y="4598876"/>
            <a:ext cx="4001135" cy="431337"/>
          </a:xfrm>
          <a:prstGeom prst="rect">
            <a:avLst/>
          </a:prstGeom>
        </p:spPr>
        <p:txBody>
          <a:bodyPr vert="horz" wrap="square" lIns="0" tIns="12700" rIns="0" bIns="0" rtlCol="0">
            <a:spAutoFit/>
          </a:bodyPr>
          <a:lstStyle/>
          <a:p>
            <a:pPr algn="ctr">
              <a:lnSpc>
                <a:spcPts val="3765"/>
              </a:lnSpc>
            </a:pPr>
            <a:r>
              <a:rPr lang="en-US" spc="-55" dirty="0">
                <a:solidFill>
                  <a:schemeClr val="tx1">
                    <a:lumMod val="90000"/>
                    <a:lumOff val="10000"/>
                  </a:schemeClr>
                </a:solidFill>
                <a:latin typeface="Trebuchet MS"/>
                <a:cs typeface="Trebuchet MS"/>
              </a:rPr>
              <a:t>www.lagosppa.gov.ng</a:t>
            </a:r>
            <a:endParaRPr dirty="0">
              <a:solidFill>
                <a:schemeClr val="tx1">
                  <a:lumMod val="90000"/>
                  <a:lumOff val="10000"/>
                </a:schemeClr>
              </a:solidFill>
              <a:latin typeface="Trebuchet MS"/>
              <a:cs typeface="Trebuchet MS"/>
            </a:endParaRPr>
          </a:p>
        </p:txBody>
      </p:sp>
    </p:spTree>
    <p:extLst>
      <p:ext uri="{BB962C8B-B14F-4D97-AF65-F5344CB8AC3E}">
        <p14:creationId xmlns:p14="http://schemas.microsoft.com/office/powerpoint/2010/main" val="262776299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7">
            <a:extLst>
              <a:ext uri="{FF2B5EF4-FFF2-40B4-BE49-F238E27FC236}">
                <a16:creationId xmlns:a16="http://schemas.microsoft.com/office/drawing/2014/main" xmlns="" id="{6061965A-29FD-3DE1-DAA6-81DC6A845D21}"/>
              </a:ext>
            </a:extLst>
          </p:cNvPr>
          <p:cNvSpPr txBox="1"/>
          <p:nvPr/>
        </p:nvSpPr>
        <p:spPr>
          <a:xfrm>
            <a:off x="236668" y="1744935"/>
            <a:ext cx="4862457" cy="1861406"/>
          </a:xfrm>
          <a:prstGeom prst="rect">
            <a:avLst/>
          </a:prstGeom>
        </p:spPr>
        <p:txBody>
          <a:bodyPr vert="horz" wrap="square" lIns="0" tIns="14604" rIns="0" bIns="0" rtlCol="0">
            <a:spAutoFit/>
          </a:bodyPr>
          <a:lstStyle/>
          <a:p>
            <a:pPr marL="12700" marR="5080" algn="ctr">
              <a:lnSpc>
                <a:spcPct val="100200"/>
              </a:lnSpc>
              <a:spcBef>
                <a:spcPts val="114"/>
              </a:spcBef>
              <a:tabLst>
                <a:tab pos="3275965" algn="l"/>
                <a:tab pos="4011929" algn="l"/>
              </a:tabLst>
            </a:pPr>
            <a:r>
              <a:rPr lang="en-US" sz="2000" spc="-10" dirty="0">
                <a:solidFill>
                  <a:schemeClr val="accent3">
                    <a:lumMod val="50000"/>
                  </a:schemeClr>
                </a:solidFill>
                <a:latin typeface="Trebuchet MS"/>
                <a:cs typeface="Trebuchet MS"/>
              </a:rPr>
              <a:t> Technology integration in government operations leads to enhanced efficiency, reduced costs, and I</a:t>
            </a:r>
            <a:r>
              <a:rPr sz="2000" spc="-10" dirty="0">
                <a:solidFill>
                  <a:schemeClr val="accent3">
                    <a:lumMod val="50000"/>
                  </a:schemeClr>
                </a:solidFill>
                <a:latin typeface="Trebuchet MS"/>
                <a:cs typeface="Trebuchet MS"/>
              </a:rPr>
              <a:t>mproved</a:t>
            </a:r>
            <a:r>
              <a:rPr lang="en-US" sz="2000" spc="-10" dirty="0">
                <a:solidFill>
                  <a:schemeClr val="accent3">
                    <a:lumMod val="50000"/>
                  </a:schemeClr>
                </a:solidFill>
                <a:latin typeface="Trebuchet MS"/>
                <a:cs typeface="Trebuchet MS"/>
              </a:rPr>
              <a:t> transparency</a:t>
            </a:r>
            <a:r>
              <a:rPr sz="2000" spc="-335" dirty="0">
                <a:solidFill>
                  <a:schemeClr val="accent3">
                    <a:lumMod val="50000"/>
                  </a:schemeClr>
                </a:solidFill>
                <a:latin typeface="Trebuchet MS"/>
                <a:cs typeface="Trebuchet MS"/>
              </a:rPr>
              <a:t>.</a:t>
            </a:r>
            <a:r>
              <a:rPr sz="2000" spc="-235" dirty="0">
                <a:solidFill>
                  <a:schemeClr val="accent3">
                    <a:lumMod val="50000"/>
                  </a:schemeClr>
                </a:solidFill>
                <a:latin typeface="Trebuchet MS"/>
                <a:cs typeface="Trebuchet MS"/>
              </a:rPr>
              <a:t> </a:t>
            </a:r>
            <a:r>
              <a:rPr sz="2000" spc="-40" dirty="0">
                <a:solidFill>
                  <a:schemeClr val="accent3">
                    <a:lumMod val="50000"/>
                  </a:schemeClr>
                </a:solidFill>
                <a:latin typeface="Trebuchet MS"/>
                <a:cs typeface="Trebuchet MS"/>
              </a:rPr>
              <a:t>By</a:t>
            </a:r>
            <a:r>
              <a:rPr sz="2000" spc="-229" dirty="0">
                <a:solidFill>
                  <a:schemeClr val="accent3">
                    <a:lumMod val="50000"/>
                  </a:schemeClr>
                </a:solidFill>
                <a:latin typeface="Trebuchet MS"/>
                <a:cs typeface="Trebuchet MS"/>
              </a:rPr>
              <a:t> </a:t>
            </a:r>
            <a:r>
              <a:rPr sz="2000" spc="-95" dirty="0">
                <a:solidFill>
                  <a:schemeClr val="accent3">
                    <a:lumMod val="50000"/>
                  </a:schemeClr>
                </a:solidFill>
                <a:latin typeface="Trebuchet MS"/>
                <a:cs typeface="Trebuchet MS"/>
              </a:rPr>
              <a:t>leveraging</a:t>
            </a:r>
            <a:r>
              <a:rPr sz="2000" spc="-235" dirty="0">
                <a:solidFill>
                  <a:schemeClr val="accent3">
                    <a:lumMod val="50000"/>
                  </a:schemeClr>
                </a:solidFill>
                <a:latin typeface="Trebuchet MS"/>
                <a:cs typeface="Trebuchet MS"/>
              </a:rPr>
              <a:t> </a:t>
            </a:r>
            <a:r>
              <a:rPr sz="2000" spc="-10" dirty="0">
                <a:solidFill>
                  <a:schemeClr val="accent3">
                    <a:lumMod val="50000"/>
                  </a:schemeClr>
                </a:solidFill>
                <a:latin typeface="Trebuchet MS"/>
                <a:cs typeface="Trebuchet MS"/>
              </a:rPr>
              <a:t>modern </a:t>
            </a:r>
            <a:r>
              <a:rPr sz="2000" spc="-110" dirty="0">
                <a:solidFill>
                  <a:schemeClr val="accent3">
                    <a:lumMod val="50000"/>
                  </a:schemeClr>
                </a:solidFill>
                <a:latin typeface="Trebuchet MS"/>
                <a:cs typeface="Trebuchet MS"/>
              </a:rPr>
              <a:t>tools,</a:t>
            </a:r>
            <a:r>
              <a:rPr sz="2000" spc="-229" dirty="0">
                <a:solidFill>
                  <a:schemeClr val="accent3">
                    <a:lumMod val="50000"/>
                  </a:schemeClr>
                </a:solidFill>
                <a:latin typeface="Trebuchet MS"/>
                <a:cs typeface="Trebuchet MS"/>
              </a:rPr>
              <a:t> </a:t>
            </a:r>
            <a:r>
              <a:rPr sz="2000" spc="-70" dirty="0">
                <a:solidFill>
                  <a:schemeClr val="accent3">
                    <a:lumMod val="50000"/>
                  </a:schemeClr>
                </a:solidFill>
                <a:latin typeface="Trebuchet MS"/>
                <a:cs typeface="Trebuchet MS"/>
              </a:rPr>
              <a:t>governments</a:t>
            </a:r>
            <a:r>
              <a:rPr sz="2000" spc="-229" dirty="0">
                <a:solidFill>
                  <a:schemeClr val="accent3">
                    <a:lumMod val="50000"/>
                  </a:schemeClr>
                </a:solidFill>
                <a:latin typeface="Trebuchet MS"/>
                <a:cs typeface="Trebuchet MS"/>
              </a:rPr>
              <a:t> </a:t>
            </a:r>
            <a:r>
              <a:rPr sz="2000" spc="-75" dirty="0">
                <a:solidFill>
                  <a:schemeClr val="accent3">
                    <a:lumMod val="50000"/>
                  </a:schemeClr>
                </a:solidFill>
                <a:latin typeface="Trebuchet MS"/>
                <a:cs typeface="Trebuchet MS"/>
              </a:rPr>
              <a:t>can</a:t>
            </a:r>
            <a:r>
              <a:rPr sz="2000" spc="-225" dirty="0">
                <a:solidFill>
                  <a:schemeClr val="accent3">
                    <a:lumMod val="50000"/>
                  </a:schemeClr>
                </a:solidFill>
                <a:latin typeface="Trebuchet MS"/>
                <a:cs typeface="Trebuchet MS"/>
              </a:rPr>
              <a:t> </a:t>
            </a:r>
            <a:r>
              <a:rPr sz="2000" spc="-155" dirty="0">
                <a:solidFill>
                  <a:schemeClr val="accent3">
                    <a:lumMod val="50000"/>
                  </a:schemeClr>
                </a:solidFill>
                <a:latin typeface="Trebuchet MS"/>
                <a:cs typeface="Trebuchet MS"/>
              </a:rPr>
              <a:t>better</a:t>
            </a:r>
            <a:r>
              <a:rPr sz="2000" spc="-229" dirty="0">
                <a:solidFill>
                  <a:schemeClr val="accent3">
                    <a:lumMod val="50000"/>
                  </a:schemeClr>
                </a:solidFill>
                <a:latin typeface="Trebuchet MS"/>
                <a:cs typeface="Trebuchet MS"/>
              </a:rPr>
              <a:t> </a:t>
            </a:r>
            <a:r>
              <a:rPr sz="2000" spc="-130" dirty="0">
                <a:solidFill>
                  <a:schemeClr val="accent3">
                    <a:lumMod val="50000"/>
                  </a:schemeClr>
                </a:solidFill>
                <a:latin typeface="Trebuchet MS"/>
                <a:cs typeface="Trebuchet MS"/>
              </a:rPr>
              <a:t>meet</a:t>
            </a:r>
            <a:r>
              <a:rPr sz="2000" spc="-225" dirty="0">
                <a:solidFill>
                  <a:schemeClr val="accent3">
                    <a:lumMod val="50000"/>
                  </a:schemeClr>
                </a:solidFill>
                <a:latin typeface="Trebuchet MS"/>
                <a:cs typeface="Trebuchet MS"/>
              </a:rPr>
              <a:t> </a:t>
            </a:r>
            <a:r>
              <a:rPr sz="2000" spc="-120" dirty="0">
                <a:solidFill>
                  <a:schemeClr val="accent3">
                    <a:lumMod val="50000"/>
                  </a:schemeClr>
                </a:solidFill>
                <a:latin typeface="Trebuchet MS"/>
                <a:cs typeface="Trebuchet MS"/>
              </a:rPr>
              <a:t>the</a:t>
            </a:r>
            <a:r>
              <a:rPr sz="2000" spc="-229" dirty="0">
                <a:solidFill>
                  <a:schemeClr val="accent3">
                    <a:lumMod val="50000"/>
                  </a:schemeClr>
                </a:solidFill>
                <a:latin typeface="Trebuchet MS"/>
                <a:cs typeface="Trebuchet MS"/>
              </a:rPr>
              <a:t> </a:t>
            </a:r>
            <a:r>
              <a:rPr sz="2000" spc="-65" dirty="0">
                <a:solidFill>
                  <a:schemeClr val="accent3">
                    <a:lumMod val="50000"/>
                  </a:schemeClr>
                </a:solidFill>
                <a:latin typeface="Trebuchet MS"/>
                <a:cs typeface="Trebuchet MS"/>
              </a:rPr>
              <a:t>needs</a:t>
            </a:r>
            <a:r>
              <a:rPr sz="2000" spc="-225" dirty="0">
                <a:solidFill>
                  <a:schemeClr val="accent3">
                    <a:lumMod val="50000"/>
                  </a:schemeClr>
                </a:solidFill>
                <a:latin typeface="Trebuchet MS"/>
                <a:cs typeface="Trebuchet MS"/>
              </a:rPr>
              <a:t> </a:t>
            </a:r>
            <a:r>
              <a:rPr sz="2000" spc="-25" dirty="0">
                <a:solidFill>
                  <a:schemeClr val="accent3">
                    <a:lumMod val="50000"/>
                  </a:schemeClr>
                </a:solidFill>
                <a:latin typeface="Trebuchet MS"/>
                <a:cs typeface="Trebuchet MS"/>
              </a:rPr>
              <a:t>of </a:t>
            </a:r>
            <a:r>
              <a:rPr sz="2000" spc="-125" dirty="0">
                <a:solidFill>
                  <a:schemeClr val="accent3">
                    <a:lumMod val="50000"/>
                  </a:schemeClr>
                </a:solidFill>
                <a:latin typeface="Trebuchet MS"/>
                <a:cs typeface="Trebuchet MS"/>
              </a:rPr>
              <a:t>their</a:t>
            </a:r>
            <a:r>
              <a:rPr sz="2000" spc="-220" dirty="0">
                <a:solidFill>
                  <a:schemeClr val="accent3">
                    <a:lumMod val="50000"/>
                  </a:schemeClr>
                </a:solidFill>
                <a:latin typeface="Trebuchet MS"/>
                <a:cs typeface="Trebuchet MS"/>
              </a:rPr>
              <a:t> </a:t>
            </a:r>
            <a:r>
              <a:rPr sz="2000" spc="-110" dirty="0">
                <a:solidFill>
                  <a:schemeClr val="accent3">
                    <a:lumMod val="50000"/>
                  </a:schemeClr>
                </a:solidFill>
                <a:latin typeface="Trebuchet MS"/>
                <a:cs typeface="Trebuchet MS"/>
              </a:rPr>
              <a:t>citizens</a:t>
            </a:r>
            <a:r>
              <a:rPr sz="2000" spc="-215" dirty="0">
                <a:solidFill>
                  <a:schemeClr val="accent3">
                    <a:lumMod val="50000"/>
                  </a:schemeClr>
                </a:solidFill>
                <a:latin typeface="Trebuchet MS"/>
                <a:cs typeface="Trebuchet MS"/>
              </a:rPr>
              <a:t> </a:t>
            </a:r>
            <a:r>
              <a:rPr sz="2000" spc="-30" dirty="0">
                <a:solidFill>
                  <a:schemeClr val="accent3">
                    <a:lumMod val="50000"/>
                  </a:schemeClr>
                </a:solidFill>
                <a:latin typeface="Trebuchet MS"/>
                <a:cs typeface="Trebuchet MS"/>
              </a:rPr>
              <a:t>and</a:t>
            </a:r>
            <a:r>
              <a:rPr sz="2000" spc="-215" dirty="0">
                <a:solidFill>
                  <a:schemeClr val="accent3">
                    <a:lumMod val="50000"/>
                  </a:schemeClr>
                </a:solidFill>
                <a:latin typeface="Trebuchet MS"/>
                <a:cs typeface="Trebuchet MS"/>
              </a:rPr>
              <a:t> </a:t>
            </a:r>
            <a:r>
              <a:rPr sz="2000" spc="-114" dirty="0">
                <a:solidFill>
                  <a:schemeClr val="accent3">
                    <a:lumMod val="50000"/>
                  </a:schemeClr>
                </a:solidFill>
                <a:latin typeface="Trebuchet MS"/>
                <a:cs typeface="Trebuchet MS"/>
              </a:rPr>
              <a:t>foster</a:t>
            </a:r>
            <a:r>
              <a:rPr lang="en-US" sz="2000" spc="-385" dirty="0">
                <a:solidFill>
                  <a:schemeClr val="accent3">
                    <a:lumMod val="50000"/>
                  </a:schemeClr>
                </a:solidFill>
                <a:latin typeface="Trebuchet MS"/>
                <a:cs typeface="Trebuchet MS"/>
              </a:rPr>
              <a:t> trust.</a:t>
            </a:r>
            <a:endParaRPr sz="2000" dirty="0">
              <a:solidFill>
                <a:schemeClr val="accent3">
                  <a:lumMod val="50000"/>
                </a:schemeClr>
              </a:solidFill>
              <a:latin typeface="Trebuchet MS"/>
              <a:cs typeface="Trebuchet MS"/>
            </a:endParaRPr>
          </a:p>
        </p:txBody>
      </p:sp>
      <p:sp>
        <p:nvSpPr>
          <p:cNvPr id="3" name="object 10">
            <a:extLst>
              <a:ext uri="{FF2B5EF4-FFF2-40B4-BE49-F238E27FC236}">
                <a16:creationId xmlns:a16="http://schemas.microsoft.com/office/drawing/2014/main" xmlns="" id="{DDE5E818-4297-E1BD-F7FC-CAA700737FED}"/>
              </a:ext>
            </a:extLst>
          </p:cNvPr>
          <p:cNvSpPr txBox="1">
            <a:spLocks/>
          </p:cNvSpPr>
          <p:nvPr/>
        </p:nvSpPr>
        <p:spPr>
          <a:xfrm>
            <a:off x="555896" y="533195"/>
            <a:ext cx="5855661"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en-US" sz="3200" spc="-1" dirty="0">
                <a:solidFill>
                  <a:schemeClr val="dk1"/>
                </a:solidFill>
                <a:latin typeface="Archivo Black"/>
              </a:rPr>
              <a:t>Benefits of Technology Integration</a:t>
            </a:r>
          </a:p>
        </p:txBody>
      </p:sp>
      <p:pic>
        <p:nvPicPr>
          <p:cNvPr id="4" name="object 2">
            <a:extLst>
              <a:ext uri="{FF2B5EF4-FFF2-40B4-BE49-F238E27FC236}">
                <a16:creationId xmlns:a16="http://schemas.microsoft.com/office/drawing/2014/main" xmlns="" id="{4F973D8D-1DF3-45B1-37C8-BFE6B44CBB83}"/>
              </a:ext>
            </a:extLst>
          </p:cNvPr>
          <p:cNvPicPr/>
          <p:nvPr/>
        </p:nvPicPr>
        <p:blipFill>
          <a:blip r:embed="rId2" cstate="print"/>
          <a:stretch>
            <a:fillRect/>
          </a:stretch>
        </p:blipFill>
        <p:spPr>
          <a:xfrm>
            <a:off x="6042713" y="996443"/>
            <a:ext cx="2716960" cy="4105038"/>
          </a:xfrm>
          <a:prstGeom prst="rect">
            <a:avLst/>
          </a:prstGeom>
        </p:spPr>
      </p:pic>
    </p:spTree>
    <p:extLst>
      <p:ext uri="{BB962C8B-B14F-4D97-AF65-F5344CB8AC3E}">
        <p14:creationId xmlns:p14="http://schemas.microsoft.com/office/powerpoint/2010/main" val="34919935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F45A6-FDC2-C3E4-923D-40AE110371A0}"/>
              </a:ext>
            </a:extLst>
          </p:cNvPr>
          <p:cNvSpPr txBox="1">
            <a:spLocks/>
          </p:cNvSpPr>
          <p:nvPr/>
        </p:nvSpPr>
        <p:spPr>
          <a:xfrm>
            <a:off x="806565" y="591363"/>
            <a:ext cx="7228260" cy="4303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spc="-1" dirty="0">
                <a:solidFill>
                  <a:schemeClr val="dk1"/>
                </a:solidFill>
                <a:latin typeface="Archivo Black"/>
              </a:rPr>
              <a:t>Lagos State Public Procurement Agency</a:t>
            </a:r>
          </a:p>
        </p:txBody>
      </p:sp>
      <p:sp>
        <p:nvSpPr>
          <p:cNvPr id="3" name="Content Placeholder 2">
            <a:extLst>
              <a:ext uri="{FF2B5EF4-FFF2-40B4-BE49-F238E27FC236}">
                <a16:creationId xmlns:a16="http://schemas.microsoft.com/office/drawing/2014/main" xmlns="" id="{C0D9D8AC-032B-3319-59C4-58FD515F3A79}"/>
              </a:ext>
            </a:extLst>
          </p:cNvPr>
          <p:cNvSpPr txBox="1">
            <a:spLocks/>
          </p:cNvSpPr>
          <p:nvPr/>
        </p:nvSpPr>
        <p:spPr>
          <a:xfrm>
            <a:off x="189181" y="1448412"/>
            <a:ext cx="5211158" cy="2673929"/>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spc="-10" dirty="0">
                <a:solidFill>
                  <a:schemeClr val="accent3">
                    <a:lumMod val="50000"/>
                  </a:schemeClr>
                </a:solidFill>
                <a:latin typeface="Trebuchet MS"/>
              </a:rPr>
              <a:t>The Agency is primarily set up to ensure </a:t>
            </a:r>
          </a:p>
          <a:p>
            <a:r>
              <a:rPr lang="en-US" sz="2000" spc="-10" dirty="0">
                <a:solidFill>
                  <a:schemeClr val="accent3">
                    <a:lumMod val="50000"/>
                  </a:schemeClr>
                </a:solidFill>
                <a:latin typeface="Trebuchet MS"/>
              </a:rPr>
              <a:t>Probity</a:t>
            </a:r>
          </a:p>
          <a:p>
            <a:pPr>
              <a:lnSpc>
                <a:spcPct val="150000"/>
              </a:lnSpc>
            </a:pPr>
            <a:r>
              <a:rPr lang="en-US" sz="2000" spc="-10" dirty="0">
                <a:solidFill>
                  <a:schemeClr val="accent3">
                    <a:lumMod val="50000"/>
                  </a:schemeClr>
                </a:solidFill>
                <a:latin typeface="Trebuchet MS"/>
              </a:rPr>
              <a:t>Accountability and </a:t>
            </a:r>
          </a:p>
          <a:p>
            <a:pPr>
              <a:lnSpc>
                <a:spcPct val="150000"/>
              </a:lnSpc>
            </a:pPr>
            <a:r>
              <a:rPr lang="en-US" sz="2000" spc="-10" dirty="0">
                <a:solidFill>
                  <a:schemeClr val="accent3">
                    <a:lumMod val="50000"/>
                  </a:schemeClr>
                </a:solidFill>
                <a:latin typeface="Trebuchet MS"/>
              </a:rPr>
              <a:t>Transparency in Public Procurement by the State Government.</a:t>
            </a: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xmlns="" id="{C8A28BC4-094B-4EE9-0036-2941C949D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5524" y="1448412"/>
            <a:ext cx="3469295" cy="2123127"/>
          </a:xfrm>
          <a:prstGeom prst="rect">
            <a:avLst/>
          </a:prstGeom>
        </p:spPr>
      </p:pic>
    </p:spTree>
    <p:extLst>
      <p:ext uri="{BB962C8B-B14F-4D97-AF65-F5344CB8AC3E}">
        <p14:creationId xmlns:p14="http://schemas.microsoft.com/office/powerpoint/2010/main" val="231495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FD3F9-FF98-5B4F-B61F-DA7C9D9B6844}"/>
              </a:ext>
            </a:extLst>
          </p:cNvPr>
          <p:cNvSpPr txBox="1">
            <a:spLocks/>
          </p:cNvSpPr>
          <p:nvPr/>
        </p:nvSpPr>
        <p:spPr>
          <a:xfrm>
            <a:off x="230435" y="321768"/>
            <a:ext cx="7939144" cy="562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spc="-1" dirty="0">
                <a:solidFill>
                  <a:schemeClr val="dk1"/>
                </a:solidFill>
                <a:latin typeface="Archivo Black"/>
              </a:rPr>
              <a:t>Principles / Objectives Of Public Procurement Process</a:t>
            </a:r>
          </a:p>
        </p:txBody>
      </p:sp>
      <p:sp>
        <p:nvSpPr>
          <p:cNvPr id="3" name="TextBox 2">
            <a:extLst>
              <a:ext uri="{FF2B5EF4-FFF2-40B4-BE49-F238E27FC236}">
                <a16:creationId xmlns:a16="http://schemas.microsoft.com/office/drawing/2014/main" xmlns="" id="{AD20E5F3-6E9D-BA34-EB65-A40CB9BEAB3F}"/>
              </a:ext>
            </a:extLst>
          </p:cNvPr>
          <p:cNvSpPr txBox="1"/>
          <p:nvPr/>
        </p:nvSpPr>
        <p:spPr>
          <a:xfrm>
            <a:off x="342335" y="1048280"/>
            <a:ext cx="3648752" cy="4124206"/>
          </a:xfrm>
          <a:prstGeom prst="rect">
            <a:avLst/>
          </a:prstGeom>
          <a:noFill/>
        </p:spPr>
        <p:txBody>
          <a:bodyPr wrap="square" rtlCol="0">
            <a:spAutoFit/>
          </a:bodyPr>
          <a:lstStyle/>
          <a:p>
            <a:pPr marL="214198" indent="-214198">
              <a:buFont typeface="Arial" panose="020B0604020202020204" pitchFamily="34" charset="0"/>
              <a:buChar char="•"/>
            </a:pPr>
            <a:endParaRPr lang="en-US" sz="1200" b="1" dirty="0">
              <a:solidFill>
                <a:schemeClr val="accent1">
                  <a:lumMod val="50000"/>
                </a:schemeClr>
              </a:solidFill>
            </a:endParaRPr>
          </a:p>
          <a:p>
            <a:pPr marL="214198" indent="-214198">
              <a:buFont typeface="Arial" panose="020B0604020202020204" pitchFamily="34" charset="0"/>
              <a:buChar char="•"/>
            </a:pPr>
            <a:r>
              <a:rPr lang="en-US" sz="1400" spc="-10" dirty="0">
                <a:solidFill>
                  <a:schemeClr val="accent3">
                    <a:lumMod val="50000"/>
                  </a:schemeClr>
                </a:solidFill>
                <a:latin typeface="Trebuchet MS"/>
              </a:rPr>
              <a:t>ECONOMY</a:t>
            </a:r>
          </a:p>
          <a:p>
            <a:r>
              <a:rPr lang="en-US" sz="1400" spc="-10" dirty="0">
                <a:solidFill>
                  <a:schemeClr val="accent3">
                    <a:lumMod val="50000"/>
                  </a:schemeClr>
                </a:solidFill>
                <a:latin typeface="Trebuchet MS"/>
              </a:rPr>
              <a:t> </a:t>
            </a:r>
          </a:p>
          <a:p>
            <a:pPr marL="214198" indent="-214198">
              <a:buFont typeface="Arial" panose="020B0604020202020204" pitchFamily="34" charset="0"/>
              <a:buChar char="•"/>
            </a:pPr>
            <a:r>
              <a:rPr lang="en-US" sz="1400" spc="-10" dirty="0">
                <a:solidFill>
                  <a:schemeClr val="accent3">
                    <a:lumMod val="50000"/>
                  </a:schemeClr>
                </a:solidFill>
                <a:latin typeface="Trebuchet MS"/>
              </a:rPr>
              <a:t> EFFICIENCY</a:t>
            </a:r>
          </a:p>
          <a:p>
            <a:pPr lvl="1"/>
            <a:r>
              <a:rPr lang="en-US" sz="1400" spc="-10" dirty="0">
                <a:solidFill>
                  <a:schemeClr val="accent3">
                    <a:lumMod val="50000"/>
                  </a:schemeClr>
                </a:solidFill>
                <a:latin typeface="Trebuchet MS"/>
              </a:rPr>
              <a:t>-	Flexibility</a:t>
            </a:r>
          </a:p>
          <a:p>
            <a:endParaRPr lang="en-US" sz="1400" spc="-10" dirty="0">
              <a:solidFill>
                <a:schemeClr val="accent3">
                  <a:lumMod val="50000"/>
                </a:schemeClr>
              </a:solidFill>
              <a:latin typeface="Trebuchet MS"/>
            </a:endParaRPr>
          </a:p>
          <a:p>
            <a:pPr marL="214198" indent="-214198">
              <a:buFont typeface="Arial" panose="020B0604020202020204" pitchFamily="34" charset="0"/>
              <a:buChar char="•"/>
            </a:pPr>
            <a:r>
              <a:rPr lang="en-US" sz="1400" spc="-10" dirty="0">
                <a:solidFill>
                  <a:schemeClr val="accent3">
                    <a:lumMod val="50000"/>
                  </a:schemeClr>
                </a:solidFill>
                <a:latin typeface="Trebuchet MS"/>
              </a:rPr>
              <a:t>FAIRNESS</a:t>
            </a:r>
          </a:p>
          <a:p>
            <a:pPr marL="214198" indent="-214198">
              <a:buFont typeface="Arial" panose="020B0604020202020204" pitchFamily="34" charset="0"/>
              <a:buChar char="•"/>
            </a:pPr>
            <a:endParaRPr lang="en-US" sz="1400" spc="-10" dirty="0">
              <a:solidFill>
                <a:schemeClr val="accent3">
                  <a:lumMod val="50000"/>
                </a:schemeClr>
              </a:solidFill>
              <a:latin typeface="Trebuchet MS"/>
            </a:endParaRPr>
          </a:p>
          <a:p>
            <a:pPr marL="556915" lvl="1" indent="-214198">
              <a:buFont typeface="Arial" panose="020B0604020202020204" pitchFamily="34" charset="0"/>
              <a:buChar char="•"/>
            </a:pPr>
            <a:r>
              <a:rPr lang="en-US" sz="1400" spc="-10" dirty="0">
                <a:solidFill>
                  <a:schemeClr val="accent3">
                    <a:lumMod val="50000"/>
                  </a:schemeClr>
                </a:solidFill>
                <a:latin typeface="Trebuchet MS"/>
              </a:rPr>
              <a:t>Effective Listening Skills</a:t>
            </a:r>
          </a:p>
          <a:p>
            <a:endParaRPr lang="en-US" sz="1400" spc="-10" dirty="0">
              <a:solidFill>
                <a:schemeClr val="accent3">
                  <a:lumMod val="50000"/>
                </a:schemeClr>
              </a:solidFill>
              <a:latin typeface="Trebuchet MS"/>
            </a:endParaRPr>
          </a:p>
          <a:p>
            <a:pPr marL="214198" indent="-214198">
              <a:buFont typeface="Arial" panose="020B0604020202020204" pitchFamily="34" charset="0"/>
              <a:buChar char="•"/>
            </a:pPr>
            <a:r>
              <a:rPr lang="en-US" sz="1400" spc="-10" dirty="0">
                <a:solidFill>
                  <a:schemeClr val="accent3">
                    <a:lumMod val="50000"/>
                  </a:schemeClr>
                </a:solidFill>
                <a:latin typeface="Trebuchet MS"/>
              </a:rPr>
              <a:t>TRANSPARENCY</a:t>
            </a:r>
          </a:p>
          <a:p>
            <a:pPr marL="556915" lvl="1" indent="-214198">
              <a:buFont typeface="Arial" panose="020B0604020202020204" pitchFamily="34" charset="0"/>
              <a:buChar char="•"/>
            </a:pPr>
            <a:r>
              <a:rPr lang="en-US" sz="1400" spc="-10" dirty="0">
                <a:solidFill>
                  <a:schemeClr val="accent3">
                    <a:lumMod val="50000"/>
                  </a:schemeClr>
                </a:solidFill>
                <a:latin typeface="Trebuchet MS"/>
              </a:rPr>
              <a:t>Diversified Knowledge</a:t>
            </a:r>
          </a:p>
          <a:p>
            <a:endParaRPr lang="en-US" sz="1400" spc="-10" dirty="0">
              <a:solidFill>
                <a:schemeClr val="accent3">
                  <a:lumMod val="50000"/>
                </a:schemeClr>
              </a:solidFill>
              <a:latin typeface="Trebuchet MS"/>
            </a:endParaRPr>
          </a:p>
          <a:p>
            <a:pPr marL="214198" indent="-214198">
              <a:buFont typeface="Arial" panose="020B0604020202020204" pitchFamily="34" charset="0"/>
              <a:buChar char="•"/>
            </a:pPr>
            <a:r>
              <a:rPr lang="en-US" sz="1400" spc="-10" dirty="0">
                <a:solidFill>
                  <a:schemeClr val="accent3">
                    <a:lumMod val="50000"/>
                  </a:schemeClr>
                </a:solidFill>
                <a:latin typeface="Trebuchet MS"/>
              </a:rPr>
              <a:t>VALUE FOR MONEY</a:t>
            </a:r>
          </a:p>
          <a:p>
            <a:pPr marL="556915" lvl="1" indent="-214198">
              <a:buFont typeface="Arial" panose="020B0604020202020204" pitchFamily="34" charset="0"/>
              <a:buChar char="•"/>
            </a:pPr>
            <a:r>
              <a:rPr lang="en-US" sz="1400" spc="-10" dirty="0">
                <a:solidFill>
                  <a:schemeClr val="accent3">
                    <a:lumMod val="50000"/>
                  </a:schemeClr>
                </a:solidFill>
                <a:latin typeface="Trebuchet MS"/>
              </a:rPr>
              <a:t>Priority and Result Focused</a:t>
            </a:r>
          </a:p>
          <a:p>
            <a:endParaRPr lang="en-US" sz="1400" spc="-10" dirty="0">
              <a:solidFill>
                <a:schemeClr val="accent3">
                  <a:lumMod val="50000"/>
                </a:schemeClr>
              </a:solidFill>
              <a:latin typeface="Trebuchet MS"/>
            </a:endParaRPr>
          </a:p>
          <a:p>
            <a:pPr marL="214198" indent="-214198">
              <a:buFont typeface="Arial" panose="020B0604020202020204" pitchFamily="34" charset="0"/>
              <a:buChar char="•"/>
            </a:pPr>
            <a:r>
              <a:rPr lang="en-US" sz="1400" spc="-10" dirty="0">
                <a:solidFill>
                  <a:schemeClr val="accent3">
                    <a:lumMod val="50000"/>
                  </a:schemeClr>
                </a:solidFill>
                <a:latin typeface="Trebuchet MS"/>
              </a:rPr>
              <a:t>ACCOUNTABILITY</a:t>
            </a:r>
          </a:p>
          <a:p>
            <a:pPr marL="556915" lvl="1" indent="-214198">
              <a:buFont typeface="Arial" panose="020B0604020202020204" pitchFamily="34" charset="0"/>
              <a:buChar char="•"/>
            </a:pPr>
            <a:r>
              <a:rPr lang="en-US" sz="1400" spc="-10" dirty="0">
                <a:solidFill>
                  <a:schemeClr val="accent3">
                    <a:lumMod val="50000"/>
                  </a:schemeClr>
                </a:solidFill>
                <a:latin typeface="Trebuchet MS"/>
              </a:rPr>
              <a:t>Ownership and Responsibility</a:t>
            </a:r>
          </a:p>
          <a:p>
            <a:endParaRPr lang="en-US" sz="1200" b="1" dirty="0">
              <a:solidFill>
                <a:schemeClr val="accent1">
                  <a:lumMod val="50000"/>
                </a:schemeClr>
              </a:solidFill>
            </a:endParaRPr>
          </a:p>
        </p:txBody>
      </p:sp>
      <p:pic>
        <p:nvPicPr>
          <p:cNvPr id="4" name="Picture 3">
            <a:extLst>
              <a:ext uri="{FF2B5EF4-FFF2-40B4-BE49-F238E27FC236}">
                <a16:creationId xmlns:a16="http://schemas.microsoft.com/office/drawing/2014/main" xmlns="" id="{6EDD280B-4D0B-9154-FD20-EDD20128BF1D}"/>
              </a:ext>
            </a:extLst>
          </p:cNvPr>
          <p:cNvPicPr>
            <a:picLocks noChangeAspect="1"/>
          </p:cNvPicPr>
          <p:nvPr/>
        </p:nvPicPr>
        <p:blipFill>
          <a:blip r:embed="rId2"/>
          <a:stretch>
            <a:fillRect/>
          </a:stretch>
        </p:blipFill>
        <p:spPr>
          <a:xfrm>
            <a:off x="4442181" y="1562245"/>
            <a:ext cx="3727398" cy="2697459"/>
          </a:xfrm>
          <a:prstGeom prst="rect">
            <a:avLst/>
          </a:prstGeom>
        </p:spPr>
      </p:pic>
    </p:spTree>
    <p:extLst>
      <p:ext uri="{BB962C8B-B14F-4D97-AF65-F5344CB8AC3E}">
        <p14:creationId xmlns:p14="http://schemas.microsoft.com/office/powerpoint/2010/main" val="545987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extLst>
              <a:ext uri="{FF2B5EF4-FFF2-40B4-BE49-F238E27FC236}">
                <a16:creationId xmlns:a16="http://schemas.microsoft.com/office/drawing/2014/main" xmlns="" id="{DB1CE820-139B-FEC6-7FDE-E763D81B99DA}"/>
              </a:ext>
            </a:extLst>
          </p:cNvPr>
          <p:cNvPicPr/>
          <p:nvPr/>
        </p:nvPicPr>
        <p:blipFill>
          <a:blip r:embed="rId2"/>
          <a:stretch>
            <a:fillRect/>
          </a:stretch>
        </p:blipFill>
        <p:spPr>
          <a:xfrm>
            <a:off x="81744" y="0"/>
            <a:ext cx="9053227" cy="5143500"/>
          </a:xfrm>
          <a:prstGeom prst="rect">
            <a:avLst/>
          </a:prstGeom>
          <a:noFill/>
          <a:ln>
            <a:noFill/>
          </a:ln>
        </p:spPr>
      </p:pic>
    </p:spTree>
    <p:extLst>
      <p:ext uri="{BB962C8B-B14F-4D97-AF65-F5344CB8AC3E}">
        <p14:creationId xmlns:p14="http://schemas.microsoft.com/office/powerpoint/2010/main" val="32020668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p:cNvSpPr>
          <p:nvPr>
            <p:ph type="title" idx="4294967295"/>
          </p:nvPr>
        </p:nvSpPr>
        <p:spPr>
          <a:xfrm>
            <a:off x="462578" y="129093"/>
            <a:ext cx="6702014" cy="727934"/>
          </a:xfrm>
          <a:prstGeom prst="rect">
            <a:avLst/>
          </a:prstGeom>
          <a:noFill/>
          <a:ln w="0">
            <a:noFill/>
          </a:ln>
        </p:spPr>
        <p:txBody>
          <a:bodyPr lIns="91440" tIns="91440" rIns="91440" bIns="91440" anchor="b">
            <a:normAutofit fontScale="90000"/>
          </a:bodyPr>
          <a:lstStyle/>
          <a:p>
            <a:pPr>
              <a:lnSpc>
                <a:spcPct val="100000"/>
              </a:lnSpc>
              <a:tabLst>
                <a:tab pos="0" algn="l"/>
              </a:tabLst>
            </a:pPr>
            <a:r>
              <a:rPr lang="en-US" sz="3200" spc="-1" dirty="0">
                <a:solidFill>
                  <a:schemeClr val="dk1"/>
                </a:solidFill>
                <a:latin typeface="Archivo Black"/>
              </a:rPr>
              <a:t>Forms of Corruption in Public Procurement</a:t>
            </a:r>
            <a:endParaRPr lang="fr-FR" sz="3200" b="0" strike="noStrike" spc="-1" dirty="0">
              <a:solidFill>
                <a:schemeClr val="dk1"/>
              </a:solidFill>
              <a:latin typeface="Arial"/>
            </a:endParaRPr>
          </a:p>
        </p:txBody>
      </p:sp>
      <p:sp>
        <p:nvSpPr>
          <p:cNvPr id="413" name="PlaceHolder 2"/>
          <p:cNvSpPr>
            <a:spLocks noGrp="1"/>
          </p:cNvSpPr>
          <p:nvPr>
            <p:ph type="subTitle" idx="4294967295"/>
          </p:nvPr>
        </p:nvSpPr>
        <p:spPr>
          <a:xfrm>
            <a:off x="-774550" y="965057"/>
            <a:ext cx="6486862" cy="3213386"/>
          </a:xfrm>
          <a:prstGeom prst="rect">
            <a:avLst/>
          </a:prstGeom>
          <a:noFill/>
          <a:ln w="0">
            <a:noFill/>
          </a:ln>
        </p:spPr>
        <p:txBody>
          <a:bodyPr lIns="91440" tIns="91440" rIns="91440" bIns="91440" anchor="t">
            <a:normAutofit fontScale="32500" lnSpcReduction="20000"/>
          </a:bodyPr>
          <a:lstStyle/>
          <a:p>
            <a:pPr marL="0" lvl="0" indent="0" algn="ctr">
              <a:lnSpc>
                <a:spcPct val="115000"/>
              </a:lnSpc>
              <a:spcAft>
                <a:spcPts val="800"/>
              </a:spcAft>
              <a:buSzPts val="1000"/>
              <a:buNone/>
              <a:tabLst>
                <a:tab pos="457200" algn="l"/>
              </a:tabLst>
            </a:pPr>
            <a:r>
              <a:rPr lang="en-US" sz="29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Bid-Rigging</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Aft>
                <a:spcPts val="800"/>
              </a:spcAft>
              <a:buSzPts val="1000"/>
              <a:buFont typeface="Wingdings" panose="05000000000000000000" pitchFamily="2" charset="2"/>
              <a:buChar char="§"/>
              <a:tabLst>
                <a:tab pos="914400" algn="l"/>
              </a:tabLst>
            </a:pPr>
            <a:r>
              <a:rPr lang="en-US" sz="4900" spc="-10" dirty="0">
                <a:solidFill>
                  <a:schemeClr val="accent3">
                    <a:lumMod val="50000"/>
                  </a:schemeClr>
                </a:solidFill>
                <a:latin typeface="Trebuchet MS"/>
              </a:rPr>
              <a:t>This involves manipulating the bidding process to ensure that a specific contractor wins. This can include: </a:t>
            </a:r>
          </a:p>
          <a:p>
            <a:pPr lvl="2">
              <a:lnSpc>
                <a:spcPct val="115000"/>
              </a:lnSpc>
              <a:spcAft>
                <a:spcPts val="800"/>
              </a:spcAft>
              <a:buSzPts val="1000"/>
              <a:buFont typeface="Wingdings" panose="05000000000000000000" pitchFamily="2" charset="2"/>
              <a:buChar char="§"/>
              <a:tabLst>
                <a:tab pos="1371600" algn="l"/>
              </a:tabLst>
            </a:pPr>
            <a:r>
              <a:rPr lang="en-US" sz="4900" spc="-10" dirty="0">
                <a:solidFill>
                  <a:schemeClr val="accent3">
                    <a:lumMod val="50000"/>
                  </a:schemeClr>
                </a:solidFill>
                <a:latin typeface="Trebuchet MS"/>
              </a:rPr>
              <a:t>Creating tailored specifications that only a particular company can meet.</a:t>
            </a:r>
          </a:p>
          <a:p>
            <a:pPr lvl="2">
              <a:lnSpc>
                <a:spcPct val="115000"/>
              </a:lnSpc>
              <a:spcAft>
                <a:spcPts val="800"/>
              </a:spcAft>
              <a:buSzPts val="1000"/>
              <a:buFont typeface="Wingdings" panose="05000000000000000000" pitchFamily="2" charset="2"/>
              <a:buChar char="§"/>
              <a:tabLst>
                <a:tab pos="1371600" algn="l"/>
              </a:tabLst>
            </a:pPr>
            <a:r>
              <a:rPr lang="en-US" sz="4900" spc="-10" dirty="0">
                <a:solidFill>
                  <a:schemeClr val="accent3">
                    <a:lumMod val="50000"/>
                  </a:schemeClr>
                </a:solidFill>
                <a:latin typeface="Trebuchet MS"/>
              </a:rPr>
              <a:t>Sharing confidential bid information with favored bidders.</a:t>
            </a:r>
          </a:p>
          <a:p>
            <a:pPr lvl="2">
              <a:lnSpc>
                <a:spcPct val="115000"/>
              </a:lnSpc>
              <a:spcAft>
                <a:spcPts val="800"/>
              </a:spcAft>
              <a:buSzPts val="1000"/>
              <a:buFont typeface="Wingdings" panose="05000000000000000000" pitchFamily="2" charset="2"/>
              <a:buChar char="§"/>
              <a:tabLst>
                <a:tab pos="1371600" algn="l"/>
              </a:tabLst>
            </a:pPr>
            <a:r>
              <a:rPr lang="en-US" sz="4900" spc="-10" dirty="0">
                <a:solidFill>
                  <a:schemeClr val="accent3">
                    <a:lumMod val="50000"/>
                  </a:schemeClr>
                </a:solidFill>
                <a:latin typeface="Trebuchet MS"/>
              </a:rPr>
              <a:t>Disqualifying qualified bidders on arbitrary grounds.</a:t>
            </a:r>
          </a:p>
          <a:p>
            <a:pPr lvl="2">
              <a:lnSpc>
                <a:spcPct val="115000"/>
              </a:lnSpc>
              <a:spcAft>
                <a:spcPts val="800"/>
              </a:spcAft>
              <a:buSzPts val="1000"/>
              <a:buFont typeface="Wingdings" panose="05000000000000000000" pitchFamily="2" charset="2"/>
              <a:buChar char="§"/>
              <a:tabLst>
                <a:tab pos="1371600" algn="l"/>
              </a:tabLst>
            </a:pPr>
            <a:r>
              <a:rPr lang="en-US" sz="4900" spc="-10" dirty="0">
                <a:solidFill>
                  <a:schemeClr val="accent3">
                    <a:lumMod val="50000"/>
                  </a:schemeClr>
                </a:solidFill>
                <a:latin typeface="Trebuchet MS"/>
              </a:rPr>
              <a:t>Collusion among bidders to artificially inflate prices.</a:t>
            </a:r>
          </a:p>
          <a:p>
            <a:pPr indent="0">
              <a:lnSpc>
                <a:spcPct val="100000"/>
              </a:lnSpc>
              <a:buNone/>
              <a:tabLst>
                <a:tab pos="0" algn="l"/>
              </a:tabLst>
            </a:pPr>
            <a:endParaRPr lang="en" sz="1400" b="0" strike="noStrike" spc="-1" dirty="0">
              <a:solidFill>
                <a:schemeClr val="dk1"/>
              </a:solidFill>
              <a:latin typeface="Manrope"/>
              <a:ea typeface="Manrope"/>
            </a:endParaRPr>
          </a:p>
        </p:txBody>
      </p:sp>
      <p:pic>
        <p:nvPicPr>
          <p:cNvPr id="3" name="Picture 2">
            <a:extLst>
              <a:ext uri="{FF2B5EF4-FFF2-40B4-BE49-F238E27FC236}">
                <a16:creationId xmlns:a16="http://schemas.microsoft.com/office/drawing/2014/main" xmlns="" id="{07598912-F066-FFE5-6E56-779EE349F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2918" y="1778816"/>
            <a:ext cx="3012140" cy="2399627"/>
          </a:xfrm>
          <a:prstGeom prst="rect">
            <a:avLst/>
          </a:prstGeom>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5FF123F-A344-E30D-73F2-1FF72B71FA8F}"/>
            </a:ext>
          </a:extLst>
        </p:cNvPr>
        <p:cNvGrpSpPr/>
        <p:nvPr/>
      </p:nvGrpSpPr>
      <p:grpSpPr>
        <a:xfrm>
          <a:off x="0" y="0"/>
          <a:ext cx="0" cy="0"/>
          <a:chOff x="0" y="0"/>
          <a:chExt cx="0" cy="0"/>
        </a:xfrm>
      </p:grpSpPr>
      <p:sp>
        <p:nvSpPr>
          <p:cNvPr id="412" name="PlaceHolder 1">
            <a:extLst>
              <a:ext uri="{FF2B5EF4-FFF2-40B4-BE49-F238E27FC236}">
                <a16:creationId xmlns:a16="http://schemas.microsoft.com/office/drawing/2014/main" xmlns="" id="{EEA2BC61-7287-6951-074D-7B3820D9BD4C}"/>
              </a:ext>
            </a:extLst>
          </p:cNvPr>
          <p:cNvSpPr>
            <a:spLocks noGrp="1"/>
          </p:cNvSpPr>
          <p:nvPr>
            <p:ph type="title" idx="4294967295"/>
          </p:nvPr>
        </p:nvSpPr>
        <p:spPr>
          <a:xfrm>
            <a:off x="1564678" y="491063"/>
            <a:ext cx="4276725" cy="661371"/>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900" spc="-1" dirty="0">
                <a:solidFill>
                  <a:schemeClr val="dk1"/>
                </a:solidFill>
                <a:latin typeface="Archivo Black"/>
              </a:rPr>
              <a:t>Kickbacks and Bribes</a:t>
            </a:r>
            <a:endParaRPr lang="fr-FR" sz="2900" spc="-1" dirty="0">
              <a:solidFill>
                <a:schemeClr val="dk1"/>
              </a:solidFill>
              <a:latin typeface="Archivo Black"/>
            </a:endParaRPr>
          </a:p>
        </p:txBody>
      </p:sp>
      <p:sp>
        <p:nvSpPr>
          <p:cNvPr id="413" name="PlaceHolder 2">
            <a:extLst>
              <a:ext uri="{FF2B5EF4-FFF2-40B4-BE49-F238E27FC236}">
                <a16:creationId xmlns:a16="http://schemas.microsoft.com/office/drawing/2014/main" xmlns="" id="{57F4BFC5-49AA-31BF-5055-C59CBE3F58AD}"/>
              </a:ext>
            </a:extLst>
          </p:cNvPr>
          <p:cNvSpPr>
            <a:spLocks noGrp="1"/>
          </p:cNvSpPr>
          <p:nvPr>
            <p:ph type="subTitle" idx="4294967295"/>
          </p:nvPr>
        </p:nvSpPr>
        <p:spPr>
          <a:xfrm>
            <a:off x="0" y="1420010"/>
            <a:ext cx="5397480" cy="1710465"/>
          </a:xfrm>
          <a:prstGeom prst="rect">
            <a:avLst/>
          </a:prstGeom>
          <a:noFill/>
          <a:ln w="0">
            <a:noFill/>
          </a:ln>
        </p:spPr>
        <p:txBody>
          <a:bodyPr lIns="91440" tIns="91440" rIns="91440" bIns="91440" anchor="t">
            <a:noAutofit/>
          </a:bodyPr>
          <a:lstStyle/>
          <a:p>
            <a:pPr indent="0">
              <a:lnSpc>
                <a:spcPct val="150000"/>
              </a:lnSpc>
              <a:buNone/>
              <a:tabLst>
                <a:tab pos="0" algn="l"/>
              </a:tabLst>
            </a:pPr>
            <a:r>
              <a:rPr lang="en" sz="1800" spc="-10" dirty="0">
                <a:solidFill>
                  <a:schemeClr val="accent3">
                    <a:lumMod val="50000"/>
                  </a:schemeClr>
                </a:solidFill>
                <a:latin typeface="Trebuchet MS"/>
              </a:rPr>
              <a:t>Kickbacks and bribes are common forms of fraud in public procurement. They occur when officials receive illicit payments from contractors in exchange for awarding contracts or securing favorable treatment. These practices undermine fair competition and erode public trust.</a:t>
            </a:r>
            <a:endParaRPr lang="en-US" sz="1800" spc="-10" dirty="0">
              <a:solidFill>
                <a:schemeClr val="accent3">
                  <a:lumMod val="50000"/>
                </a:schemeClr>
              </a:solidFill>
              <a:latin typeface="Trebuchet MS"/>
            </a:endParaRPr>
          </a:p>
        </p:txBody>
      </p:sp>
      <p:pic>
        <p:nvPicPr>
          <p:cNvPr id="3" name="Picture 2">
            <a:extLst>
              <a:ext uri="{FF2B5EF4-FFF2-40B4-BE49-F238E27FC236}">
                <a16:creationId xmlns:a16="http://schemas.microsoft.com/office/drawing/2014/main" xmlns="" id="{4BA5136A-C6DB-5811-0F1B-2BF3369063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2462" y="1602815"/>
            <a:ext cx="3349940" cy="2291453"/>
          </a:xfrm>
          <a:prstGeom prst="rect">
            <a:avLst/>
          </a:prstGeom>
        </p:spPr>
      </p:pic>
    </p:spTree>
    <p:extLst>
      <p:ext uri="{BB962C8B-B14F-4D97-AF65-F5344CB8AC3E}">
        <p14:creationId xmlns:p14="http://schemas.microsoft.com/office/powerpoint/2010/main" val="352564475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F334DD1-C243-62B1-F02F-1255FA61FB9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2B406441-0E82-6C20-1209-29B622FC8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125" y="1688466"/>
            <a:ext cx="3963632" cy="2477270"/>
          </a:xfrm>
          <a:prstGeom prst="rect">
            <a:avLst/>
          </a:prstGeom>
        </p:spPr>
      </p:pic>
      <p:sp>
        <p:nvSpPr>
          <p:cNvPr id="412" name="PlaceHolder 1">
            <a:extLst>
              <a:ext uri="{FF2B5EF4-FFF2-40B4-BE49-F238E27FC236}">
                <a16:creationId xmlns:a16="http://schemas.microsoft.com/office/drawing/2014/main" xmlns="" id="{FE8B3B09-8882-BAAB-1FF1-D1CE16FE92E5}"/>
              </a:ext>
            </a:extLst>
          </p:cNvPr>
          <p:cNvSpPr>
            <a:spLocks noGrp="1"/>
          </p:cNvSpPr>
          <p:nvPr>
            <p:ph type="title" idx="4294967295"/>
          </p:nvPr>
        </p:nvSpPr>
        <p:spPr>
          <a:xfrm>
            <a:off x="1532405" y="102440"/>
            <a:ext cx="4276725" cy="661371"/>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en" sz="3200" b="0" strike="noStrike" spc="-1" dirty="0">
                <a:solidFill>
                  <a:schemeClr val="dk1"/>
                </a:solidFill>
                <a:latin typeface="Archivo Black"/>
                <a:ea typeface="Archivo Black"/>
              </a:rPr>
              <a:t>Inflated Contract Prices</a:t>
            </a:r>
            <a:endParaRPr lang="fr-FR" sz="3200" b="0" strike="noStrike" spc="-1" dirty="0">
              <a:solidFill>
                <a:schemeClr val="dk1"/>
              </a:solidFill>
              <a:latin typeface="Arial"/>
            </a:endParaRPr>
          </a:p>
        </p:txBody>
      </p:sp>
      <p:sp>
        <p:nvSpPr>
          <p:cNvPr id="413" name="PlaceHolder 2">
            <a:extLst>
              <a:ext uri="{FF2B5EF4-FFF2-40B4-BE49-F238E27FC236}">
                <a16:creationId xmlns:a16="http://schemas.microsoft.com/office/drawing/2014/main" xmlns="" id="{6C672AEF-081D-688F-94B7-16086FB9694B}"/>
              </a:ext>
            </a:extLst>
          </p:cNvPr>
          <p:cNvSpPr>
            <a:spLocks noGrp="1"/>
          </p:cNvSpPr>
          <p:nvPr>
            <p:ph type="subTitle" idx="4294967295"/>
          </p:nvPr>
        </p:nvSpPr>
        <p:spPr>
          <a:xfrm>
            <a:off x="0" y="861285"/>
            <a:ext cx="5397480" cy="1710465"/>
          </a:xfrm>
          <a:prstGeom prst="rect">
            <a:avLst/>
          </a:prstGeom>
          <a:noFill/>
          <a:ln w="0">
            <a:noFill/>
          </a:ln>
        </p:spPr>
        <p:txBody>
          <a:bodyPr lIns="91440" tIns="91440" rIns="91440" bIns="91440" anchor="t">
            <a:noAutofit/>
          </a:bodyPr>
          <a:lstStyle/>
          <a:p>
            <a:pPr indent="0">
              <a:lnSpc>
                <a:spcPct val="100000"/>
              </a:lnSpc>
              <a:buNone/>
              <a:tabLst>
                <a:tab pos="0" algn="l"/>
              </a:tabLst>
            </a:pPr>
            <a:r>
              <a:rPr lang="en" sz="1800" spc="-10" dirty="0">
                <a:solidFill>
                  <a:schemeClr val="accent3">
                    <a:lumMod val="50000"/>
                  </a:schemeClr>
                </a:solidFill>
                <a:latin typeface="Trebuchet MS"/>
              </a:rPr>
              <a:t>Inflated contract prices occur when procurement officials collude with suppliers to artificially raise the costs of contracts. This can lead to significant losses for the government and misuse of public funds, as the actual value of goods and services is misrepresented.</a:t>
            </a:r>
            <a:endParaRPr lang="en-US" sz="1800" spc="-10" dirty="0">
              <a:solidFill>
                <a:schemeClr val="accent3">
                  <a:lumMod val="50000"/>
                </a:schemeClr>
              </a:solidFill>
              <a:latin typeface="Trebuchet MS"/>
            </a:endParaRPr>
          </a:p>
          <a:p>
            <a:pPr indent="0">
              <a:lnSpc>
                <a:spcPct val="100000"/>
              </a:lnSpc>
              <a:buNone/>
              <a:tabLst>
                <a:tab pos="0" algn="l"/>
              </a:tabLst>
            </a:pPr>
            <a:endParaRPr lang="en-US" sz="1800" b="0" strike="noStrike" spc="-1" dirty="0">
              <a:solidFill>
                <a:srgbClr val="000000"/>
              </a:solidFill>
              <a:latin typeface="OpenSymbol"/>
            </a:endParaRPr>
          </a:p>
        </p:txBody>
      </p:sp>
      <p:sp>
        <p:nvSpPr>
          <p:cNvPr id="2" name="TextBox 1">
            <a:extLst>
              <a:ext uri="{FF2B5EF4-FFF2-40B4-BE49-F238E27FC236}">
                <a16:creationId xmlns:a16="http://schemas.microsoft.com/office/drawing/2014/main" xmlns="" id="{B9F5D82A-DAA9-2D09-D20D-F4D817D05908}"/>
              </a:ext>
            </a:extLst>
          </p:cNvPr>
          <p:cNvSpPr txBox="1"/>
          <p:nvPr/>
        </p:nvSpPr>
        <p:spPr>
          <a:xfrm>
            <a:off x="-763794" y="2796077"/>
            <a:ext cx="6161273" cy="2062103"/>
          </a:xfrm>
          <a:prstGeom prst="rect">
            <a:avLst/>
          </a:prstGeom>
          <a:noFill/>
        </p:spPr>
        <p:txBody>
          <a:bodyPr wrap="square" rtlCol="0">
            <a:spAutoFit/>
          </a:bodyPr>
          <a:lstStyle/>
          <a:p>
            <a:pPr marL="1143000" lvl="2" indent="-228600">
              <a:lnSpc>
                <a:spcPct val="100000"/>
              </a:lnSpc>
              <a:spcAft>
                <a:spcPts val="800"/>
              </a:spcAft>
              <a:buSzPts val="1000"/>
              <a:buFont typeface="Wingdings" panose="05000000000000000000" pitchFamily="2" charset="2"/>
              <a:buChar char=""/>
              <a:tabLst>
                <a:tab pos="1371600" algn="l"/>
              </a:tabLst>
            </a:pPr>
            <a:r>
              <a:rPr lang="en-US" spc="-10" dirty="0">
                <a:solidFill>
                  <a:schemeClr val="accent3">
                    <a:lumMod val="50000"/>
                  </a:schemeClr>
                </a:solidFill>
                <a:latin typeface="Trebuchet MS"/>
              </a:rPr>
              <a:t>Overstating the cost of materials and labor.</a:t>
            </a:r>
          </a:p>
          <a:p>
            <a:pPr marL="1143000" lvl="2" indent="-228600">
              <a:lnSpc>
                <a:spcPct val="100000"/>
              </a:lnSpc>
              <a:spcAft>
                <a:spcPts val="800"/>
              </a:spcAft>
              <a:buSzPts val="1000"/>
              <a:buFont typeface="Wingdings" panose="05000000000000000000" pitchFamily="2" charset="2"/>
              <a:buChar char=""/>
              <a:tabLst>
                <a:tab pos="1371600" algn="l"/>
              </a:tabLst>
            </a:pPr>
            <a:r>
              <a:rPr lang="en-US" spc="-10" dirty="0">
                <a:solidFill>
                  <a:schemeClr val="accent3">
                    <a:lumMod val="50000"/>
                  </a:schemeClr>
                </a:solidFill>
                <a:latin typeface="Trebuchet MS"/>
              </a:rPr>
              <a:t>Creating "phantom" work items that are never actually performed.   </a:t>
            </a:r>
          </a:p>
          <a:p>
            <a:pPr marL="1143000" lvl="2" indent="-228600">
              <a:lnSpc>
                <a:spcPct val="100000"/>
              </a:lnSpc>
              <a:spcAft>
                <a:spcPts val="800"/>
              </a:spcAft>
              <a:buSzPts val="1000"/>
              <a:buFont typeface="Wingdings" panose="05000000000000000000" pitchFamily="2" charset="2"/>
              <a:buChar char=""/>
              <a:tabLst>
                <a:tab pos="1371600" algn="l"/>
              </a:tabLst>
            </a:pPr>
            <a:r>
              <a:rPr lang="en-US" spc="-10" dirty="0">
                <a:solidFill>
                  <a:schemeClr val="accent3">
                    <a:lumMod val="50000"/>
                  </a:schemeClr>
                </a:solidFill>
                <a:latin typeface="Trebuchet MS"/>
              </a:rPr>
              <a:t>Using change orders to increase contract values after the initial award.</a:t>
            </a:r>
          </a:p>
          <a:p>
            <a:endParaRPr lang="en-US" dirty="0"/>
          </a:p>
        </p:txBody>
      </p:sp>
    </p:spTree>
    <p:extLst>
      <p:ext uri="{BB962C8B-B14F-4D97-AF65-F5344CB8AC3E}">
        <p14:creationId xmlns:p14="http://schemas.microsoft.com/office/powerpoint/2010/main" val="3454675818"/>
      </p:ext>
    </p:extLst>
  </p:cSld>
  <p:clrMapOvr>
    <a:masterClrMapping/>
  </p:clrMapOvr>
  <p:transition spd="slow">
    <p:fade/>
  </p:transition>
</p:sld>
</file>

<file path=ppt/theme/theme1.xml><?xml version="1.0" encoding="utf-8"?>
<a:theme xmlns:a="http://schemas.openxmlformats.org/drawingml/2006/main" name="Business Administration School Center by Slidesgo">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Business Administration School Center by Slidesgo">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Business Administration School Center by Slidesgo">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784</Words>
  <Application>Microsoft Office PowerPoint</Application>
  <PresentationFormat>On-screen Show (16:9)</PresentationFormat>
  <Paragraphs>107</Paragraphs>
  <Slides>21</Slides>
  <Notes>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Business Administration School Center by Slidesgo</vt:lpstr>
      <vt:lpstr>Business Administration School Center by Slidesgo</vt:lpstr>
      <vt:lpstr>Business Administration School Center by Slidesgo</vt:lpstr>
      <vt:lpstr>Contemporary Issues in Adopting e-Procurement Practice in Government Acquisition Process:</vt:lpstr>
      <vt:lpstr>PowerPoint Presentation</vt:lpstr>
      <vt:lpstr>PowerPoint Presentation</vt:lpstr>
      <vt:lpstr>PowerPoint Presentation</vt:lpstr>
      <vt:lpstr>PowerPoint Presentation</vt:lpstr>
      <vt:lpstr>PowerPoint Presentation</vt:lpstr>
      <vt:lpstr>Forms of Corruption in Public Procurement</vt:lpstr>
      <vt:lpstr>Kickbacks and Bribes</vt:lpstr>
      <vt:lpstr>Inflated Contract Prices</vt:lpstr>
      <vt:lpstr>Falsification of Documents</vt:lpstr>
      <vt:lpstr>Phantom Projects</vt:lpstr>
      <vt:lpstr>Challenges/Underlying Factors</vt:lpstr>
      <vt:lpstr>Challenges/Underlying Factors</vt:lpstr>
      <vt:lpstr>Impact of Corruption in Public Procurement</vt:lpstr>
      <vt:lpstr>Solutions</vt:lpstr>
      <vt:lpstr>Key Advantages of the E-Procurement System </vt:lpstr>
      <vt:lpstr>PowerPoint Presentation</vt:lpstr>
      <vt:lpstr>PowerPoint Presentation</vt:lpstr>
      <vt:lpstr>Conclusions</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Issues in Adopting e-Procurement Practice in Government Acquisition Process:</dc:title>
  <dc:creator>PC</dc:creator>
  <cp:lastModifiedBy>CIPSMN SEC</cp:lastModifiedBy>
  <cp:revision>7</cp:revision>
  <cp:lastPrinted>2025-04-15T15:42:22Z</cp:lastPrinted>
  <dcterms:modified xsi:type="dcterms:W3CDTF">2025-04-15T15:44:29Z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2025-03-29T16:06:31Z</dcterms:created>
  <dc:creator>Unknown Creator</dc:creator>
  <dc:description/>
  <dc:language>en-US</dc:language>
  <cp:lastModifiedBy>Unknown Creator</cp:lastModifiedBy>
  <dcterms:modified xsi:type="dcterms:W3CDTF">2025-03-29T16:06:31Z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