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0"/>
  </p:notesMasterIdLst>
  <p:handoutMasterIdLst>
    <p:handoutMasterId r:id="rId41"/>
  </p:handoutMasterIdLst>
  <p:sldIdLst>
    <p:sldId id="256" r:id="rId2"/>
    <p:sldId id="286" r:id="rId3"/>
    <p:sldId id="283" r:id="rId4"/>
    <p:sldId id="353" r:id="rId5"/>
    <p:sldId id="346" r:id="rId6"/>
    <p:sldId id="347" r:id="rId7"/>
    <p:sldId id="350" r:id="rId8"/>
    <p:sldId id="356" r:id="rId9"/>
    <p:sldId id="351" r:id="rId10"/>
    <p:sldId id="357" r:id="rId11"/>
    <p:sldId id="352" r:id="rId12"/>
    <p:sldId id="354" r:id="rId13"/>
    <p:sldId id="358" r:id="rId14"/>
    <p:sldId id="355" r:id="rId15"/>
    <p:sldId id="359" r:id="rId16"/>
    <p:sldId id="360" r:id="rId17"/>
    <p:sldId id="370" r:id="rId18"/>
    <p:sldId id="362" r:id="rId19"/>
    <p:sldId id="363" r:id="rId20"/>
    <p:sldId id="364" r:id="rId21"/>
    <p:sldId id="365" r:id="rId22"/>
    <p:sldId id="366" r:id="rId23"/>
    <p:sldId id="367" r:id="rId24"/>
    <p:sldId id="368" r:id="rId25"/>
    <p:sldId id="369" r:id="rId26"/>
    <p:sldId id="375" r:id="rId27"/>
    <p:sldId id="372" r:id="rId28"/>
    <p:sldId id="373" r:id="rId29"/>
    <p:sldId id="382" r:id="rId30"/>
    <p:sldId id="374" r:id="rId31"/>
    <p:sldId id="376" r:id="rId32"/>
    <p:sldId id="377" r:id="rId33"/>
    <p:sldId id="378" r:id="rId34"/>
    <p:sldId id="383" r:id="rId35"/>
    <p:sldId id="379" r:id="rId36"/>
    <p:sldId id="380" r:id="rId37"/>
    <p:sldId id="381" r:id="rId38"/>
    <p:sldId id="344" r:id="rId39"/>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75" d="100"/>
          <a:sy n="75" d="100"/>
        </p:scale>
        <p:origin x="-45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231" cy="49847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0418" y="0"/>
            <a:ext cx="2929231" cy="498473"/>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1" y="9444040"/>
            <a:ext cx="2929231" cy="49847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0418" y="9444040"/>
            <a:ext cx="2929231" cy="498473"/>
          </a:xfrm>
          <a:prstGeom prst="rect">
            <a:avLst/>
          </a:prstGeom>
        </p:spPr>
        <p:txBody>
          <a:bodyPr vert="horz" lIns="91440" tIns="45720" rIns="91440" bIns="45720" rtlCol="0" anchor="b"/>
          <a:lstStyle>
            <a:lvl1pPr algn="r">
              <a:defRPr sz="1200"/>
            </a:lvl1pPr>
          </a:lstStyle>
          <a:p>
            <a:fld id="{16ABFB40-4ACA-45D5-AE75-B29928117FCF}" type="slidenum">
              <a:rPr lang="en-US" smtClean="0"/>
              <a:pPr/>
              <a:t>‹#›</a:t>
            </a:fld>
            <a:endParaRPr lang="en-US"/>
          </a:p>
        </p:txBody>
      </p:sp>
    </p:spTree>
    <p:extLst>
      <p:ext uri="{BB962C8B-B14F-4D97-AF65-F5344CB8AC3E}">
        <p14:creationId xmlns:p14="http://schemas.microsoft.com/office/powerpoint/2010/main" val="23949544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3"/>
          </a:xfrm>
          <a:prstGeom prst="rect">
            <a:avLst/>
          </a:prstGeom>
        </p:spPr>
        <p:txBody>
          <a:bodyPr vert="horz" lIns="94046" tIns="47023" rIns="94046" bIns="47023" rtlCol="0"/>
          <a:lstStyle>
            <a:lvl1pPr algn="l">
              <a:defRPr sz="1200"/>
            </a:lvl1pPr>
          </a:lstStyle>
          <a:p>
            <a:endParaRPr lang="en-US"/>
          </a:p>
        </p:txBody>
      </p:sp>
      <p:sp>
        <p:nvSpPr>
          <p:cNvPr id="3" name="Date Placeholder 2"/>
          <p:cNvSpPr>
            <a:spLocks noGrp="1"/>
          </p:cNvSpPr>
          <p:nvPr>
            <p:ph type="dt" idx="1"/>
          </p:nvPr>
        </p:nvSpPr>
        <p:spPr>
          <a:xfrm>
            <a:off x="3829761" y="0"/>
            <a:ext cx="2929837" cy="498853"/>
          </a:xfrm>
          <a:prstGeom prst="rect">
            <a:avLst/>
          </a:prstGeom>
        </p:spPr>
        <p:txBody>
          <a:bodyPr vert="horz" lIns="94046" tIns="47023" rIns="94046" bIns="47023" rtlCol="0"/>
          <a:lstStyle>
            <a:lvl1pPr algn="r">
              <a:defRPr sz="1200"/>
            </a:lvl1pPr>
          </a:lstStyle>
          <a:p>
            <a:endParaRPr lang="en-US"/>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4046" tIns="47023" rIns="94046" bIns="47023" rtlCol="0" anchor="ctr"/>
          <a:lstStyle/>
          <a:p>
            <a:endParaRPr lang="en-US"/>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4046" tIns="47023" rIns="94046" bIns="470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3663"/>
            <a:ext cx="2929837" cy="498852"/>
          </a:xfrm>
          <a:prstGeom prst="rect">
            <a:avLst/>
          </a:prstGeom>
        </p:spPr>
        <p:txBody>
          <a:bodyPr vert="horz" lIns="94046" tIns="47023" rIns="94046" bIns="47023" rtlCol="0" anchor="b"/>
          <a:lstStyle>
            <a:lvl1pPr algn="l">
              <a:defRPr sz="1200"/>
            </a:lvl1pPr>
          </a:lstStyle>
          <a:p>
            <a:endParaRPr lang="en-US"/>
          </a:p>
        </p:txBody>
      </p:sp>
      <p:sp>
        <p:nvSpPr>
          <p:cNvPr id="7" name="Slide Number Placeholder 6"/>
          <p:cNvSpPr>
            <a:spLocks noGrp="1"/>
          </p:cNvSpPr>
          <p:nvPr>
            <p:ph type="sldNum" sz="quarter" idx="5"/>
          </p:nvPr>
        </p:nvSpPr>
        <p:spPr>
          <a:xfrm>
            <a:off x="3829761" y="9443663"/>
            <a:ext cx="2929837" cy="498852"/>
          </a:xfrm>
          <a:prstGeom prst="rect">
            <a:avLst/>
          </a:prstGeom>
        </p:spPr>
        <p:txBody>
          <a:bodyPr vert="horz" lIns="94046" tIns="47023" rIns="94046" bIns="47023" rtlCol="0" anchor="b"/>
          <a:lstStyle>
            <a:lvl1pPr algn="r">
              <a:defRPr sz="1200"/>
            </a:lvl1pPr>
          </a:lstStyle>
          <a:p>
            <a:fld id="{AC90D61F-13B0-46C5-A5CF-5528EAF51852}" type="slidenum">
              <a:rPr lang="en-US" smtClean="0"/>
              <a:pPr/>
              <a:t>‹#›</a:t>
            </a:fld>
            <a:endParaRPr lang="en-US"/>
          </a:p>
        </p:txBody>
      </p:sp>
    </p:spTree>
    <p:extLst>
      <p:ext uri="{BB962C8B-B14F-4D97-AF65-F5344CB8AC3E}">
        <p14:creationId xmlns:p14="http://schemas.microsoft.com/office/powerpoint/2010/main" val="38162568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90D61F-13B0-46C5-A5CF-5528EAF51852}"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220356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560909-5F62-4F36-99C8-CFF4127ABD3B}" type="datetime1">
              <a:rPr lang="en-US" smtClean="0"/>
              <a:t>4/19/2025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62671-AB9A-4187-9072-9A459801C4A4}" type="datetime1">
              <a:rPr lang="en-US" smtClean="0"/>
              <a:t>4/19/2025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4D2578-CBB6-4B2D-B8E2-E5CF382497A1}" type="datetime1">
              <a:rPr lang="en-US" smtClean="0"/>
              <a:t>4/19/2025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C548E8B4-6CB0-44D9-B331-16F8505F002A}" type="datetime1">
              <a:rPr lang="en-US" smtClean="0"/>
              <a:t>4/19/2025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3C82BF89-A915-4397-AF69-4417FF0EA760}" type="datetime1">
              <a:rPr lang="en-US" smtClean="0"/>
              <a:t>4/19/2025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9D59C97-47D0-4C93-910D-D46D9F1B616B}" type="datetime1">
              <a:rPr lang="en-US" smtClean="0"/>
              <a:t>4/19/2025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09E0DA-2A99-4FF3-822D-44B5292D6A16}" type="datetime1">
              <a:rPr lang="en-US" smtClean="0"/>
              <a:t>4/19/2025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23A890-E871-4A8D-B492-1EBC2FBBBFC0}" type="datetime1">
              <a:rPr lang="en-US" smtClean="0"/>
              <a:t>4/19/2025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BC527-958C-4503-B39D-134A9383CB5D}" type="datetime1">
              <a:rPr lang="en-US" smtClean="0"/>
              <a:t>4/19/2025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16ED5C-347D-462A-8D7E-2575D148B52A}" type="datetime1">
              <a:rPr lang="en-US" smtClean="0"/>
              <a:t>4/19/2025</a:t>
            </a:fld>
            <a:endParaRPr lang="en-US" dirty="0"/>
          </a:p>
        </p:txBody>
      </p:sp>
      <p:sp>
        <p:nvSpPr>
          <p:cNvPr id="5" name="Footer Placeholder 4"/>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84854F-05F3-4144-88D3-F1CA5528C0BB}" type="datetime1">
              <a:rPr lang="en-US" smtClean="0"/>
              <a:t>4/19/2025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5BEC5C7-9679-463E-AF84-28B457178B52}" type="datetime1">
              <a:rPr lang="en-US" smtClean="0"/>
              <a:t>4/19/2025</a:t>
            </a:fld>
            <a:endParaRPr lang="en-US" dirty="0"/>
          </a:p>
        </p:txBody>
      </p:sp>
      <p:sp>
        <p:nvSpPr>
          <p:cNvPr id="8" name="Footer Placeholder 7"/>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922D6B-04B3-424C-9D71-1AE991D81E6E}" type="datetime1">
              <a:rPr lang="en-US" smtClean="0"/>
              <a:t>4/19/2025</a:t>
            </a:fld>
            <a:endParaRPr lang="en-US"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BA08C-4CD8-4882-85ED-92759D9BA89F}" type="datetime1">
              <a:rPr lang="en-US" smtClean="0"/>
              <a:t>4/19/2025</a:t>
            </a:fld>
            <a:endParaRPr lang="en-US" dirty="0"/>
          </a:p>
        </p:txBody>
      </p:sp>
      <p:sp>
        <p:nvSpPr>
          <p:cNvPr id="3" name="Footer Placeholder 2"/>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1ADFC0-5F40-4F1F-897C-70F51135ACA4}" type="datetime1">
              <a:rPr lang="en-US" smtClean="0"/>
              <a:t>4/19/2025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7650A1-CDC3-4D71-B078-E190849BEDB5}" type="datetime1">
              <a:rPr lang="en-US" smtClean="0"/>
              <a:t>4/19/2025</a:t>
            </a:fld>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5A735CE-D1FE-4A7D-BC43-59FD1764E95A}" type="datetime1">
              <a:rPr lang="en-US" smtClean="0"/>
              <a:t>4/19/2025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DEVELOPED AND PRESENTED BY CHARTERTERD INST. OF PURCHASING AND SUPPLY MAGT. OF NIGERIA.</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6107" y="306658"/>
            <a:ext cx="2963083" cy="1789771"/>
          </a:xfrm>
        </p:spPr>
        <p:txBody>
          <a:bodyPr>
            <a:normAutofit/>
          </a:bodyPr>
          <a:lstStyle/>
          <a:p>
            <a:pPr algn="ctr"/>
            <a:r>
              <a:rPr lang="en-US" sz="2400" dirty="0"/>
              <a:t>.</a:t>
            </a:r>
          </a:p>
        </p:txBody>
      </p:sp>
      <p:sp>
        <p:nvSpPr>
          <p:cNvPr id="3" name="Subtitle 2"/>
          <p:cNvSpPr>
            <a:spLocks noGrp="1"/>
          </p:cNvSpPr>
          <p:nvPr>
            <p:ph type="subTitle" idx="1"/>
          </p:nvPr>
        </p:nvSpPr>
        <p:spPr>
          <a:xfrm>
            <a:off x="1775174" y="2497873"/>
            <a:ext cx="10123177" cy="4148254"/>
          </a:xfrm>
        </p:spPr>
        <p:txBody>
          <a:bodyPr>
            <a:normAutofit/>
          </a:bodyPr>
          <a:lstStyle/>
          <a:p>
            <a:pPr algn="ctr"/>
            <a:r>
              <a:rPr lang="en-US" sz="4400" dirty="0"/>
              <a:t/>
            </a:r>
            <a:br>
              <a:rPr lang="en-US" sz="4400" dirty="0"/>
            </a:br>
            <a:endParaRPr lang="en-US" dirty="0"/>
          </a:p>
        </p:txBody>
      </p:sp>
      <p:sp>
        <p:nvSpPr>
          <p:cNvPr id="8" name="Rectangle 7"/>
          <p:cNvSpPr/>
          <p:nvPr/>
        </p:nvSpPr>
        <p:spPr>
          <a:xfrm>
            <a:off x="476518" y="177800"/>
            <a:ext cx="11539470" cy="6701835"/>
          </a:xfrm>
          <a:prstGeom prst="rect">
            <a:avLst/>
          </a:prstGeom>
        </p:spPr>
        <p:txBody>
          <a:bodyPr wrap="square">
            <a:spAutoFit/>
          </a:bodyPr>
          <a:lstStyle/>
          <a:p>
            <a:endParaRPr lang="en-US" sz="2400" dirty="0">
              <a:latin typeface="Algerian" pitchFamily="82" charset="0"/>
            </a:endParaRPr>
          </a:p>
          <a:p>
            <a:pPr algn="ctr"/>
            <a:endParaRPr lang="en-US" i="1" dirty="0">
              <a:latin typeface="Arial Narrow" pitchFamily="34" charset="0"/>
            </a:endParaRPr>
          </a:p>
          <a:p>
            <a:pPr algn="ctr"/>
            <a:endParaRPr lang="en-US" i="1" dirty="0">
              <a:latin typeface="Arial Narrow" pitchFamily="34" charset="0"/>
            </a:endParaRPr>
          </a:p>
          <a:p>
            <a:pPr algn="ctr"/>
            <a:r>
              <a:rPr lang="en-US" b="1" dirty="0">
                <a:latin typeface="Arial Narrow" pitchFamily="34" charset="0"/>
              </a:rPr>
              <a:t>C H A R T E R E D  I N S T I T U T E  O F  P U R C H A S I N G  A N D  S U P </a:t>
            </a:r>
            <a:r>
              <a:rPr lang="en-US" b="1" dirty="0" err="1">
                <a:latin typeface="Arial Narrow" pitchFamily="34" charset="0"/>
              </a:rPr>
              <a:t>P</a:t>
            </a:r>
            <a:r>
              <a:rPr lang="en-US" b="1" dirty="0">
                <a:latin typeface="Arial Narrow" pitchFamily="34" charset="0"/>
              </a:rPr>
              <a:t> L Y  M A N A G E M E N T  O F  N I G E R I A.</a:t>
            </a:r>
          </a:p>
          <a:p>
            <a:pPr algn="ctr"/>
            <a:endParaRPr lang="en-US" b="1" i="1" dirty="0">
              <a:latin typeface="Arial Narrow" pitchFamily="34" charset="0"/>
            </a:endParaRPr>
          </a:p>
          <a:p>
            <a:pPr algn="ctr"/>
            <a:endParaRPr lang="en-US" sz="300" dirty="0" smtClean="0"/>
          </a:p>
          <a:p>
            <a:pPr algn="ctr"/>
            <a:endParaRPr lang="en-US" sz="600" dirty="0" smtClean="0"/>
          </a:p>
          <a:p>
            <a:pPr algn="ctr"/>
            <a:r>
              <a:rPr lang="en-US" sz="1600" dirty="0" smtClean="0"/>
              <a:t>Presents  </a:t>
            </a:r>
            <a:r>
              <a:rPr lang="en-US" sz="1600" dirty="0"/>
              <a:t>a </a:t>
            </a:r>
            <a:r>
              <a:rPr lang="en-US" sz="1600" dirty="0" smtClean="0"/>
              <a:t>Paper</a:t>
            </a:r>
          </a:p>
          <a:p>
            <a:pPr algn="ctr"/>
            <a:endParaRPr lang="en-US" sz="1600" dirty="0" smtClean="0"/>
          </a:p>
          <a:p>
            <a:pPr algn="ctr"/>
            <a:r>
              <a:rPr lang="en-US" sz="500" dirty="0" smtClean="0"/>
              <a:t>,</a:t>
            </a:r>
            <a:r>
              <a:rPr lang="en-US" sz="1600" dirty="0" smtClean="0"/>
              <a:t> </a:t>
            </a:r>
            <a:r>
              <a:rPr lang="en-US" b="1" dirty="0"/>
              <a:t/>
            </a:r>
            <a:br>
              <a:rPr lang="en-US" b="1" dirty="0"/>
            </a:br>
            <a:r>
              <a:rPr lang="en-US" b="1" dirty="0"/>
              <a:t>Titled:   </a:t>
            </a:r>
            <a:r>
              <a:rPr lang="en-US" b="1" dirty="0" smtClean="0"/>
              <a:t>The Roles and Contribution of Nigerian Supply Chain Professionals to the Africa Continental 		       Free Trade and Its Multiplier Effect On Export Promotion Initiative of The Federal Government.</a:t>
            </a:r>
          </a:p>
          <a:p>
            <a:pPr algn="ctr"/>
            <a:endParaRPr lang="en-US" dirty="0" smtClean="0"/>
          </a:p>
          <a:p>
            <a:pPr algn="ctr"/>
            <a:r>
              <a:rPr lang="en-US" sz="1600" b="1" dirty="0" smtClean="0"/>
              <a:t>THEME:  SUSTAINABLE PROCUREMENT AND SUPPLY CHAIN MANAGEMENT IN NIGERIA: A NECESSARY ROUTE TOWARDS ACHIEVING EFFICIENT MANAGEMENT OF RESOURCES IN PUBLIC AND PRIVATE SECTOR ORGANIZATIONS AND ITS IMPACT ON AFRICA CONTINENTAL FREE TRADE AREAS.</a:t>
            </a:r>
            <a:endParaRPr lang="en-US" sz="1600" b="1" dirty="0"/>
          </a:p>
          <a:p>
            <a:pPr algn="ctr"/>
            <a:r>
              <a:rPr lang="en-US" dirty="0"/>
              <a:t> </a:t>
            </a:r>
            <a:br>
              <a:rPr lang="en-US" dirty="0"/>
            </a:br>
            <a:r>
              <a:rPr lang="en-US" dirty="0"/>
              <a:t>                   </a:t>
            </a:r>
            <a:r>
              <a:rPr lang="en-US" sz="1200" b="1" dirty="0"/>
              <a:t> AT  </a:t>
            </a:r>
            <a:r>
              <a:rPr lang="en-US" sz="1200" b="1" dirty="0" smtClean="0"/>
              <a:t>THE BATCH “A”  MANDATORY PROFESSIONAL DEVELOPMENT PROGRAMME (MPDP) OF THE INSTITUTE FOR MEMBERS ONLY.</a:t>
            </a:r>
            <a:endParaRPr lang="en-US" sz="1200" b="1" dirty="0"/>
          </a:p>
          <a:p>
            <a:pPr algn="ctr"/>
            <a:r>
              <a:rPr lang="en-US" sz="1200" b="1" dirty="0"/>
              <a:t/>
            </a:r>
            <a:br>
              <a:rPr lang="en-US" sz="1200" b="1" dirty="0"/>
            </a:br>
            <a:r>
              <a:rPr lang="en-US" sz="1200" b="1" dirty="0" smtClean="0"/>
              <a:t>BY</a:t>
            </a:r>
            <a:r>
              <a:rPr lang="en-US" sz="1000" b="1" dirty="0" smtClean="0"/>
              <a:t>,</a:t>
            </a:r>
            <a:r>
              <a:rPr lang="en-US" dirty="0"/>
              <a:t/>
            </a:r>
            <a:br>
              <a:rPr lang="en-US" dirty="0"/>
            </a:br>
            <a:r>
              <a:rPr lang="en-US" b="1" dirty="0"/>
              <a:t>Dr Abdul A. </a:t>
            </a:r>
            <a:r>
              <a:rPr lang="en-US" b="1" dirty="0" err="1"/>
              <a:t>Mamman</a:t>
            </a:r>
            <a:r>
              <a:rPr lang="en-US" sz="2400" dirty="0"/>
              <a:t> </a:t>
            </a:r>
            <a:r>
              <a:rPr lang="en-US" sz="1000" dirty="0"/>
              <a:t>MNIM, , CPA, FCIPSN</a:t>
            </a:r>
            <a:r>
              <a:rPr lang="en-US" sz="1100" dirty="0"/>
              <a:t/>
            </a:r>
            <a:br>
              <a:rPr lang="en-US" sz="1100" dirty="0"/>
            </a:br>
            <a:r>
              <a:rPr lang="en-US" sz="1200" dirty="0"/>
              <a:t>Coordinator,  CIPSMN, North Central </a:t>
            </a:r>
            <a:r>
              <a:rPr lang="en-US" sz="1200" dirty="0" smtClean="0"/>
              <a:t>Zone</a:t>
            </a:r>
          </a:p>
          <a:p>
            <a:pPr algn="ctr"/>
            <a:endParaRPr lang="en-US" sz="1200" dirty="0" smtClean="0"/>
          </a:p>
          <a:p>
            <a:pPr algn="ctr"/>
            <a:r>
              <a:rPr lang="en-US" sz="1400" b="1" dirty="0" smtClean="0"/>
              <a:t>VENUE: KAGOS AIRPORT HOTEL, 111, OBAFEMI  AWOLOWO  WAY, ALLEN AVENUE JUNCTION, IKEJA – LAGOS.</a:t>
            </a:r>
            <a:r>
              <a:rPr lang="en-US" sz="1050" dirty="0"/>
              <a:t/>
            </a:r>
            <a:br>
              <a:rPr lang="en-US" sz="1050" dirty="0"/>
            </a:br>
            <a:r>
              <a:rPr lang="en-US" sz="1050" dirty="0"/>
              <a:t/>
            </a:r>
            <a:br>
              <a:rPr lang="en-US" sz="1050" dirty="0"/>
            </a:br>
            <a:r>
              <a:rPr lang="en-US" sz="1400" b="1" dirty="0"/>
              <a:t>Held </a:t>
            </a:r>
            <a:r>
              <a:rPr lang="en-US" sz="1400" b="1" dirty="0" smtClean="0"/>
              <a:t>on the 23</a:t>
            </a:r>
            <a:r>
              <a:rPr lang="en-US" sz="1400" b="1" baseline="30000" dirty="0" smtClean="0"/>
              <a:t>rd</a:t>
            </a:r>
            <a:r>
              <a:rPr lang="en-US" sz="1400" b="1" dirty="0" smtClean="0"/>
              <a:t> – 25</a:t>
            </a:r>
            <a:r>
              <a:rPr lang="en-US" sz="1400" b="1" baseline="30000" dirty="0" smtClean="0"/>
              <a:t>th</a:t>
            </a:r>
            <a:r>
              <a:rPr lang="en-US" sz="1400" b="1" dirty="0" smtClean="0"/>
              <a:t> April, 2025  </a:t>
            </a:r>
            <a:r>
              <a:rPr lang="en-US" sz="1400" dirty="0"/>
              <a:t/>
            </a:r>
            <a:br>
              <a:rPr lang="en-US" sz="1400" dirty="0"/>
            </a:br>
            <a:endParaRPr lang="en-US" dirty="0"/>
          </a:p>
        </p:txBody>
      </p:sp>
      <p:sp>
        <p:nvSpPr>
          <p:cNvPr id="6" name="Footer Placeholder 5"/>
          <p:cNvSpPr>
            <a:spLocks noGrp="1"/>
          </p:cNvSpPr>
          <p:nvPr>
            <p:ph type="ftr" sz="quarter" idx="11"/>
          </p:nvPr>
        </p:nvSpPr>
        <p:spPr>
          <a:xfrm>
            <a:off x="1346200" y="6388100"/>
            <a:ext cx="10109200" cy="469900"/>
          </a:xfrm>
        </p:spPr>
        <p:txBody>
          <a:bodyPr/>
          <a:lstStyle/>
          <a:p>
            <a:r>
              <a:rPr lang="en-US" smtClean="0"/>
              <a:t>DEVELOPED AND PRESENTED BY CHARTERTERD INST. OF PURCHASING AND SUPPLY MAGT. OF NIGERIA.</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770054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624110"/>
            <a:ext cx="9599612" cy="696690"/>
          </a:xfrm>
        </p:spPr>
        <p:txBody>
          <a:bodyPr>
            <a:noAutofit/>
          </a:bodyPr>
          <a:lstStyle/>
          <a:p>
            <a:pPr algn="ctr"/>
            <a:r>
              <a:rPr lang="en-US" sz="2800" b="1" dirty="0" smtClean="0"/>
              <a:t>Benefits of Effective Supply Chain Management</a:t>
            </a:r>
            <a:br>
              <a:rPr lang="en-US" sz="2800" b="1" dirty="0" smtClean="0"/>
            </a:br>
            <a:endParaRPr lang="en-US" sz="2800" b="1" dirty="0"/>
          </a:p>
        </p:txBody>
      </p:sp>
      <p:sp>
        <p:nvSpPr>
          <p:cNvPr id="3" name="Content Placeholder 2"/>
          <p:cNvSpPr>
            <a:spLocks noGrp="1"/>
          </p:cNvSpPr>
          <p:nvPr>
            <p:ph idx="1"/>
          </p:nvPr>
        </p:nvSpPr>
        <p:spPr>
          <a:xfrm>
            <a:off x="1752600" y="1358900"/>
            <a:ext cx="9752012" cy="4775200"/>
          </a:xfrm>
        </p:spPr>
        <p:txBody>
          <a:bodyPr>
            <a:normAutofit fontScale="92500" lnSpcReduction="10000"/>
          </a:bodyPr>
          <a:lstStyle/>
          <a:p>
            <a:endParaRPr lang="en-US" dirty="0" smtClean="0"/>
          </a:p>
          <a:p>
            <a:endParaRPr lang="en-US" dirty="0" smtClean="0"/>
          </a:p>
          <a:p>
            <a:pPr algn="just">
              <a:buFont typeface="Arial" charset="0"/>
              <a:buChar char="•"/>
            </a:pPr>
            <a:r>
              <a:rPr lang="en-US" sz="2400" b="1" dirty="0" smtClean="0"/>
              <a:t>Increased Competitiveness</a:t>
            </a:r>
            <a:r>
              <a:rPr lang="en-US" sz="2400" dirty="0" smtClean="0"/>
              <a:t> – Improved efficiency, reduce costs and enhanced customer satisfaction </a:t>
            </a:r>
          </a:p>
          <a:p>
            <a:pPr algn="just">
              <a:buFont typeface="Arial" charset="0"/>
              <a:buChar char="•"/>
            </a:pPr>
            <a:r>
              <a:rPr lang="en-US" sz="2400" b="1" dirty="0" smtClean="0"/>
              <a:t>Better Decision Making</a:t>
            </a:r>
            <a:r>
              <a:rPr lang="en-US" sz="2400" dirty="0" smtClean="0"/>
              <a:t> – Data – driven insights inform supply chain decisions</a:t>
            </a:r>
          </a:p>
          <a:p>
            <a:pPr algn="just">
              <a:buFont typeface="Arial" charset="0"/>
              <a:buChar char="•"/>
            </a:pPr>
            <a:r>
              <a:rPr lang="en-US" sz="2400" b="1" dirty="0" smtClean="0"/>
              <a:t>Improved Collaboration</a:t>
            </a:r>
            <a:r>
              <a:rPr lang="en-US" sz="2400" dirty="0" smtClean="0"/>
              <a:t> – Stronger relationships with suppliers, partners and customers</a:t>
            </a:r>
          </a:p>
          <a:p>
            <a:pPr algn="just">
              <a:buFont typeface="Arial" charset="0"/>
              <a:buChar char="•"/>
            </a:pPr>
            <a:r>
              <a:rPr lang="en-US" sz="2400" b="1" dirty="0" smtClean="0"/>
              <a:t>Increased Agility </a:t>
            </a:r>
            <a:r>
              <a:rPr lang="en-US" sz="2400" dirty="0" smtClean="0"/>
              <a:t>– Ability to respond quickly to changes in demand or market conditions</a:t>
            </a:r>
          </a:p>
          <a:p>
            <a:pPr algn="just">
              <a:buFont typeface="Arial" charset="0"/>
              <a:buChar char="•"/>
            </a:pPr>
            <a:r>
              <a:rPr lang="en-US" sz="2400" dirty="0" smtClean="0"/>
              <a:t>Finally, effective supply chain management is crucial for businesses to remain competitive, improve customer satisfaction and increase profitability.</a:t>
            </a:r>
          </a:p>
          <a:p>
            <a:pPr algn="just"/>
            <a:endParaRPr lang="en-US" sz="2400"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1" y="624110"/>
            <a:ext cx="9713912" cy="734790"/>
          </a:xfrm>
        </p:spPr>
        <p:txBody>
          <a:bodyPr>
            <a:noAutofit/>
          </a:bodyPr>
          <a:lstStyle/>
          <a:p>
            <a:pPr algn="ctr"/>
            <a:r>
              <a:rPr lang="en-US" sz="2800" b="1" dirty="0" smtClean="0"/>
              <a:t>The Roles and Responsibilities of Supply Chain Professionals</a:t>
            </a:r>
            <a:endParaRPr lang="en-US" sz="2800" b="1" dirty="0"/>
          </a:p>
        </p:txBody>
      </p:sp>
      <p:sp>
        <p:nvSpPr>
          <p:cNvPr id="3" name="Content Placeholder 2"/>
          <p:cNvSpPr>
            <a:spLocks noGrp="1"/>
          </p:cNvSpPr>
          <p:nvPr>
            <p:ph idx="1"/>
          </p:nvPr>
        </p:nvSpPr>
        <p:spPr>
          <a:xfrm>
            <a:off x="1663700" y="1549400"/>
            <a:ext cx="9840912" cy="4635500"/>
          </a:xfrm>
        </p:spPr>
        <p:txBody>
          <a:bodyPr/>
          <a:lstStyle/>
          <a:p>
            <a:endParaRPr lang="en-US" dirty="0" smtClean="0"/>
          </a:p>
          <a:p>
            <a:pPr algn="just"/>
            <a:r>
              <a:rPr lang="en-US" sz="2400" dirty="0" smtClean="0"/>
              <a:t>Having  understood that, the supply chain management is a critical component of any organization, ensuring that goods and services are delivered to customers efficiently and effectively. Supply chain Professionals play a vital role in managing the flow of goods, services and information from raw materials to end customers. </a:t>
            </a:r>
          </a:p>
          <a:p>
            <a:pPr algn="just"/>
            <a:r>
              <a:rPr lang="en-US" sz="2400" dirty="0" smtClean="0"/>
              <a:t>We will further explore the roles and responsibilities of supply chain professionals and their importance in today’s business landscape.</a:t>
            </a:r>
            <a:endParaRPr lang="en-US" sz="2400"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101" y="624110"/>
            <a:ext cx="9688512" cy="582390"/>
          </a:xfrm>
        </p:spPr>
        <p:txBody>
          <a:bodyPr>
            <a:normAutofit fontScale="90000"/>
          </a:bodyPr>
          <a:lstStyle/>
          <a:p>
            <a:pPr algn="ctr"/>
            <a:r>
              <a:rPr lang="en-US" b="1" dirty="0" smtClean="0"/>
              <a:t>Roles of Supply Chain Professionals</a:t>
            </a:r>
            <a:endParaRPr lang="en-US" b="1" dirty="0"/>
          </a:p>
        </p:txBody>
      </p:sp>
      <p:sp>
        <p:nvSpPr>
          <p:cNvPr id="3" name="Content Placeholder 2"/>
          <p:cNvSpPr>
            <a:spLocks noGrp="1"/>
          </p:cNvSpPr>
          <p:nvPr>
            <p:ph idx="1"/>
          </p:nvPr>
        </p:nvSpPr>
        <p:spPr>
          <a:xfrm>
            <a:off x="1536700" y="1193800"/>
            <a:ext cx="10261600" cy="5245100"/>
          </a:xfrm>
        </p:spPr>
        <p:txBody>
          <a:bodyPr>
            <a:noAutofit/>
          </a:bodyPr>
          <a:lstStyle/>
          <a:p>
            <a:pPr algn="just"/>
            <a:r>
              <a:rPr lang="en-US" sz="2000" dirty="0" smtClean="0"/>
              <a:t>Supply chain professionals are responsible for managing the entire supply chain, from sourcing and procurement to logistics and distribution. Some of the key roles of supply chain professionals include:</a:t>
            </a:r>
          </a:p>
          <a:p>
            <a:pPr algn="just">
              <a:buAutoNum type="alphaLcPeriod"/>
            </a:pPr>
            <a:r>
              <a:rPr lang="en-US" sz="2000" b="1" dirty="0" smtClean="0"/>
              <a:t>Supply Chain Manager:</a:t>
            </a:r>
            <a:r>
              <a:rPr lang="en-US" sz="2000" dirty="0" smtClean="0"/>
              <a:t> Oversees the entire supply chain, ensuring that goods and services are delivered on time, in the right quantity and at the right cost.</a:t>
            </a:r>
          </a:p>
          <a:p>
            <a:pPr algn="just">
              <a:buAutoNum type="alphaLcPeriod"/>
            </a:pPr>
            <a:r>
              <a:rPr lang="en-US" sz="2000" b="1" dirty="0" smtClean="0"/>
              <a:t>Procurement Manager:</a:t>
            </a:r>
            <a:r>
              <a:rPr lang="en-US" sz="2000" dirty="0" smtClean="0"/>
              <a:t> Responsible for sourcing and procuring raw materials, goods and services from suppliers.</a:t>
            </a:r>
          </a:p>
          <a:p>
            <a:pPr algn="just">
              <a:buAutoNum type="alphaLcPeriod"/>
            </a:pPr>
            <a:r>
              <a:rPr lang="en-US" sz="2000" b="1" dirty="0" smtClean="0"/>
              <a:t>Logistics Manager:</a:t>
            </a:r>
            <a:r>
              <a:rPr lang="en-US" sz="2000" dirty="0" smtClean="0"/>
              <a:t> Manages the movement of goods from one place to another, ensuring that products are delivered on time and in good condition.</a:t>
            </a:r>
          </a:p>
          <a:p>
            <a:pPr algn="just">
              <a:buAutoNum type="alphaLcPeriod"/>
            </a:pPr>
            <a:r>
              <a:rPr lang="en-US" sz="2000" b="1" dirty="0" smtClean="0"/>
              <a:t>Inventory Manager:</a:t>
            </a:r>
            <a:r>
              <a:rPr lang="en-US" sz="2000" dirty="0" smtClean="0"/>
              <a:t> Responsible for managing inventory levels, ensuring that products are available when needed and minimizing  stock-outs and overstocking as well as optimizing  inventory turnover.</a:t>
            </a:r>
          </a:p>
          <a:p>
            <a:pPr algn="just">
              <a:buAutoNum type="alphaLcPeriod"/>
            </a:pPr>
            <a:r>
              <a:rPr lang="en-US" sz="2000" b="1" dirty="0" smtClean="0"/>
              <a:t>Supply Chain Analyst:</a:t>
            </a:r>
            <a:r>
              <a:rPr lang="en-US" sz="2000" dirty="0" smtClean="0"/>
              <a:t> Analyze data to identify trends, optimize supply chain operations and improve overall efficiency.</a:t>
            </a:r>
            <a:endParaRPr lang="en-US" sz="2000" dirty="0"/>
          </a:p>
        </p:txBody>
      </p:sp>
      <p:sp>
        <p:nvSpPr>
          <p:cNvPr id="4" name="Footer Placeholder 3"/>
          <p:cNvSpPr>
            <a:spLocks noGrp="1"/>
          </p:cNvSpPr>
          <p:nvPr>
            <p:ph type="ftr" sz="quarter" idx="11"/>
          </p:nvPr>
        </p:nvSpPr>
        <p:spPr>
          <a:xfrm>
            <a:off x="2589212" y="6413500"/>
            <a:ext cx="7619999" cy="2921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401" y="624110"/>
            <a:ext cx="9701212" cy="772890"/>
          </a:xfrm>
        </p:spPr>
        <p:txBody>
          <a:bodyPr>
            <a:normAutofit fontScale="90000"/>
          </a:bodyPr>
          <a:lstStyle/>
          <a:p>
            <a:r>
              <a:rPr lang="en-US" b="1" dirty="0" smtClean="0"/>
              <a:t>Responsibilities of Supply Chain Management</a:t>
            </a:r>
            <a:endParaRPr lang="en-US" b="1" dirty="0"/>
          </a:p>
        </p:txBody>
      </p:sp>
      <p:sp>
        <p:nvSpPr>
          <p:cNvPr id="3" name="Content Placeholder 2"/>
          <p:cNvSpPr>
            <a:spLocks noGrp="1"/>
          </p:cNvSpPr>
          <p:nvPr>
            <p:ph idx="1"/>
          </p:nvPr>
        </p:nvSpPr>
        <p:spPr>
          <a:xfrm>
            <a:off x="1625600" y="1612900"/>
            <a:ext cx="9879012" cy="4597400"/>
          </a:xfrm>
        </p:spPr>
        <p:txBody>
          <a:bodyPr/>
          <a:lstStyle/>
          <a:p>
            <a:pPr>
              <a:buAutoNum type="arabicPeriod"/>
            </a:pPr>
            <a:endParaRPr lang="en-US" dirty="0" smtClean="0"/>
          </a:p>
          <a:p>
            <a:pPr algn="just">
              <a:buAutoNum type="arabicPeriod"/>
            </a:pPr>
            <a:r>
              <a:rPr lang="en-US" sz="2400" dirty="0" smtClean="0"/>
              <a:t>Strategic Planning</a:t>
            </a:r>
          </a:p>
          <a:p>
            <a:pPr algn="just">
              <a:buAutoNum type="arabicPeriod"/>
            </a:pPr>
            <a:r>
              <a:rPr lang="en-US" sz="2400" dirty="0" smtClean="0"/>
              <a:t>Supplier Management</a:t>
            </a:r>
          </a:p>
          <a:p>
            <a:pPr algn="just">
              <a:buAutoNum type="arabicPeriod"/>
            </a:pPr>
            <a:r>
              <a:rPr lang="en-US" sz="2400" dirty="0" smtClean="0"/>
              <a:t>Inventory Management</a:t>
            </a:r>
          </a:p>
          <a:p>
            <a:pPr algn="just">
              <a:buAutoNum type="arabicPeriod"/>
            </a:pPr>
            <a:r>
              <a:rPr lang="en-US" sz="2400" dirty="0" smtClean="0"/>
              <a:t>Logistics and transportation</a:t>
            </a:r>
          </a:p>
          <a:p>
            <a:pPr algn="just">
              <a:buAutoNum type="arabicPeriod"/>
            </a:pPr>
            <a:r>
              <a:rPr lang="en-US" sz="2400" dirty="0" smtClean="0"/>
              <a:t>Risk Management</a:t>
            </a:r>
          </a:p>
          <a:p>
            <a:pPr algn="just">
              <a:buAutoNum type="arabicPeriod"/>
            </a:pPr>
            <a:r>
              <a:rPr lang="en-US" sz="2400" dirty="0" smtClean="0"/>
              <a:t>Date Analysis</a:t>
            </a:r>
          </a:p>
          <a:p>
            <a:pPr algn="just">
              <a:buAutoNum type="arabicPeriod"/>
            </a:pPr>
            <a:r>
              <a:rPr lang="en-US" sz="2400" dirty="0" smtClean="0"/>
              <a:t>Collaboration and Communication</a:t>
            </a:r>
            <a:endParaRPr lang="en-US" sz="2400"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24110"/>
            <a:ext cx="9675812" cy="696690"/>
          </a:xfrm>
        </p:spPr>
        <p:txBody>
          <a:bodyPr>
            <a:normAutofit/>
          </a:bodyPr>
          <a:lstStyle/>
          <a:p>
            <a:pPr algn="ctr"/>
            <a:r>
              <a:rPr lang="en-US" sz="3200" b="1" dirty="0" smtClean="0"/>
              <a:t>Skills and Qualities of a SCM Professional.</a:t>
            </a:r>
            <a:endParaRPr lang="en-US" sz="3200" b="1" dirty="0"/>
          </a:p>
        </p:txBody>
      </p:sp>
      <p:sp>
        <p:nvSpPr>
          <p:cNvPr id="3" name="Content Placeholder 2"/>
          <p:cNvSpPr>
            <a:spLocks noGrp="1"/>
          </p:cNvSpPr>
          <p:nvPr>
            <p:ph idx="1"/>
          </p:nvPr>
        </p:nvSpPr>
        <p:spPr>
          <a:xfrm>
            <a:off x="1409700" y="1295400"/>
            <a:ext cx="10401300" cy="5168900"/>
          </a:xfrm>
        </p:spPr>
        <p:txBody>
          <a:bodyPr>
            <a:normAutofit fontScale="92500" lnSpcReduction="20000"/>
          </a:bodyPr>
          <a:lstStyle/>
          <a:p>
            <a:pPr algn="just">
              <a:buNone/>
            </a:pPr>
            <a:r>
              <a:rPr lang="en-US" dirty="0" smtClean="0"/>
              <a:t>	</a:t>
            </a:r>
            <a:r>
              <a:rPr lang="en-US" sz="2600" dirty="0" smtClean="0"/>
              <a:t>Supply chain professionals play a critical role in ensuring that goods and services are delivered to customers efficiently and effectively.  Their roles and responsibilities are diverse, requiring a range of skills and qualities.</a:t>
            </a:r>
          </a:p>
          <a:p>
            <a:pPr algn="just"/>
            <a:r>
              <a:rPr lang="en-US" sz="2600" dirty="0" smtClean="0"/>
              <a:t>Analytical Skills</a:t>
            </a:r>
          </a:p>
          <a:p>
            <a:pPr algn="just"/>
            <a:r>
              <a:rPr lang="en-US" sz="2600" dirty="0" smtClean="0"/>
              <a:t>Communication Skills</a:t>
            </a:r>
          </a:p>
          <a:p>
            <a:pPr algn="just"/>
            <a:r>
              <a:rPr lang="en-US" sz="2600" dirty="0" smtClean="0"/>
              <a:t>Problems Solving Skills</a:t>
            </a:r>
          </a:p>
          <a:p>
            <a:pPr algn="just"/>
            <a:r>
              <a:rPr lang="en-US" sz="2600" dirty="0" smtClean="0"/>
              <a:t>Strategic Thinking</a:t>
            </a:r>
          </a:p>
          <a:p>
            <a:pPr algn="just"/>
            <a:r>
              <a:rPr lang="en-US" sz="2600" dirty="0" smtClean="0"/>
              <a:t>Collaboration and Teamwork</a:t>
            </a:r>
          </a:p>
          <a:p>
            <a:pPr algn="just">
              <a:buNone/>
            </a:pPr>
            <a:r>
              <a:rPr lang="en-US" sz="2600" dirty="0" smtClean="0"/>
              <a:t>	As the business landscape continues to evolve, supply chain professionals must be adaptable, innovative and customer – focused to meet the changing needs of customers and stakeholders therefore, we should invest in supply chain talent, implement supply chain technology and foster collaboration. </a:t>
            </a:r>
            <a:endParaRPr lang="en-US" sz="2600" dirty="0"/>
          </a:p>
        </p:txBody>
      </p:sp>
      <p:sp>
        <p:nvSpPr>
          <p:cNvPr id="4" name="Footer Placeholder 3"/>
          <p:cNvSpPr>
            <a:spLocks noGrp="1"/>
          </p:cNvSpPr>
          <p:nvPr>
            <p:ph type="ftr" sz="quarter" idx="11"/>
          </p:nvPr>
        </p:nvSpPr>
        <p:spPr>
          <a:xfrm>
            <a:off x="2589212" y="6388100"/>
            <a:ext cx="7619999" cy="4699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901" y="624110"/>
            <a:ext cx="9637712" cy="633190"/>
          </a:xfrm>
        </p:spPr>
        <p:txBody>
          <a:bodyPr>
            <a:normAutofit fontScale="90000"/>
          </a:bodyPr>
          <a:lstStyle/>
          <a:p>
            <a:endParaRPr lang="en-US"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object 7"/>
          <p:cNvSpPr txBox="1">
            <a:spLocks noGrp="1"/>
          </p:cNvSpPr>
          <p:nvPr>
            <p:ph idx="1"/>
          </p:nvPr>
        </p:nvSpPr>
        <p:spPr>
          <a:xfrm>
            <a:off x="1422400" y="1460500"/>
            <a:ext cx="10082213" cy="4749800"/>
          </a:xfrm>
          <a:prstGeom prst="rect">
            <a:avLst/>
          </a:prstGeom>
        </p:spPr>
        <p:txBody>
          <a:bodyPr wrap="square" lIns="0" tIns="0" rIns="0" bIns="0" rtlCol="0">
            <a:noAutofit/>
          </a:bodyPr>
          <a:lstStyle/>
          <a:p>
            <a:pPr marL="12700">
              <a:lnSpc>
                <a:spcPts val="6200"/>
              </a:lnSpc>
              <a:spcBef>
                <a:spcPts val="310"/>
              </a:spcBef>
              <a:buNone/>
            </a:pPr>
            <a:endParaRPr lang="en-US" sz="6600" b="1" spc="0" baseline="2469" dirty="0" smtClean="0">
              <a:solidFill>
                <a:srgbClr val="FFFFFF"/>
              </a:solidFill>
              <a:latin typeface="Garamond"/>
              <a:cs typeface="Garamond"/>
            </a:endParaRPr>
          </a:p>
          <a:p>
            <a:pPr marL="12700">
              <a:lnSpc>
                <a:spcPts val="6200"/>
              </a:lnSpc>
              <a:spcBef>
                <a:spcPts val="310"/>
              </a:spcBef>
              <a:buNone/>
            </a:pPr>
            <a:endParaRPr lang="en-US" sz="6000" b="1" spc="0" baseline="2469" dirty="0" smtClean="0">
              <a:solidFill>
                <a:srgbClr val="FF0000"/>
              </a:solidFill>
              <a:latin typeface="Garamond"/>
              <a:cs typeface="Garamond"/>
            </a:endParaRPr>
          </a:p>
          <a:p>
            <a:pPr marL="12700" algn="ctr">
              <a:lnSpc>
                <a:spcPts val="6200"/>
              </a:lnSpc>
              <a:spcBef>
                <a:spcPts val="310"/>
              </a:spcBef>
              <a:buNone/>
            </a:pPr>
            <a:r>
              <a:rPr sz="7200" b="1" spc="0" baseline="2469" smtClean="0">
                <a:solidFill>
                  <a:schemeClr val="tx1"/>
                </a:solidFill>
                <a:latin typeface="Garamond"/>
                <a:cs typeface="Garamond"/>
              </a:rPr>
              <a:t>Enter</a:t>
            </a:r>
            <a:r>
              <a:rPr lang="en-US" sz="7200" b="1" baseline="2469" dirty="0" smtClean="0">
                <a:solidFill>
                  <a:schemeClr val="tx1"/>
                </a:solidFill>
                <a:latin typeface="Garamond"/>
                <a:cs typeface="Garamond"/>
              </a:rPr>
              <a:t> Africa Continen</a:t>
            </a:r>
            <a:r>
              <a:rPr lang="en-US" sz="7200" b="1" spc="-19" baseline="2469" dirty="0" smtClean="0">
                <a:solidFill>
                  <a:schemeClr val="tx1"/>
                </a:solidFill>
                <a:latin typeface="Garamond"/>
                <a:cs typeface="Garamond"/>
              </a:rPr>
              <a:t>t</a:t>
            </a:r>
            <a:r>
              <a:rPr lang="en-US" sz="7200" b="1" baseline="2469" dirty="0" smtClean="0">
                <a:solidFill>
                  <a:schemeClr val="tx1"/>
                </a:solidFill>
                <a:latin typeface="Garamond"/>
                <a:cs typeface="Garamond"/>
              </a:rPr>
              <a:t>al</a:t>
            </a:r>
            <a:r>
              <a:rPr lang="en-US" sz="4400" b="1" dirty="0" smtClean="0">
                <a:solidFill>
                  <a:schemeClr val="tx1"/>
                </a:solidFill>
                <a:latin typeface="Garamond"/>
                <a:cs typeface="Garamond"/>
              </a:rPr>
              <a:t> </a:t>
            </a:r>
            <a:r>
              <a:rPr lang="en-US" sz="7200" b="1" spc="-125" baseline="2469" dirty="0" smtClean="0">
                <a:solidFill>
                  <a:schemeClr val="tx1"/>
                </a:solidFill>
                <a:latin typeface="Garamond"/>
                <a:cs typeface="Garamond"/>
              </a:rPr>
              <a:t>F</a:t>
            </a:r>
            <a:r>
              <a:rPr lang="en-US" sz="7200" b="1" spc="54" baseline="2469" dirty="0" smtClean="0">
                <a:solidFill>
                  <a:schemeClr val="tx1"/>
                </a:solidFill>
                <a:latin typeface="Garamond"/>
                <a:cs typeface="Garamond"/>
              </a:rPr>
              <a:t>r</a:t>
            </a:r>
            <a:r>
              <a:rPr lang="en-US" sz="7200" b="1" baseline="2469" dirty="0" smtClean="0">
                <a:solidFill>
                  <a:schemeClr val="tx1"/>
                </a:solidFill>
                <a:latin typeface="Garamond"/>
                <a:cs typeface="Garamond"/>
              </a:rPr>
              <a:t>ee </a:t>
            </a:r>
            <a:r>
              <a:rPr lang="en-US" sz="7200" b="1" spc="-334" baseline="2469" dirty="0" smtClean="0">
                <a:solidFill>
                  <a:schemeClr val="tx1"/>
                </a:solidFill>
                <a:latin typeface="Garamond"/>
                <a:cs typeface="Garamond"/>
              </a:rPr>
              <a:t>T</a:t>
            </a:r>
            <a:r>
              <a:rPr lang="en-US" sz="7200" b="1" baseline="2469" dirty="0" smtClean="0">
                <a:solidFill>
                  <a:schemeClr val="tx1"/>
                </a:solidFill>
                <a:latin typeface="Garamond"/>
                <a:cs typeface="Garamond"/>
              </a:rPr>
              <a:t>rade A</a:t>
            </a:r>
            <a:r>
              <a:rPr lang="en-US" sz="7200" b="1" spc="50" baseline="2469" dirty="0" smtClean="0">
                <a:solidFill>
                  <a:schemeClr val="tx1"/>
                </a:solidFill>
                <a:latin typeface="Garamond"/>
                <a:cs typeface="Garamond"/>
              </a:rPr>
              <a:t>r</a:t>
            </a:r>
            <a:r>
              <a:rPr lang="en-US" sz="7200" b="1" baseline="2469" dirty="0" smtClean="0">
                <a:solidFill>
                  <a:schemeClr val="tx1"/>
                </a:solidFill>
                <a:latin typeface="Garamond"/>
                <a:cs typeface="Garamond"/>
              </a:rPr>
              <a:t>ea…</a:t>
            </a:r>
            <a:endParaRPr lang="en-US" sz="4400" dirty="0" smtClean="0">
              <a:solidFill>
                <a:schemeClr val="tx1"/>
              </a:solidFill>
              <a:latin typeface="Garamond"/>
              <a:cs typeface="Garamond"/>
            </a:endParaRPr>
          </a:p>
          <a:p>
            <a:pPr marL="12700" algn="ctr">
              <a:lnSpc>
                <a:spcPts val="6200"/>
              </a:lnSpc>
              <a:spcBef>
                <a:spcPts val="310"/>
              </a:spcBef>
              <a:buNone/>
            </a:pPr>
            <a:endParaRPr sz="8000">
              <a:latin typeface="Garamond"/>
              <a:cs typeface="Garamond"/>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1" y="177800"/>
            <a:ext cx="9726612" cy="787400"/>
          </a:xfrm>
        </p:spPr>
        <p:txBody>
          <a:bodyPr>
            <a:normAutofit fontScale="90000"/>
          </a:bodyPr>
          <a:lstStyle/>
          <a:p>
            <a:pPr algn="ctr"/>
            <a:r>
              <a:rPr lang="en-US" sz="6000" b="1" baseline="2777" dirty="0" smtClean="0">
                <a:solidFill>
                  <a:schemeClr val="tx1"/>
                </a:solidFill>
                <a:latin typeface="Garamond"/>
                <a:cs typeface="Garamond"/>
              </a:rPr>
              <a:t>Africa:</a:t>
            </a:r>
            <a:r>
              <a:rPr lang="en-US" sz="5300" b="1" baseline="2777" dirty="0" smtClean="0">
                <a:solidFill>
                  <a:schemeClr val="tx1"/>
                </a:solidFill>
                <a:latin typeface="Garamond"/>
                <a:cs typeface="Garamond"/>
              </a:rPr>
              <a:t> A Com</a:t>
            </a:r>
            <a:r>
              <a:rPr lang="en-US" sz="5300" b="1" spc="-14" baseline="2777" dirty="0" smtClean="0">
                <a:solidFill>
                  <a:schemeClr val="tx1"/>
                </a:solidFill>
                <a:latin typeface="Garamond"/>
                <a:cs typeface="Garamond"/>
              </a:rPr>
              <a:t>p</a:t>
            </a:r>
            <a:r>
              <a:rPr lang="en-US" sz="5300" b="1" baseline="2777" dirty="0" smtClean="0">
                <a:solidFill>
                  <a:schemeClr val="tx1"/>
                </a:solidFill>
                <a:latin typeface="Garamond"/>
                <a:cs typeface="Garamond"/>
              </a:rPr>
              <a:t>lex </a:t>
            </a:r>
            <a:r>
              <a:rPr lang="en-US" sz="6000" b="1" spc="-39" baseline="2777" dirty="0" smtClean="0">
                <a:solidFill>
                  <a:schemeClr val="tx1"/>
                </a:solidFill>
                <a:latin typeface="Garamond"/>
                <a:cs typeface="Garamond"/>
              </a:rPr>
              <a:t>R</a:t>
            </a:r>
            <a:r>
              <a:rPr lang="en-US" sz="6000" b="1" baseline="2777" dirty="0" smtClean="0">
                <a:solidFill>
                  <a:schemeClr val="tx1"/>
                </a:solidFill>
                <a:latin typeface="Garamond"/>
                <a:cs typeface="Garamond"/>
              </a:rPr>
              <a:t>eal</a:t>
            </a:r>
            <a:r>
              <a:rPr lang="en-US" sz="6000" b="1" spc="-9" baseline="2777" dirty="0" smtClean="0">
                <a:solidFill>
                  <a:schemeClr val="tx1"/>
                </a:solidFill>
                <a:latin typeface="Garamond"/>
                <a:cs typeface="Garamond"/>
              </a:rPr>
              <a:t>i</a:t>
            </a:r>
            <a:r>
              <a:rPr lang="en-US" sz="6000" b="1" baseline="2777" dirty="0" smtClean="0">
                <a:solidFill>
                  <a:schemeClr val="tx1"/>
                </a:solidFill>
                <a:latin typeface="Garamond"/>
                <a:cs typeface="Garamond"/>
              </a:rPr>
              <a:t>ty</a:t>
            </a:r>
            <a:r>
              <a:rPr lang="en-US" sz="2200" dirty="0" smtClean="0">
                <a:solidFill>
                  <a:schemeClr val="tx1"/>
                </a:solidFill>
                <a:latin typeface="Garamond"/>
                <a:cs typeface="Garamond"/>
              </a:rPr>
              <a:t/>
            </a:r>
            <a:br>
              <a:rPr lang="en-US" sz="2200" dirty="0" smtClean="0">
                <a:solidFill>
                  <a:schemeClr val="tx1"/>
                </a:solidFill>
                <a:latin typeface="Garamond"/>
                <a:cs typeface="Garamond"/>
              </a:rPr>
            </a:br>
            <a:r>
              <a:rPr lang="en-US" sz="1200" dirty="0" smtClean="0">
                <a:latin typeface="Garamond"/>
                <a:cs typeface="Garamond"/>
              </a:rPr>
              <a:t/>
            </a:r>
            <a:br>
              <a:rPr lang="en-US" sz="1200" dirty="0" smtClean="0">
                <a:latin typeface="Garamond"/>
                <a:cs typeface="Garamond"/>
              </a:rPr>
            </a:br>
            <a:r>
              <a:rPr lang="en-US" sz="2000" dirty="0" smtClean="0">
                <a:latin typeface="Garamond"/>
                <a:cs typeface="Garamond"/>
              </a:rPr>
              <a:t/>
            </a:r>
            <a:br>
              <a:rPr lang="en-US" sz="2000" dirty="0" smtClean="0">
                <a:latin typeface="Garamond"/>
                <a:cs typeface="Garamond"/>
              </a:rPr>
            </a:br>
            <a:endParaRPr lang="en-US" dirty="0"/>
          </a:p>
        </p:txBody>
      </p:sp>
      <p:sp>
        <p:nvSpPr>
          <p:cNvPr id="3" name="Content Placeholder 2"/>
          <p:cNvSpPr>
            <a:spLocks noGrp="1"/>
          </p:cNvSpPr>
          <p:nvPr>
            <p:ph idx="1"/>
          </p:nvPr>
        </p:nvSpPr>
        <p:spPr>
          <a:xfrm>
            <a:off x="1041400" y="1219200"/>
            <a:ext cx="10463212" cy="5118100"/>
          </a:xfrm>
        </p:spPr>
        <p:txBody>
          <a:bodyPr/>
          <a:lstStyle/>
          <a:p>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object 16"/>
          <p:cNvSpPr/>
          <p:nvPr/>
        </p:nvSpPr>
        <p:spPr>
          <a:xfrm>
            <a:off x="5257800" y="1042415"/>
            <a:ext cx="6311900" cy="5448300"/>
          </a:xfrm>
          <a:prstGeom prst="rect">
            <a:avLst/>
          </a:prstGeom>
          <a:blipFill>
            <a:blip r:embed="rId2" cstate="print"/>
            <a:stretch>
              <a:fillRect/>
            </a:stretch>
          </a:blipFill>
        </p:spPr>
        <p:txBody>
          <a:bodyPr wrap="square" lIns="0" tIns="0" rIns="0" bIns="0" rtlCol="0">
            <a:noAutofit/>
          </a:bodyPr>
          <a:lstStyle/>
          <a:p>
            <a:endParaRPr dirty="0"/>
          </a:p>
        </p:txBody>
      </p:sp>
      <p:sp>
        <p:nvSpPr>
          <p:cNvPr id="6" name="object 4"/>
          <p:cNvSpPr txBox="1"/>
          <p:nvPr/>
        </p:nvSpPr>
        <p:spPr>
          <a:xfrm>
            <a:off x="1130300" y="1117600"/>
            <a:ext cx="4025900" cy="5372100"/>
          </a:xfrm>
          <a:prstGeom prst="rect">
            <a:avLst/>
          </a:prstGeom>
        </p:spPr>
        <p:txBody>
          <a:bodyPr wrap="square" lIns="0" tIns="0" rIns="0" bIns="0" rtlCol="0">
            <a:noAutofit/>
          </a:bodyPr>
          <a:lstStyle/>
          <a:p>
            <a:pPr marL="12700" marR="43021">
              <a:lnSpc>
                <a:spcPts val="2685"/>
              </a:lnSpc>
              <a:spcBef>
                <a:spcPts val="134"/>
              </a:spcBef>
            </a:pPr>
            <a:r>
              <a:rPr lang="en-US" sz="3900" spc="29" baseline="1139" dirty="0" smtClean="0">
                <a:solidFill>
                  <a:srgbClr val="006FC0"/>
                </a:solidFill>
                <a:latin typeface="Garamond"/>
                <a:cs typeface="Garamond"/>
              </a:rPr>
              <a:t>  </a:t>
            </a:r>
          </a:p>
          <a:p>
            <a:pPr marL="12700" marR="43021">
              <a:lnSpc>
                <a:spcPts val="2685"/>
              </a:lnSpc>
              <a:spcBef>
                <a:spcPts val="134"/>
              </a:spcBef>
            </a:pPr>
            <a:r>
              <a:rPr lang="en-US" sz="3900" spc="29" baseline="1139" dirty="0" smtClean="0">
                <a:solidFill>
                  <a:srgbClr val="FF0000"/>
                </a:solidFill>
                <a:latin typeface="Garamond"/>
                <a:cs typeface="Garamond"/>
              </a:rPr>
              <a:t> * </a:t>
            </a:r>
            <a:r>
              <a:rPr lang="en-US" sz="3900" spc="29" baseline="1139" dirty="0" smtClean="0">
                <a:solidFill>
                  <a:srgbClr val="006FC0"/>
                </a:solidFill>
                <a:latin typeface="Garamond"/>
                <a:cs typeface="Garamond"/>
              </a:rPr>
              <a:t>T</a:t>
            </a:r>
            <a:r>
              <a:rPr sz="3900" spc="0" baseline="1139" smtClean="0">
                <a:solidFill>
                  <a:srgbClr val="006FC0"/>
                </a:solidFill>
                <a:latin typeface="Garamond"/>
                <a:cs typeface="Garamond"/>
              </a:rPr>
              <a:t>he </a:t>
            </a:r>
            <a:r>
              <a:rPr sz="3900" spc="9" baseline="1139" dirty="0">
                <a:solidFill>
                  <a:srgbClr val="006FC0"/>
                </a:solidFill>
                <a:latin typeface="Garamond"/>
                <a:cs typeface="Garamond"/>
              </a:rPr>
              <a:t>d</a:t>
            </a:r>
            <a:r>
              <a:rPr sz="3900" spc="-29" baseline="1139" dirty="0">
                <a:solidFill>
                  <a:srgbClr val="006FC0"/>
                </a:solidFill>
                <a:latin typeface="Garamond"/>
                <a:cs typeface="Garamond"/>
              </a:rPr>
              <a:t>i</a:t>
            </a:r>
            <a:r>
              <a:rPr sz="3900" spc="-44" baseline="1139" dirty="0">
                <a:solidFill>
                  <a:srgbClr val="006FC0"/>
                </a:solidFill>
                <a:latin typeface="Garamond"/>
                <a:cs typeface="Garamond"/>
              </a:rPr>
              <a:t>v</a:t>
            </a:r>
            <a:r>
              <a:rPr sz="3900" spc="0" baseline="1139" dirty="0">
                <a:solidFill>
                  <a:srgbClr val="006FC0"/>
                </a:solidFill>
                <a:latin typeface="Garamond"/>
                <a:cs typeface="Garamond"/>
              </a:rPr>
              <a:t>e</a:t>
            </a:r>
            <a:r>
              <a:rPr sz="3900" spc="-9" baseline="1139" dirty="0">
                <a:solidFill>
                  <a:srgbClr val="006FC0"/>
                </a:solidFill>
                <a:latin typeface="Garamond"/>
                <a:cs typeface="Garamond"/>
              </a:rPr>
              <a:t>r</a:t>
            </a:r>
            <a:r>
              <a:rPr sz="3900" spc="0" baseline="1139" dirty="0">
                <a:solidFill>
                  <a:srgbClr val="006FC0"/>
                </a:solidFill>
                <a:latin typeface="Garamond"/>
                <a:cs typeface="Garamond"/>
              </a:rPr>
              <a:t>sity of</a:t>
            </a:r>
            <a:r>
              <a:rPr sz="3900" spc="335" baseline="1139" dirty="0">
                <a:solidFill>
                  <a:srgbClr val="006FC0"/>
                </a:solidFill>
                <a:latin typeface="Garamond"/>
                <a:cs typeface="Garamond"/>
              </a:rPr>
              <a:t> </a:t>
            </a:r>
            <a:r>
              <a:rPr sz="3900" spc="0" baseline="1139" dirty="0">
                <a:solidFill>
                  <a:srgbClr val="006FC0"/>
                </a:solidFill>
                <a:latin typeface="Garamond"/>
                <a:cs typeface="Garamond"/>
              </a:rPr>
              <a:t>the</a:t>
            </a:r>
            <a:endParaRPr sz="2600" dirty="0">
              <a:latin typeface="Garamond"/>
              <a:cs typeface="Garamond"/>
            </a:endParaRPr>
          </a:p>
          <a:p>
            <a:pPr marL="12700" marR="43021">
              <a:lnSpc>
                <a:spcPts val="2590"/>
              </a:lnSpc>
            </a:pPr>
            <a:r>
              <a:rPr lang="en-US" sz="3900" spc="0" baseline="3418" dirty="0" smtClean="0">
                <a:solidFill>
                  <a:srgbClr val="006FC0"/>
                </a:solidFill>
                <a:latin typeface="Garamond"/>
                <a:cs typeface="Garamond"/>
              </a:rPr>
              <a:t>     </a:t>
            </a:r>
            <a:r>
              <a:rPr sz="3900" spc="0" baseline="3418" smtClean="0">
                <a:solidFill>
                  <a:srgbClr val="006FC0"/>
                </a:solidFill>
                <a:latin typeface="Garamond"/>
                <a:cs typeface="Garamond"/>
              </a:rPr>
              <a:t>continent</a:t>
            </a:r>
            <a:endParaRPr sz="2600" dirty="0">
              <a:latin typeface="Garamond"/>
              <a:cs typeface="Garamond"/>
            </a:endParaRPr>
          </a:p>
          <a:p>
            <a:pPr marL="12700" marR="60522">
              <a:lnSpc>
                <a:spcPts val="2924"/>
              </a:lnSpc>
              <a:spcBef>
                <a:spcPts val="2266"/>
              </a:spcBef>
            </a:pPr>
            <a:r>
              <a:rPr lang="en-US" sz="2600" spc="29" dirty="0" smtClean="0">
                <a:solidFill>
                  <a:srgbClr val="006FC0"/>
                </a:solidFill>
                <a:latin typeface="Garamond"/>
                <a:cs typeface="Garamond"/>
              </a:rPr>
              <a:t> </a:t>
            </a:r>
            <a:r>
              <a:rPr lang="en-US" sz="2600" spc="29" dirty="0" smtClean="0">
                <a:solidFill>
                  <a:srgbClr val="FF0000"/>
                </a:solidFill>
                <a:latin typeface="Garamond"/>
                <a:cs typeface="Garamond"/>
              </a:rPr>
              <a:t>* </a:t>
            </a:r>
            <a:r>
              <a:rPr sz="2600" spc="29" smtClean="0">
                <a:solidFill>
                  <a:srgbClr val="006FC0"/>
                </a:solidFill>
                <a:latin typeface="Garamond"/>
                <a:cs typeface="Garamond"/>
              </a:rPr>
              <a:t>T</a:t>
            </a:r>
            <a:r>
              <a:rPr sz="2600" spc="0" smtClean="0">
                <a:solidFill>
                  <a:srgbClr val="006FC0"/>
                </a:solidFill>
                <a:latin typeface="Garamond"/>
                <a:cs typeface="Garamond"/>
              </a:rPr>
              <a:t>he </a:t>
            </a:r>
            <a:r>
              <a:rPr sz="2600" spc="4" dirty="0">
                <a:solidFill>
                  <a:srgbClr val="006FC0"/>
                </a:solidFill>
                <a:latin typeface="Garamond"/>
                <a:cs typeface="Garamond"/>
              </a:rPr>
              <a:t>A</a:t>
            </a:r>
            <a:r>
              <a:rPr sz="2600" spc="0" dirty="0">
                <a:solidFill>
                  <a:srgbClr val="006FC0"/>
                </a:solidFill>
                <a:latin typeface="Garamond"/>
                <a:cs typeface="Garamond"/>
              </a:rPr>
              <a:t>frican </a:t>
            </a:r>
            <a:r>
              <a:rPr sz="2600" spc="-9" dirty="0">
                <a:solidFill>
                  <a:srgbClr val="006FC0"/>
                </a:solidFill>
                <a:latin typeface="Garamond"/>
                <a:cs typeface="Garamond"/>
              </a:rPr>
              <a:t>r</a:t>
            </a:r>
            <a:r>
              <a:rPr sz="2600" spc="0" dirty="0">
                <a:solidFill>
                  <a:srgbClr val="006FC0"/>
                </a:solidFill>
                <a:latin typeface="Garamond"/>
                <a:cs typeface="Garamond"/>
              </a:rPr>
              <a:t>eality</a:t>
            </a:r>
            <a:r>
              <a:rPr sz="2600" spc="25" dirty="0">
                <a:solidFill>
                  <a:srgbClr val="006FC0"/>
                </a:solidFill>
                <a:latin typeface="Garamond"/>
                <a:cs typeface="Garamond"/>
              </a:rPr>
              <a:t> </a:t>
            </a:r>
            <a:r>
              <a:rPr sz="2600" spc="0" dirty="0">
                <a:solidFill>
                  <a:srgbClr val="006FC0"/>
                </a:solidFill>
                <a:latin typeface="Garamond"/>
                <a:cs typeface="Garamond"/>
              </a:rPr>
              <a:t>is </a:t>
            </a:r>
            <a:endParaRPr sz="2600" dirty="0">
              <a:latin typeface="Garamond"/>
              <a:cs typeface="Garamond"/>
            </a:endParaRPr>
          </a:p>
          <a:p>
            <a:pPr marL="12700" marR="60522">
              <a:lnSpc>
                <a:spcPts val="2924"/>
              </a:lnSpc>
            </a:pPr>
            <a:r>
              <a:rPr lang="en-US" sz="2600" spc="0" dirty="0" smtClean="0">
                <a:solidFill>
                  <a:srgbClr val="006FC0"/>
                </a:solidFill>
                <a:latin typeface="Garamond"/>
                <a:cs typeface="Garamond"/>
              </a:rPr>
              <a:t>    </a:t>
            </a:r>
            <a:r>
              <a:rPr sz="2600" spc="0" smtClean="0">
                <a:solidFill>
                  <a:srgbClr val="006FC0"/>
                </a:solidFill>
                <a:latin typeface="Garamond"/>
                <a:cs typeface="Garamond"/>
              </a:rPr>
              <a:t>fas</a:t>
            </a:r>
            <a:r>
              <a:rPr sz="2600" spc="-9" smtClean="0">
                <a:solidFill>
                  <a:srgbClr val="006FC0"/>
                </a:solidFill>
                <a:latin typeface="Garamond"/>
                <a:cs typeface="Garamond"/>
              </a:rPr>
              <a:t>c</a:t>
            </a:r>
            <a:r>
              <a:rPr sz="2600" spc="0" smtClean="0">
                <a:solidFill>
                  <a:srgbClr val="006FC0"/>
                </a:solidFill>
                <a:latin typeface="Garamond"/>
                <a:cs typeface="Garamond"/>
              </a:rPr>
              <a:t>inati</a:t>
            </a:r>
            <a:r>
              <a:rPr sz="2600" spc="4" smtClean="0">
                <a:solidFill>
                  <a:srgbClr val="006FC0"/>
                </a:solidFill>
                <a:latin typeface="Garamond"/>
                <a:cs typeface="Garamond"/>
              </a:rPr>
              <a:t>n</a:t>
            </a:r>
            <a:r>
              <a:rPr sz="2600" spc="0" smtClean="0">
                <a:solidFill>
                  <a:srgbClr val="006FC0"/>
                </a:solidFill>
                <a:latin typeface="Garamond"/>
                <a:cs typeface="Garamond"/>
              </a:rPr>
              <a:t>g </a:t>
            </a:r>
            <a:r>
              <a:rPr sz="2600" spc="0" dirty="0">
                <a:solidFill>
                  <a:srgbClr val="006FC0"/>
                </a:solidFill>
                <a:latin typeface="Garamond"/>
                <a:cs typeface="Garamond"/>
              </a:rPr>
              <a:t>a</a:t>
            </a:r>
            <a:r>
              <a:rPr sz="2600" spc="4" dirty="0">
                <a:solidFill>
                  <a:srgbClr val="006FC0"/>
                </a:solidFill>
                <a:latin typeface="Garamond"/>
                <a:cs typeface="Garamond"/>
              </a:rPr>
              <a:t>n</a:t>
            </a:r>
            <a:r>
              <a:rPr sz="2600" spc="0" dirty="0">
                <a:solidFill>
                  <a:srgbClr val="006FC0"/>
                </a:solidFill>
                <a:latin typeface="Garamond"/>
                <a:cs typeface="Garamond"/>
              </a:rPr>
              <a:t>d complex</a:t>
            </a:r>
            <a:r>
              <a:rPr sz="2600" spc="-19" dirty="0">
                <a:solidFill>
                  <a:srgbClr val="006FC0"/>
                </a:solidFill>
                <a:latin typeface="Garamond"/>
                <a:cs typeface="Garamond"/>
              </a:rPr>
              <a:t> </a:t>
            </a:r>
            <a:r>
              <a:rPr sz="2600" spc="0" dirty="0">
                <a:solidFill>
                  <a:srgbClr val="006FC0"/>
                </a:solidFill>
                <a:latin typeface="Garamond"/>
                <a:cs typeface="Garamond"/>
              </a:rPr>
              <a:t>y</a:t>
            </a:r>
            <a:r>
              <a:rPr sz="2600" spc="-9" dirty="0">
                <a:solidFill>
                  <a:srgbClr val="006FC0"/>
                </a:solidFill>
                <a:latin typeface="Garamond"/>
                <a:cs typeface="Garamond"/>
              </a:rPr>
              <a:t>e</a:t>
            </a:r>
            <a:r>
              <a:rPr sz="2600" spc="0" dirty="0">
                <a:solidFill>
                  <a:srgbClr val="006FC0"/>
                </a:solidFill>
                <a:latin typeface="Garamond"/>
                <a:cs typeface="Garamond"/>
              </a:rPr>
              <a:t>t </a:t>
            </a:r>
            <a:endParaRPr sz="2600" dirty="0">
              <a:latin typeface="Garamond"/>
              <a:cs typeface="Garamond"/>
            </a:endParaRPr>
          </a:p>
          <a:p>
            <a:pPr marL="12700" marR="60522">
              <a:lnSpc>
                <a:spcPts val="2924"/>
              </a:lnSpc>
            </a:pPr>
            <a:r>
              <a:rPr lang="en-US" sz="2600" spc="0" dirty="0" smtClean="0">
                <a:solidFill>
                  <a:srgbClr val="006FC0"/>
                </a:solidFill>
                <a:latin typeface="Garamond"/>
                <a:cs typeface="Garamond"/>
              </a:rPr>
              <a:t>    </a:t>
            </a:r>
            <a:r>
              <a:rPr sz="2600" spc="0" smtClean="0">
                <a:solidFill>
                  <a:srgbClr val="006FC0"/>
                </a:solidFill>
                <a:latin typeface="Garamond"/>
                <a:cs typeface="Garamond"/>
              </a:rPr>
              <a:t>AfCF</a:t>
            </a:r>
            <a:r>
              <a:rPr sz="2600" spc="-64" smtClean="0">
                <a:solidFill>
                  <a:srgbClr val="006FC0"/>
                </a:solidFill>
                <a:latin typeface="Garamond"/>
                <a:cs typeface="Garamond"/>
              </a:rPr>
              <a:t>T</a:t>
            </a:r>
            <a:r>
              <a:rPr sz="2600" spc="0" smtClean="0">
                <a:solidFill>
                  <a:srgbClr val="006FC0"/>
                </a:solidFill>
                <a:latin typeface="Garamond"/>
                <a:cs typeface="Garamond"/>
              </a:rPr>
              <a:t>A</a:t>
            </a:r>
            <a:r>
              <a:rPr sz="2600" spc="-14" smtClean="0">
                <a:solidFill>
                  <a:srgbClr val="006FC0"/>
                </a:solidFill>
                <a:latin typeface="Garamond"/>
                <a:cs typeface="Garamond"/>
              </a:rPr>
              <a:t> </a:t>
            </a:r>
            <a:r>
              <a:rPr sz="2600" spc="0" dirty="0">
                <a:solidFill>
                  <a:srgbClr val="006FC0"/>
                </a:solidFill>
                <a:latin typeface="Garamond"/>
                <a:cs typeface="Garamond"/>
              </a:rPr>
              <a:t>primer</a:t>
            </a:r>
            <a:r>
              <a:rPr sz="2600" spc="-9" dirty="0">
                <a:solidFill>
                  <a:srgbClr val="006FC0"/>
                </a:solidFill>
                <a:latin typeface="Garamond"/>
                <a:cs typeface="Garamond"/>
              </a:rPr>
              <a:t> </a:t>
            </a:r>
            <a:r>
              <a:rPr sz="2600" spc="0" dirty="0">
                <a:solidFill>
                  <a:srgbClr val="006FC0"/>
                </a:solidFill>
                <a:latin typeface="Garamond"/>
                <a:cs typeface="Garamond"/>
              </a:rPr>
              <a:t>within the </a:t>
            </a:r>
            <a:endParaRPr sz="2600" dirty="0">
              <a:latin typeface="Garamond"/>
              <a:cs typeface="Garamond"/>
            </a:endParaRPr>
          </a:p>
          <a:p>
            <a:pPr marL="12700" marR="60522">
              <a:lnSpc>
                <a:spcPts val="2924"/>
              </a:lnSpc>
            </a:pPr>
            <a:r>
              <a:rPr lang="en-US" sz="2600" spc="-119" dirty="0" smtClean="0">
                <a:solidFill>
                  <a:srgbClr val="006FC0"/>
                </a:solidFill>
                <a:latin typeface="Garamond"/>
                <a:cs typeface="Garamond"/>
              </a:rPr>
              <a:t>     </a:t>
            </a:r>
            <a:r>
              <a:rPr sz="2600" spc="-119" smtClean="0">
                <a:solidFill>
                  <a:srgbClr val="006FC0"/>
                </a:solidFill>
                <a:latin typeface="Garamond"/>
                <a:cs typeface="Garamond"/>
              </a:rPr>
              <a:t>A</a:t>
            </a:r>
            <a:r>
              <a:rPr sz="2600" spc="0" smtClean="0">
                <a:solidFill>
                  <a:srgbClr val="006FC0"/>
                </a:solidFill>
                <a:latin typeface="Garamond"/>
                <a:cs typeface="Garamond"/>
              </a:rPr>
              <a:t>U</a:t>
            </a:r>
            <a:r>
              <a:rPr sz="2600" spc="-194" smtClean="0">
                <a:solidFill>
                  <a:srgbClr val="006FC0"/>
                </a:solidFill>
                <a:latin typeface="Garamond"/>
                <a:cs typeface="Garamond"/>
              </a:rPr>
              <a:t>’</a:t>
            </a:r>
            <a:r>
              <a:rPr sz="2600" spc="0" smtClean="0">
                <a:solidFill>
                  <a:srgbClr val="006FC0"/>
                </a:solidFill>
                <a:latin typeface="Garamond"/>
                <a:cs typeface="Garamond"/>
              </a:rPr>
              <a:t>s </a:t>
            </a:r>
            <a:r>
              <a:rPr sz="2600" spc="0" dirty="0">
                <a:solidFill>
                  <a:srgbClr val="006FC0"/>
                </a:solidFill>
                <a:latin typeface="Garamond"/>
                <a:cs typeface="Garamond"/>
              </a:rPr>
              <a:t>A</a:t>
            </a:r>
            <a:r>
              <a:rPr sz="2600" spc="25" dirty="0">
                <a:solidFill>
                  <a:srgbClr val="006FC0"/>
                </a:solidFill>
                <a:latin typeface="Garamond"/>
                <a:cs typeface="Garamond"/>
              </a:rPr>
              <a:t>g</a:t>
            </a:r>
            <a:r>
              <a:rPr sz="2600" spc="0" dirty="0">
                <a:solidFill>
                  <a:srgbClr val="006FC0"/>
                </a:solidFill>
                <a:latin typeface="Garamond"/>
                <a:cs typeface="Garamond"/>
              </a:rPr>
              <a:t>enda</a:t>
            </a:r>
            <a:r>
              <a:rPr sz="2600" spc="9" dirty="0">
                <a:solidFill>
                  <a:srgbClr val="006FC0"/>
                </a:solidFill>
                <a:latin typeface="Garamond"/>
                <a:cs typeface="Garamond"/>
              </a:rPr>
              <a:t> </a:t>
            </a:r>
            <a:r>
              <a:rPr sz="2600" spc="0" dirty="0">
                <a:solidFill>
                  <a:srgbClr val="006FC0"/>
                </a:solidFill>
                <a:latin typeface="Garamond"/>
                <a:cs typeface="Garamond"/>
              </a:rPr>
              <a:t>20</a:t>
            </a:r>
            <a:r>
              <a:rPr sz="2600" spc="4" dirty="0">
                <a:solidFill>
                  <a:srgbClr val="006FC0"/>
                </a:solidFill>
                <a:latin typeface="Garamond"/>
                <a:cs typeface="Garamond"/>
              </a:rPr>
              <a:t>6</a:t>
            </a:r>
            <a:r>
              <a:rPr sz="2600" spc="0" dirty="0">
                <a:solidFill>
                  <a:srgbClr val="006FC0"/>
                </a:solidFill>
                <a:latin typeface="Garamond"/>
                <a:cs typeface="Garamond"/>
              </a:rPr>
              <a:t>3</a:t>
            </a:r>
            <a:endParaRPr sz="2600" dirty="0">
              <a:latin typeface="Garamond"/>
              <a:cs typeface="Garamond"/>
            </a:endParaRPr>
          </a:p>
          <a:p>
            <a:pPr marL="12700">
              <a:lnSpc>
                <a:spcPts val="2924"/>
              </a:lnSpc>
              <a:spcBef>
                <a:spcPts val="2066"/>
              </a:spcBef>
            </a:pPr>
            <a:r>
              <a:rPr lang="en-US" sz="2600" spc="-100" dirty="0" smtClean="0">
                <a:solidFill>
                  <a:srgbClr val="006FC0"/>
                </a:solidFill>
                <a:latin typeface="Garamond"/>
                <a:cs typeface="Garamond"/>
              </a:rPr>
              <a:t> </a:t>
            </a:r>
            <a:r>
              <a:rPr lang="en-US" sz="2600" spc="-100" dirty="0" smtClean="0">
                <a:solidFill>
                  <a:srgbClr val="FF0000"/>
                </a:solidFill>
                <a:latin typeface="Garamond"/>
                <a:cs typeface="Garamond"/>
              </a:rPr>
              <a:t>*  </a:t>
            </a:r>
            <a:r>
              <a:rPr sz="2600" spc="-100" smtClean="0">
                <a:solidFill>
                  <a:srgbClr val="006FC0"/>
                </a:solidFill>
                <a:latin typeface="Garamond"/>
                <a:cs typeface="Garamond"/>
              </a:rPr>
              <a:t>F</a:t>
            </a:r>
            <a:r>
              <a:rPr sz="2600" spc="0" smtClean="0">
                <a:solidFill>
                  <a:srgbClr val="006FC0"/>
                </a:solidFill>
                <a:latin typeface="Garamond"/>
                <a:cs typeface="Garamond"/>
              </a:rPr>
              <a:t>oc</a:t>
            </a:r>
            <a:r>
              <a:rPr sz="2600" spc="-9" smtClean="0">
                <a:solidFill>
                  <a:srgbClr val="006FC0"/>
                </a:solidFill>
                <a:latin typeface="Garamond"/>
                <a:cs typeface="Garamond"/>
              </a:rPr>
              <a:t>u</a:t>
            </a:r>
            <a:r>
              <a:rPr sz="2600" spc="0" smtClean="0">
                <a:solidFill>
                  <a:srgbClr val="006FC0"/>
                </a:solidFill>
                <a:latin typeface="Garamond"/>
                <a:cs typeface="Garamond"/>
              </a:rPr>
              <a:t>s </a:t>
            </a:r>
            <a:r>
              <a:rPr sz="2600" spc="-9" dirty="0">
                <a:solidFill>
                  <a:srgbClr val="006FC0"/>
                </a:solidFill>
                <a:latin typeface="Garamond"/>
                <a:cs typeface="Garamond"/>
              </a:rPr>
              <a:t>a</a:t>
            </a:r>
            <a:r>
              <a:rPr sz="2600" spc="0" dirty="0">
                <a:solidFill>
                  <a:srgbClr val="006FC0"/>
                </a:solidFill>
                <a:latin typeface="Garamond"/>
                <a:cs typeface="Garamond"/>
              </a:rPr>
              <a:t>r</a:t>
            </a:r>
            <a:r>
              <a:rPr sz="2600" spc="-9" dirty="0">
                <a:solidFill>
                  <a:srgbClr val="006FC0"/>
                </a:solidFill>
                <a:latin typeface="Garamond"/>
                <a:cs typeface="Garamond"/>
              </a:rPr>
              <a:t>e</a:t>
            </a:r>
            <a:r>
              <a:rPr sz="2600" spc="0" dirty="0">
                <a:solidFill>
                  <a:srgbClr val="006FC0"/>
                </a:solidFill>
                <a:latin typeface="Garamond"/>
                <a:cs typeface="Garamond"/>
              </a:rPr>
              <a:t>as</a:t>
            </a:r>
            <a:r>
              <a:rPr sz="2600" spc="14" dirty="0">
                <a:solidFill>
                  <a:srgbClr val="006FC0"/>
                </a:solidFill>
                <a:latin typeface="Garamond"/>
                <a:cs typeface="Garamond"/>
              </a:rPr>
              <a:t> </a:t>
            </a:r>
            <a:r>
              <a:rPr sz="2600" spc="0" dirty="0">
                <a:solidFill>
                  <a:srgbClr val="006FC0"/>
                </a:solidFill>
                <a:latin typeface="Garamond"/>
                <a:cs typeface="Garamond"/>
              </a:rPr>
              <a:t>of</a:t>
            </a:r>
            <a:r>
              <a:rPr sz="2600" spc="335" dirty="0">
                <a:solidFill>
                  <a:srgbClr val="006FC0"/>
                </a:solidFill>
                <a:latin typeface="Garamond"/>
                <a:cs typeface="Garamond"/>
              </a:rPr>
              <a:t> </a:t>
            </a:r>
            <a:r>
              <a:rPr sz="2600" spc="0" dirty="0">
                <a:solidFill>
                  <a:srgbClr val="006FC0"/>
                </a:solidFill>
                <a:latin typeface="Garamond"/>
                <a:cs typeface="Garamond"/>
              </a:rPr>
              <a:t>Af</a:t>
            </a:r>
            <a:r>
              <a:rPr sz="2600" spc="-9" dirty="0">
                <a:solidFill>
                  <a:srgbClr val="006FC0"/>
                </a:solidFill>
                <a:latin typeface="Garamond"/>
                <a:cs typeface="Garamond"/>
              </a:rPr>
              <a:t>r</a:t>
            </a:r>
            <a:r>
              <a:rPr sz="2600" spc="0" dirty="0">
                <a:solidFill>
                  <a:srgbClr val="006FC0"/>
                </a:solidFill>
                <a:latin typeface="Garamond"/>
                <a:cs typeface="Garamond"/>
              </a:rPr>
              <a:t>ica </a:t>
            </a:r>
            <a:endParaRPr sz="2600" dirty="0">
              <a:latin typeface="Garamond"/>
              <a:cs typeface="Garamond"/>
            </a:endParaRPr>
          </a:p>
          <a:p>
            <a:pPr marL="12700">
              <a:lnSpc>
                <a:spcPts val="2924"/>
              </a:lnSpc>
            </a:pPr>
            <a:r>
              <a:rPr lang="en-US" sz="2600" dirty="0" smtClean="0">
                <a:solidFill>
                  <a:srgbClr val="006FC0"/>
                </a:solidFill>
                <a:latin typeface="Garamond"/>
                <a:cs typeface="Garamond"/>
              </a:rPr>
              <a:t>    </a:t>
            </a:r>
            <a:r>
              <a:rPr sz="2600" spc="0" smtClean="0">
                <a:solidFill>
                  <a:srgbClr val="006FC0"/>
                </a:solidFill>
                <a:latin typeface="Garamond"/>
                <a:cs typeface="Garamond"/>
              </a:rPr>
              <a:t>A</a:t>
            </a:r>
            <a:r>
              <a:rPr sz="2600" spc="29" smtClean="0">
                <a:solidFill>
                  <a:srgbClr val="006FC0"/>
                </a:solidFill>
                <a:latin typeface="Garamond"/>
                <a:cs typeface="Garamond"/>
              </a:rPr>
              <a:t>g</a:t>
            </a:r>
            <a:r>
              <a:rPr sz="2600" spc="0" smtClean="0">
                <a:solidFill>
                  <a:srgbClr val="006FC0"/>
                </a:solidFill>
                <a:latin typeface="Garamond"/>
                <a:cs typeface="Garamond"/>
              </a:rPr>
              <a:t>enda </a:t>
            </a:r>
            <a:r>
              <a:rPr sz="2600" spc="0" dirty="0">
                <a:solidFill>
                  <a:srgbClr val="006FC0"/>
                </a:solidFill>
                <a:latin typeface="Garamond"/>
                <a:cs typeface="Garamond"/>
              </a:rPr>
              <a:t>20</a:t>
            </a:r>
            <a:r>
              <a:rPr sz="2600" spc="4" dirty="0">
                <a:solidFill>
                  <a:srgbClr val="006FC0"/>
                </a:solidFill>
                <a:latin typeface="Garamond"/>
                <a:cs typeface="Garamond"/>
              </a:rPr>
              <a:t>6</a:t>
            </a:r>
            <a:r>
              <a:rPr sz="2600" spc="0" dirty="0">
                <a:solidFill>
                  <a:srgbClr val="006FC0"/>
                </a:solidFill>
                <a:latin typeface="Garamond"/>
                <a:cs typeface="Garamond"/>
              </a:rPr>
              <a:t>3</a:t>
            </a:r>
            <a:r>
              <a:rPr sz="2600" spc="9" dirty="0">
                <a:solidFill>
                  <a:srgbClr val="006FC0"/>
                </a:solidFill>
                <a:latin typeface="Garamond"/>
                <a:cs typeface="Garamond"/>
              </a:rPr>
              <a:t> </a:t>
            </a:r>
            <a:r>
              <a:rPr sz="2600" spc="0" dirty="0">
                <a:solidFill>
                  <a:srgbClr val="006FC0"/>
                </a:solidFill>
                <a:latin typeface="Garamond"/>
                <a:cs typeface="Garamond"/>
              </a:rPr>
              <a:t>and</a:t>
            </a:r>
            <a:r>
              <a:rPr sz="2600" spc="-9" dirty="0">
                <a:solidFill>
                  <a:srgbClr val="006FC0"/>
                </a:solidFill>
                <a:latin typeface="Garamond"/>
                <a:cs typeface="Garamond"/>
              </a:rPr>
              <a:t> </a:t>
            </a:r>
            <a:r>
              <a:rPr sz="2600" spc="0" dirty="0">
                <a:solidFill>
                  <a:srgbClr val="006FC0"/>
                </a:solidFill>
                <a:latin typeface="Garamond"/>
                <a:cs typeface="Garamond"/>
              </a:rPr>
              <a:t>the I</a:t>
            </a:r>
            <a:r>
              <a:rPr sz="2600" spc="4" dirty="0">
                <a:solidFill>
                  <a:srgbClr val="006FC0"/>
                </a:solidFill>
                <a:latin typeface="Garamond"/>
                <a:cs typeface="Garamond"/>
              </a:rPr>
              <a:t>n</a:t>
            </a:r>
            <a:r>
              <a:rPr sz="2600" spc="0" dirty="0">
                <a:solidFill>
                  <a:srgbClr val="006FC0"/>
                </a:solidFill>
                <a:latin typeface="Garamond"/>
                <a:cs typeface="Garamond"/>
              </a:rPr>
              <a:t>ner </a:t>
            </a:r>
            <a:endParaRPr sz="2600" dirty="0">
              <a:latin typeface="Garamond"/>
              <a:cs typeface="Garamond"/>
            </a:endParaRPr>
          </a:p>
          <a:p>
            <a:pPr marL="12700">
              <a:lnSpc>
                <a:spcPts val="2924"/>
              </a:lnSpc>
            </a:pPr>
            <a:r>
              <a:rPr lang="en-US" sz="2600" dirty="0" smtClean="0">
                <a:solidFill>
                  <a:srgbClr val="006FC0"/>
                </a:solidFill>
                <a:latin typeface="Garamond"/>
                <a:cs typeface="Garamond"/>
              </a:rPr>
              <a:t>    </a:t>
            </a:r>
            <a:r>
              <a:rPr sz="2600" spc="0" smtClean="0">
                <a:solidFill>
                  <a:srgbClr val="006FC0"/>
                </a:solidFill>
                <a:latin typeface="Garamond"/>
                <a:cs typeface="Garamond"/>
              </a:rPr>
              <a:t>Core </a:t>
            </a:r>
            <a:r>
              <a:rPr sz="2600" spc="0" dirty="0">
                <a:solidFill>
                  <a:srgbClr val="006FC0"/>
                </a:solidFill>
                <a:latin typeface="Garamond"/>
                <a:cs typeface="Garamond"/>
              </a:rPr>
              <a:t>of</a:t>
            </a:r>
            <a:r>
              <a:rPr sz="2600" spc="314" dirty="0">
                <a:solidFill>
                  <a:srgbClr val="006FC0"/>
                </a:solidFill>
                <a:latin typeface="Garamond"/>
                <a:cs typeface="Garamond"/>
              </a:rPr>
              <a:t> </a:t>
            </a:r>
            <a:r>
              <a:rPr sz="2600" spc="0">
                <a:solidFill>
                  <a:srgbClr val="006FC0"/>
                </a:solidFill>
                <a:latin typeface="Garamond"/>
                <a:cs typeface="Garamond"/>
              </a:rPr>
              <a:t>the </a:t>
            </a:r>
            <a:r>
              <a:rPr lang="en-US" sz="2600" spc="0" dirty="0" smtClean="0">
                <a:solidFill>
                  <a:srgbClr val="006FC0"/>
                </a:solidFill>
                <a:latin typeface="Garamond"/>
                <a:cs typeface="Garamond"/>
              </a:rPr>
              <a:t>T</a:t>
            </a:r>
            <a:r>
              <a:rPr sz="2600" spc="0" smtClean="0">
                <a:solidFill>
                  <a:srgbClr val="006FC0"/>
                </a:solidFill>
                <a:latin typeface="Garamond"/>
                <a:cs typeface="Garamond"/>
              </a:rPr>
              <a:t>ransfo</a:t>
            </a:r>
            <a:r>
              <a:rPr sz="2600" spc="89" smtClean="0">
                <a:solidFill>
                  <a:srgbClr val="006FC0"/>
                </a:solidFill>
                <a:latin typeface="Garamond"/>
                <a:cs typeface="Garamond"/>
              </a:rPr>
              <a:t>r</a:t>
            </a:r>
            <a:r>
              <a:rPr sz="2600" spc="0" smtClean="0">
                <a:solidFill>
                  <a:srgbClr val="006FC0"/>
                </a:solidFill>
                <a:latin typeface="Garamond"/>
                <a:cs typeface="Garamond"/>
              </a:rPr>
              <a:t>ma</a:t>
            </a:r>
            <a:r>
              <a:rPr sz="2600" spc="-9" smtClean="0">
                <a:solidFill>
                  <a:srgbClr val="006FC0"/>
                </a:solidFill>
                <a:latin typeface="Garamond"/>
                <a:cs typeface="Garamond"/>
              </a:rPr>
              <a:t>t</a:t>
            </a:r>
            <a:r>
              <a:rPr sz="2600" spc="0" smtClean="0">
                <a:solidFill>
                  <a:srgbClr val="006FC0"/>
                </a:solidFill>
                <a:latin typeface="Garamond"/>
                <a:cs typeface="Garamond"/>
              </a:rPr>
              <a:t>ion</a:t>
            </a:r>
            <a:r>
              <a:rPr lang="en-US" sz="2600" spc="0" dirty="0" smtClean="0">
                <a:solidFill>
                  <a:srgbClr val="006FC0"/>
                </a:solidFill>
                <a:latin typeface="Garamond"/>
                <a:cs typeface="Garamond"/>
              </a:rPr>
              <a:t>         	</a:t>
            </a:r>
            <a:r>
              <a:rPr sz="3900" spc="0" baseline="3418" smtClean="0">
                <a:solidFill>
                  <a:srgbClr val="006FC0"/>
                </a:solidFill>
                <a:latin typeface="Garamond"/>
                <a:cs typeface="Garamond"/>
              </a:rPr>
              <a:t>&amp; </a:t>
            </a:r>
            <a:r>
              <a:rPr sz="3900" spc="0" baseline="3418">
                <a:solidFill>
                  <a:srgbClr val="006FC0"/>
                </a:solidFill>
                <a:latin typeface="Garamond"/>
                <a:cs typeface="Garamond"/>
              </a:rPr>
              <a:t>P</a:t>
            </a:r>
            <a:r>
              <a:rPr sz="3900" spc="-9" baseline="3418">
                <a:solidFill>
                  <a:srgbClr val="006FC0"/>
                </a:solidFill>
                <a:latin typeface="Garamond"/>
                <a:cs typeface="Garamond"/>
              </a:rPr>
              <a:t>r</a:t>
            </a:r>
            <a:r>
              <a:rPr sz="3900" spc="0" baseline="3418">
                <a:solidFill>
                  <a:srgbClr val="006FC0"/>
                </a:solidFill>
                <a:latin typeface="Garamond"/>
                <a:cs typeface="Garamond"/>
              </a:rPr>
              <a:t>o</a:t>
            </a:r>
            <a:r>
              <a:rPr sz="3900" spc="59" baseline="3418">
                <a:solidFill>
                  <a:srgbClr val="006FC0"/>
                </a:solidFill>
                <a:latin typeface="Garamond"/>
                <a:cs typeface="Garamond"/>
              </a:rPr>
              <a:t>g</a:t>
            </a:r>
            <a:r>
              <a:rPr sz="3900" spc="0" baseline="3418">
                <a:solidFill>
                  <a:srgbClr val="006FC0"/>
                </a:solidFill>
                <a:latin typeface="Garamond"/>
                <a:cs typeface="Garamond"/>
              </a:rPr>
              <a:t>r</a:t>
            </a:r>
            <a:r>
              <a:rPr sz="3900" spc="-9" baseline="3418">
                <a:solidFill>
                  <a:srgbClr val="006FC0"/>
                </a:solidFill>
                <a:latin typeface="Garamond"/>
                <a:cs typeface="Garamond"/>
              </a:rPr>
              <a:t>e</a:t>
            </a:r>
            <a:r>
              <a:rPr sz="3900" spc="0" baseline="3418">
                <a:solidFill>
                  <a:srgbClr val="006FC0"/>
                </a:solidFill>
                <a:latin typeface="Garamond"/>
                <a:cs typeface="Garamond"/>
              </a:rPr>
              <a:t>ss </a:t>
            </a:r>
            <a:r>
              <a:rPr sz="3900" spc="4" baseline="3418" smtClean="0">
                <a:solidFill>
                  <a:srgbClr val="006FC0"/>
                </a:solidFill>
                <a:latin typeface="Garamond"/>
                <a:cs typeface="Garamond"/>
              </a:rPr>
              <a:t>o</a:t>
            </a:r>
            <a:r>
              <a:rPr sz="3900" spc="0" baseline="3418" smtClean="0">
                <a:solidFill>
                  <a:srgbClr val="006FC0"/>
                </a:solidFill>
                <a:latin typeface="Garamond"/>
                <a:cs typeface="Garamond"/>
              </a:rPr>
              <a:t>f</a:t>
            </a:r>
            <a:r>
              <a:rPr sz="3900" spc="335" baseline="3418" smtClean="0">
                <a:solidFill>
                  <a:srgbClr val="006FC0"/>
                </a:solidFill>
                <a:latin typeface="Garamond"/>
                <a:cs typeface="Garamond"/>
              </a:rPr>
              <a:t> </a:t>
            </a:r>
            <a:r>
              <a:rPr sz="3900" spc="0" baseline="3418" dirty="0">
                <a:solidFill>
                  <a:srgbClr val="006FC0"/>
                </a:solidFill>
                <a:latin typeface="Garamond"/>
                <a:cs typeface="Garamond"/>
              </a:rPr>
              <a:t>the</a:t>
            </a:r>
            <a:r>
              <a:rPr sz="3900" spc="-4" baseline="3418" dirty="0">
                <a:solidFill>
                  <a:srgbClr val="006FC0"/>
                </a:solidFill>
                <a:latin typeface="Garamond"/>
                <a:cs typeface="Garamond"/>
              </a:rPr>
              <a:t> </a:t>
            </a:r>
            <a:r>
              <a:rPr sz="3900" spc="-54" baseline="3418" dirty="0">
                <a:solidFill>
                  <a:srgbClr val="006FC0"/>
                </a:solidFill>
                <a:latin typeface="Garamond"/>
                <a:cs typeface="Garamond"/>
              </a:rPr>
              <a:t>R</a:t>
            </a:r>
            <a:r>
              <a:rPr sz="3900" spc="0" baseline="3418" dirty="0">
                <a:solidFill>
                  <a:srgbClr val="006FC0"/>
                </a:solidFill>
                <a:latin typeface="Garamond"/>
                <a:cs typeface="Garamond"/>
              </a:rPr>
              <a:t>e</a:t>
            </a:r>
            <a:r>
              <a:rPr sz="3900" spc="-4" baseline="3418" dirty="0">
                <a:solidFill>
                  <a:srgbClr val="006FC0"/>
                </a:solidFill>
                <a:latin typeface="Garamond"/>
                <a:cs typeface="Garamond"/>
              </a:rPr>
              <a:t>g</a:t>
            </a:r>
            <a:r>
              <a:rPr sz="3900" spc="0" baseline="3418" dirty="0">
                <a:solidFill>
                  <a:srgbClr val="006FC0"/>
                </a:solidFill>
                <a:latin typeface="Garamond"/>
                <a:cs typeface="Garamond"/>
              </a:rPr>
              <a:t>ion</a:t>
            </a:r>
            <a:endParaRPr sz="2600" dirty="0">
              <a:latin typeface="Garamond"/>
              <a:cs typeface="Garamond"/>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1" y="624110"/>
            <a:ext cx="9713912" cy="734790"/>
          </a:xfrm>
        </p:spPr>
        <p:txBody>
          <a:bodyPr>
            <a:normAutofit fontScale="90000"/>
          </a:bodyPr>
          <a:lstStyle/>
          <a:p>
            <a:pPr algn="ctr"/>
            <a:r>
              <a:rPr lang="en-US" sz="4900" b="1" spc="-84" baseline="2777" dirty="0" smtClean="0">
                <a:solidFill>
                  <a:schemeClr val="tx1"/>
                </a:solidFill>
                <a:latin typeface="Garamond"/>
                <a:cs typeface="Garamond"/>
              </a:rPr>
              <a:t>P</a:t>
            </a:r>
            <a:r>
              <a:rPr lang="en-US" sz="4900" b="1" baseline="2777" dirty="0" smtClean="0">
                <a:solidFill>
                  <a:schemeClr val="tx1"/>
                </a:solidFill>
                <a:latin typeface="Garamond"/>
                <a:cs typeface="Garamond"/>
              </a:rPr>
              <a:t>anoramic</a:t>
            </a:r>
            <a:r>
              <a:rPr lang="en-US" sz="4000" b="1" baseline="2777" dirty="0" smtClean="0">
                <a:solidFill>
                  <a:schemeClr val="tx1"/>
                </a:solidFill>
                <a:latin typeface="Garamond"/>
                <a:cs typeface="Garamond"/>
              </a:rPr>
              <a:t> </a:t>
            </a:r>
            <a:r>
              <a:rPr lang="en-US" sz="4900" b="1" spc="-34" baseline="2777" dirty="0" smtClean="0">
                <a:solidFill>
                  <a:schemeClr val="tx1"/>
                </a:solidFill>
                <a:latin typeface="Garamond"/>
                <a:cs typeface="Garamond"/>
              </a:rPr>
              <a:t>V</a:t>
            </a:r>
            <a:r>
              <a:rPr lang="en-US" sz="4900" b="1" baseline="2777" dirty="0" smtClean="0">
                <a:solidFill>
                  <a:schemeClr val="tx1"/>
                </a:solidFill>
                <a:latin typeface="Garamond"/>
                <a:cs typeface="Garamond"/>
              </a:rPr>
              <a:t>iew</a:t>
            </a:r>
            <a:r>
              <a:rPr lang="en-US" sz="4000" b="1" baseline="2777" dirty="0" smtClean="0">
                <a:solidFill>
                  <a:schemeClr val="tx1"/>
                </a:solidFill>
                <a:latin typeface="Garamond"/>
                <a:cs typeface="Garamond"/>
              </a:rPr>
              <a:t> </a:t>
            </a:r>
            <a:r>
              <a:rPr lang="en-US" sz="5300" b="1" baseline="2777" dirty="0" smtClean="0">
                <a:solidFill>
                  <a:schemeClr val="tx1"/>
                </a:solidFill>
                <a:latin typeface="Garamond"/>
                <a:cs typeface="Garamond"/>
              </a:rPr>
              <a:t>of</a:t>
            </a:r>
            <a:r>
              <a:rPr lang="en-US" sz="6700" b="1" baseline="2777" dirty="0" smtClean="0">
                <a:solidFill>
                  <a:schemeClr val="tx1"/>
                </a:solidFill>
                <a:latin typeface="Garamond"/>
                <a:cs typeface="Garamond"/>
              </a:rPr>
              <a:t> </a:t>
            </a:r>
            <a:r>
              <a:rPr lang="en-US" sz="4900" b="1" baseline="2777" dirty="0" smtClean="0">
                <a:solidFill>
                  <a:schemeClr val="tx1"/>
                </a:solidFill>
                <a:latin typeface="Garamond"/>
                <a:cs typeface="Garamond"/>
              </a:rPr>
              <a:t>Africa</a:t>
            </a:r>
            <a:r>
              <a:rPr lang="en-US" sz="4900" b="1" spc="-50" baseline="2777" dirty="0" smtClean="0">
                <a:solidFill>
                  <a:schemeClr val="tx1"/>
                </a:solidFill>
                <a:latin typeface="Garamond"/>
                <a:cs typeface="Garamond"/>
              </a:rPr>
              <a:t>’</a:t>
            </a:r>
            <a:r>
              <a:rPr lang="en-US" sz="4900" b="1" baseline="2777" dirty="0" smtClean="0">
                <a:solidFill>
                  <a:schemeClr val="tx1"/>
                </a:solidFill>
                <a:latin typeface="Garamond"/>
                <a:cs typeface="Garamond"/>
              </a:rPr>
              <a:t>s Geo-Stra</a:t>
            </a:r>
            <a:r>
              <a:rPr lang="en-US" sz="4900" b="1" spc="-9" baseline="2777" dirty="0" smtClean="0">
                <a:solidFill>
                  <a:schemeClr val="tx1"/>
                </a:solidFill>
                <a:latin typeface="Garamond"/>
                <a:cs typeface="Garamond"/>
              </a:rPr>
              <a:t>t</a:t>
            </a:r>
            <a:r>
              <a:rPr lang="en-US" sz="4900" b="1" baseline="2777" dirty="0" smtClean="0">
                <a:solidFill>
                  <a:schemeClr val="tx1"/>
                </a:solidFill>
                <a:latin typeface="Garamond"/>
                <a:cs typeface="Garamond"/>
              </a:rPr>
              <a:t>egic </a:t>
            </a:r>
            <a:r>
              <a:rPr lang="en-US" sz="4400" b="1" baseline="2777" dirty="0" smtClean="0">
                <a:solidFill>
                  <a:schemeClr val="tx1"/>
                </a:solidFill>
                <a:latin typeface="Garamond"/>
                <a:cs typeface="Garamond"/>
              </a:rPr>
              <a:t>Sit</a:t>
            </a:r>
            <a:r>
              <a:rPr lang="en-US" sz="4400" b="1" spc="-14" baseline="2777" dirty="0" smtClean="0">
                <a:solidFill>
                  <a:schemeClr val="tx1"/>
                </a:solidFill>
                <a:latin typeface="Garamond"/>
                <a:cs typeface="Garamond"/>
              </a:rPr>
              <a:t>u</a:t>
            </a:r>
            <a:r>
              <a:rPr lang="en-US" sz="4400" b="1" baseline="2777" dirty="0" smtClean="0">
                <a:solidFill>
                  <a:schemeClr val="tx1"/>
                </a:solidFill>
                <a:latin typeface="Garamond"/>
                <a:cs typeface="Garamond"/>
              </a:rPr>
              <a:t>ation</a:t>
            </a:r>
            <a:r>
              <a:rPr lang="en-US" sz="4400" dirty="0" smtClean="0">
                <a:solidFill>
                  <a:schemeClr val="tx1"/>
                </a:solidFill>
                <a:latin typeface="Garamond"/>
                <a:cs typeface="Garamond"/>
              </a:rPr>
              <a:t/>
            </a:r>
            <a:br>
              <a:rPr lang="en-US" sz="4400" dirty="0" smtClean="0">
                <a:solidFill>
                  <a:schemeClr val="tx1"/>
                </a:solidFill>
                <a:latin typeface="Garamond"/>
                <a:cs typeface="Garamond"/>
              </a:rPr>
            </a:br>
            <a:r>
              <a:rPr lang="en-US" sz="800" dirty="0" smtClean="0">
                <a:latin typeface="Garamond"/>
                <a:cs typeface="Garamond"/>
              </a:rPr>
              <a:t/>
            </a:r>
            <a:br>
              <a:rPr lang="en-US" sz="800" dirty="0" smtClean="0">
                <a:latin typeface="Garamond"/>
                <a:cs typeface="Garamond"/>
              </a:rPr>
            </a:br>
            <a:r>
              <a:rPr lang="en-US" sz="900" dirty="0" smtClean="0">
                <a:latin typeface="Garamond"/>
                <a:cs typeface="Garamond"/>
              </a:rPr>
              <a:t/>
            </a:r>
            <a:br>
              <a:rPr lang="en-US" sz="900" dirty="0" smtClean="0">
                <a:latin typeface="Garamond"/>
                <a:cs typeface="Garamond"/>
              </a:rPr>
            </a:br>
            <a:r>
              <a:rPr lang="en-US" sz="1200" dirty="0" smtClean="0">
                <a:latin typeface="Garamond"/>
                <a:cs typeface="Garamond"/>
              </a:rPr>
              <a:t/>
            </a:r>
            <a:br>
              <a:rPr lang="en-US" sz="1200" dirty="0" smtClean="0">
                <a:latin typeface="Garamond"/>
                <a:cs typeface="Garamond"/>
              </a:rPr>
            </a:br>
            <a:r>
              <a:rPr lang="en-US" sz="2000" dirty="0" smtClean="0">
                <a:latin typeface="Garamond"/>
                <a:cs typeface="Garamond"/>
              </a:rPr>
              <a:t/>
            </a:r>
            <a:br>
              <a:rPr lang="en-US" sz="2000" dirty="0" smtClean="0">
                <a:latin typeface="Garamond"/>
                <a:cs typeface="Garamond"/>
              </a:rPr>
            </a:br>
            <a:endParaRPr lang="en-US" dirty="0"/>
          </a:p>
        </p:txBody>
      </p:sp>
      <p:sp>
        <p:nvSpPr>
          <p:cNvPr id="4" name="Footer Placeholder 3"/>
          <p:cNvSpPr>
            <a:spLocks noGrp="1"/>
          </p:cNvSpPr>
          <p:nvPr>
            <p:ph type="ftr" sz="quarter" idx="11"/>
          </p:nvPr>
        </p:nvSpPr>
        <p:spPr>
          <a:xfrm>
            <a:off x="2589212" y="6438900"/>
            <a:ext cx="7619999" cy="266700"/>
          </a:xfrm>
        </p:spPr>
        <p:txBody>
          <a:bodyPr/>
          <a:lstStyle/>
          <a:p>
            <a:r>
              <a:rPr lang="en-US" dirty="0" smtClean="0"/>
              <a:t>DEVELOPED AND PRESENTED BY CHARTERTERD INST. OF PURCHASING AND SUPPLY MAGT. OF NIGERIA.</a:t>
            </a:r>
            <a:endParaRPr lang="en-US" dirty="0"/>
          </a:p>
        </p:txBody>
      </p:sp>
      <p:sp>
        <p:nvSpPr>
          <p:cNvPr id="8" name="object 3"/>
          <p:cNvSpPr txBox="1"/>
          <p:nvPr/>
        </p:nvSpPr>
        <p:spPr>
          <a:xfrm>
            <a:off x="799338" y="1616202"/>
            <a:ext cx="5593080" cy="4657344"/>
          </a:xfrm>
          <a:prstGeom prst="rect">
            <a:avLst/>
          </a:prstGeom>
        </p:spPr>
        <p:txBody>
          <a:bodyPr wrap="square" lIns="0" tIns="0" rIns="0" bIns="0" rtlCol="0">
            <a:noAutofit/>
          </a:bodyPr>
          <a:lstStyle/>
          <a:p>
            <a:pPr marL="743839">
              <a:lnSpc>
                <a:spcPts val="3005"/>
              </a:lnSpc>
              <a:spcBef>
                <a:spcPts val="150"/>
              </a:spcBef>
            </a:pPr>
            <a:r>
              <a:rPr sz="4050" b="1" spc="-50" baseline="2194" dirty="0">
                <a:solidFill>
                  <a:srgbClr val="006FC0"/>
                </a:solidFill>
                <a:latin typeface="Garamond"/>
                <a:cs typeface="Garamond"/>
              </a:rPr>
              <a:t>P</a:t>
            </a:r>
            <a:r>
              <a:rPr sz="4050" b="1" spc="0" baseline="2194" dirty="0">
                <a:solidFill>
                  <a:srgbClr val="006FC0"/>
                </a:solidFill>
                <a:latin typeface="Garamond"/>
                <a:cs typeface="Garamond"/>
              </a:rPr>
              <a:t>oliti</a:t>
            </a:r>
            <a:r>
              <a:rPr sz="4050" b="1" spc="-14" baseline="2194" dirty="0">
                <a:solidFill>
                  <a:srgbClr val="006FC0"/>
                </a:solidFill>
                <a:latin typeface="Garamond"/>
                <a:cs typeface="Garamond"/>
              </a:rPr>
              <a:t>c</a:t>
            </a:r>
            <a:r>
              <a:rPr sz="4050" b="1" spc="0" baseline="2194" dirty="0">
                <a:solidFill>
                  <a:srgbClr val="006FC0"/>
                </a:solidFill>
                <a:latin typeface="Garamond"/>
                <a:cs typeface="Garamond"/>
              </a:rPr>
              <a:t>al</a:t>
            </a:r>
            <a:r>
              <a:rPr sz="4050" b="1" spc="9" baseline="2194" dirty="0">
                <a:solidFill>
                  <a:srgbClr val="006FC0"/>
                </a:solidFill>
                <a:latin typeface="Garamond"/>
                <a:cs typeface="Garamond"/>
              </a:rPr>
              <a:t> </a:t>
            </a:r>
            <a:r>
              <a:rPr sz="4050" b="1" spc="0" baseline="2194" dirty="0">
                <a:solidFill>
                  <a:srgbClr val="006FC0"/>
                </a:solidFill>
                <a:latin typeface="Garamond"/>
                <a:cs typeface="Garamond"/>
              </a:rPr>
              <a:t>P</a:t>
            </a:r>
            <a:r>
              <a:rPr sz="4050" b="1" spc="-4" baseline="2194" dirty="0">
                <a:solidFill>
                  <a:srgbClr val="006FC0"/>
                </a:solidFill>
                <a:latin typeface="Garamond"/>
                <a:cs typeface="Garamond"/>
              </a:rPr>
              <a:t>r</a:t>
            </a:r>
            <a:r>
              <a:rPr sz="4050" b="1" spc="0" baseline="2194" dirty="0">
                <a:solidFill>
                  <a:srgbClr val="006FC0"/>
                </a:solidFill>
                <a:latin typeface="Garamond"/>
                <a:cs typeface="Garamond"/>
              </a:rPr>
              <a:t>io</a:t>
            </a:r>
            <a:r>
              <a:rPr sz="4050" b="1" spc="-9" baseline="2194" dirty="0">
                <a:solidFill>
                  <a:srgbClr val="006FC0"/>
                </a:solidFill>
                <a:latin typeface="Garamond"/>
                <a:cs typeface="Garamond"/>
              </a:rPr>
              <a:t>r</a:t>
            </a:r>
            <a:r>
              <a:rPr sz="4050" b="1" spc="0" baseline="2194" dirty="0">
                <a:solidFill>
                  <a:srgbClr val="006FC0"/>
                </a:solidFill>
                <a:latin typeface="Garamond"/>
                <a:cs typeface="Garamond"/>
              </a:rPr>
              <a:t>it</a:t>
            </a:r>
            <a:r>
              <a:rPr sz="4050" b="1" spc="-9" baseline="2194" dirty="0">
                <a:solidFill>
                  <a:srgbClr val="006FC0"/>
                </a:solidFill>
                <a:latin typeface="Garamond"/>
                <a:cs typeface="Garamond"/>
              </a:rPr>
              <a:t>i</a:t>
            </a:r>
            <a:r>
              <a:rPr sz="4050" b="1" spc="0" baseline="2194" dirty="0">
                <a:solidFill>
                  <a:srgbClr val="006FC0"/>
                </a:solidFill>
                <a:latin typeface="Garamond"/>
                <a:cs typeface="Garamond"/>
              </a:rPr>
              <a:t>es</a:t>
            </a:r>
            <a:r>
              <a:rPr sz="4050" b="1" spc="50" baseline="2194" dirty="0">
                <a:solidFill>
                  <a:srgbClr val="006FC0"/>
                </a:solidFill>
                <a:latin typeface="Garamond"/>
                <a:cs typeface="Garamond"/>
              </a:rPr>
              <a:t> </a:t>
            </a:r>
            <a:r>
              <a:rPr sz="4050" b="1" spc="0" baseline="2194" dirty="0">
                <a:solidFill>
                  <a:srgbClr val="006FC0"/>
                </a:solidFill>
                <a:latin typeface="Garamond"/>
                <a:cs typeface="Garamond"/>
              </a:rPr>
              <a:t>– Ch</a:t>
            </a:r>
            <a:r>
              <a:rPr sz="4050" b="1" spc="-9" baseline="2194" dirty="0">
                <a:solidFill>
                  <a:srgbClr val="006FC0"/>
                </a:solidFill>
                <a:latin typeface="Garamond"/>
                <a:cs typeface="Garamond"/>
              </a:rPr>
              <a:t>o</a:t>
            </a:r>
            <a:r>
              <a:rPr sz="4050" b="1" spc="0" baseline="2194" dirty="0">
                <a:solidFill>
                  <a:srgbClr val="006FC0"/>
                </a:solidFill>
                <a:latin typeface="Garamond"/>
                <a:cs typeface="Garamond"/>
              </a:rPr>
              <a:t>i</a:t>
            </a:r>
            <a:r>
              <a:rPr sz="4050" b="1" spc="-9" baseline="2194" dirty="0">
                <a:solidFill>
                  <a:srgbClr val="006FC0"/>
                </a:solidFill>
                <a:latin typeface="Garamond"/>
                <a:cs typeface="Garamond"/>
              </a:rPr>
              <a:t>c</a:t>
            </a:r>
            <a:r>
              <a:rPr sz="4050" b="1" spc="0" baseline="2194" dirty="0">
                <a:solidFill>
                  <a:srgbClr val="006FC0"/>
                </a:solidFill>
                <a:latin typeface="Garamond"/>
                <a:cs typeface="Garamond"/>
              </a:rPr>
              <a:t>es</a:t>
            </a:r>
            <a:endParaRPr sz="2700">
              <a:latin typeface="Garamond"/>
              <a:cs typeface="Garamond"/>
            </a:endParaRPr>
          </a:p>
          <a:p>
            <a:pPr marL="90068">
              <a:lnSpc>
                <a:spcPct val="93749"/>
              </a:lnSpc>
              <a:spcBef>
                <a:spcPts val="534"/>
              </a:spcBef>
            </a:pPr>
            <a:r>
              <a:rPr sz="2600" spc="0" dirty="0">
                <a:latin typeface="Garamond"/>
                <a:cs typeface="Garamond"/>
              </a:rPr>
              <a:t>• </a:t>
            </a:r>
            <a:r>
              <a:rPr sz="2600" spc="475" dirty="0">
                <a:latin typeface="Garamond"/>
                <a:cs typeface="Garamond"/>
              </a:rPr>
              <a:t> </a:t>
            </a:r>
            <a:r>
              <a:rPr sz="2600" spc="-54" dirty="0">
                <a:latin typeface="Garamond"/>
                <a:cs typeface="Garamond"/>
              </a:rPr>
              <a:t>R</a:t>
            </a:r>
            <a:r>
              <a:rPr sz="2600" spc="0" dirty="0">
                <a:latin typeface="Garamond"/>
                <a:cs typeface="Garamond"/>
              </a:rPr>
              <a:t>e</a:t>
            </a:r>
            <a:r>
              <a:rPr sz="2600" spc="-9" dirty="0">
                <a:latin typeface="Garamond"/>
                <a:cs typeface="Garamond"/>
              </a:rPr>
              <a:t>s</a:t>
            </a:r>
            <a:r>
              <a:rPr sz="2600" spc="0" dirty="0">
                <a:latin typeface="Garamond"/>
                <a:cs typeface="Garamond"/>
              </a:rPr>
              <a:t>tl</a:t>
            </a:r>
            <a:r>
              <a:rPr sz="2600" spc="-4" dirty="0">
                <a:latin typeface="Garamond"/>
                <a:cs typeface="Garamond"/>
              </a:rPr>
              <a:t>e</a:t>
            </a:r>
            <a:r>
              <a:rPr sz="2600" spc="0" dirty="0">
                <a:latin typeface="Garamond"/>
                <a:cs typeface="Garamond"/>
              </a:rPr>
              <a:t>ss </a:t>
            </a:r>
            <a:r>
              <a:rPr sz="2600" spc="-39" dirty="0">
                <a:latin typeface="Garamond"/>
                <a:cs typeface="Garamond"/>
              </a:rPr>
              <a:t>y</a:t>
            </a:r>
            <a:r>
              <a:rPr sz="2600" spc="0" dirty="0">
                <a:latin typeface="Garamond"/>
                <a:cs typeface="Garamond"/>
              </a:rPr>
              <a:t>outhf</a:t>
            </a:r>
            <a:r>
              <a:rPr sz="2600" spc="-9" dirty="0">
                <a:latin typeface="Garamond"/>
                <a:cs typeface="Garamond"/>
              </a:rPr>
              <a:t>u</a:t>
            </a:r>
            <a:r>
              <a:rPr sz="2600" spc="0" dirty="0">
                <a:latin typeface="Garamond"/>
                <a:cs typeface="Garamond"/>
              </a:rPr>
              <a:t>l</a:t>
            </a:r>
            <a:r>
              <a:rPr sz="2600" spc="9" dirty="0">
                <a:latin typeface="Garamond"/>
                <a:cs typeface="Garamond"/>
              </a:rPr>
              <a:t> </a:t>
            </a:r>
            <a:r>
              <a:rPr sz="2600" spc="0" dirty="0">
                <a:latin typeface="Garamond"/>
                <a:cs typeface="Garamond"/>
              </a:rPr>
              <a:t>po</a:t>
            </a:r>
            <a:r>
              <a:rPr sz="2600" spc="4" dirty="0">
                <a:latin typeface="Garamond"/>
                <a:cs typeface="Garamond"/>
              </a:rPr>
              <a:t>p</a:t>
            </a:r>
            <a:r>
              <a:rPr sz="2600" spc="0" dirty="0">
                <a:latin typeface="Garamond"/>
                <a:cs typeface="Garamond"/>
              </a:rPr>
              <a:t>ula</a:t>
            </a:r>
            <a:r>
              <a:rPr sz="2600" spc="-9" dirty="0">
                <a:latin typeface="Garamond"/>
                <a:cs typeface="Garamond"/>
              </a:rPr>
              <a:t>t</a:t>
            </a:r>
            <a:r>
              <a:rPr sz="2600" spc="0" dirty="0">
                <a:latin typeface="Garamond"/>
                <a:cs typeface="Garamond"/>
              </a:rPr>
              <a:t>ion</a:t>
            </a:r>
            <a:endParaRPr sz="2600">
              <a:latin typeface="Garamond"/>
              <a:cs typeface="Garamond"/>
            </a:endParaRPr>
          </a:p>
          <a:p>
            <a:pPr marL="90068">
              <a:lnSpc>
                <a:spcPct val="93749"/>
              </a:lnSpc>
              <a:spcBef>
                <a:spcPts val="1397"/>
              </a:spcBef>
            </a:pPr>
            <a:r>
              <a:rPr sz="2600" spc="0" dirty="0">
                <a:latin typeface="Garamond"/>
                <a:cs typeface="Garamond"/>
              </a:rPr>
              <a:t>• </a:t>
            </a:r>
            <a:r>
              <a:rPr sz="2600" spc="480" dirty="0">
                <a:latin typeface="Garamond"/>
                <a:cs typeface="Garamond"/>
              </a:rPr>
              <a:t> </a:t>
            </a:r>
            <a:r>
              <a:rPr sz="2600" spc="0" dirty="0">
                <a:latin typeface="Garamond"/>
                <a:cs typeface="Garamond"/>
              </a:rPr>
              <a:t>Look</a:t>
            </a:r>
            <a:r>
              <a:rPr sz="2600" spc="-4" dirty="0">
                <a:latin typeface="Garamond"/>
                <a:cs typeface="Garamond"/>
              </a:rPr>
              <a:t> </a:t>
            </a:r>
            <a:r>
              <a:rPr sz="2600" spc="0" dirty="0">
                <a:latin typeface="Garamond"/>
                <a:cs typeface="Garamond"/>
              </a:rPr>
              <a:t>Ea</a:t>
            </a:r>
            <a:r>
              <a:rPr sz="2600" spc="-9" dirty="0">
                <a:latin typeface="Garamond"/>
                <a:cs typeface="Garamond"/>
              </a:rPr>
              <a:t>s</a:t>
            </a:r>
            <a:r>
              <a:rPr sz="2600" spc="0" dirty="0">
                <a:latin typeface="Garamond"/>
                <a:cs typeface="Garamond"/>
              </a:rPr>
              <a:t>t</a:t>
            </a:r>
            <a:r>
              <a:rPr sz="2600" spc="14" dirty="0">
                <a:latin typeface="Garamond"/>
                <a:cs typeface="Garamond"/>
              </a:rPr>
              <a:t> </a:t>
            </a:r>
            <a:r>
              <a:rPr sz="2600" spc="-100" dirty="0">
                <a:latin typeface="Garamond"/>
                <a:cs typeface="Garamond"/>
              </a:rPr>
              <a:t>P</a:t>
            </a:r>
            <a:r>
              <a:rPr sz="2600" spc="0" dirty="0">
                <a:latin typeface="Garamond"/>
                <a:cs typeface="Garamond"/>
              </a:rPr>
              <a:t>ol</a:t>
            </a:r>
            <a:r>
              <a:rPr sz="2600" spc="4" dirty="0">
                <a:latin typeface="Garamond"/>
                <a:cs typeface="Garamond"/>
              </a:rPr>
              <a:t>i</a:t>
            </a:r>
            <a:r>
              <a:rPr sz="2600" spc="0" dirty="0">
                <a:latin typeface="Garamond"/>
                <a:cs typeface="Garamond"/>
              </a:rPr>
              <a:t>cy</a:t>
            </a:r>
            <a:r>
              <a:rPr sz="2600" spc="9" dirty="0">
                <a:latin typeface="Garamond"/>
                <a:cs typeface="Garamond"/>
              </a:rPr>
              <a:t> </a:t>
            </a:r>
            <a:r>
              <a:rPr sz="2600" spc="0" dirty="0">
                <a:latin typeface="Garamond"/>
                <a:cs typeface="Garamond"/>
              </a:rPr>
              <a:t>–</a:t>
            </a:r>
            <a:r>
              <a:rPr sz="2600" spc="-9" dirty="0">
                <a:latin typeface="Garamond"/>
                <a:cs typeface="Garamond"/>
              </a:rPr>
              <a:t> </a:t>
            </a:r>
            <a:r>
              <a:rPr sz="2600" spc="0" dirty="0">
                <a:latin typeface="Garamond"/>
                <a:cs typeface="Garamond"/>
              </a:rPr>
              <a:t>Ch</a:t>
            </a:r>
            <a:r>
              <a:rPr sz="2600" spc="4" dirty="0">
                <a:latin typeface="Garamond"/>
                <a:cs typeface="Garamond"/>
              </a:rPr>
              <a:t>i</a:t>
            </a:r>
            <a:r>
              <a:rPr sz="2600" spc="0" dirty="0">
                <a:latin typeface="Garamond"/>
                <a:cs typeface="Garamond"/>
              </a:rPr>
              <a:t>na</a:t>
            </a:r>
            <a:r>
              <a:rPr sz="2600" spc="4" dirty="0">
                <a:latin typeface="Garamond"/>
                <a:cs typeface="Garamond"/>
              </a:rPr>
              <a:t>/</a:t>
            </a:r>
            <a:r>
              <a:rPr sz="2600" spc="-54" dirty="0">
                <a:latin typeface="Garamond"/>
                <a:cs typeface="Garamond"/>
              </a:rPr>
              <a:t>R</a:t>
            </a:r>
            <a:r>
              <a:rPr sz="2600" spc="0" dirty="0">
                <a:latin typeface="Garamond"/>
                <a:cs typeface="Garamond"/>
              </a:rPr>
              <a:t>us</a:t>
            </a:r>
            <a:r>
              <a:rPr sz="2600" spc="-4" dirty="0">
                <a:latin typeface="Garamond"/>
                <a:cs typeface="Garamond"/>
              </a:rPr>
              <a:t>s</a:t>
            </a:r>
            <a:r>
              <a:rPr sz="2600" spc="0" dirty="0">
                <a:latin typeface="Garamond"/>
                <a:cs typeface="Garamond"/>
              </a:rPr>
              <a:t>ia</a:t>
            </a:r>
            <a:endParaRPr sz="2600">
              <a:latin typeface="Garamond"/>
              <a:cs typeface="Garamond"/>
            </a:endParaRPr>
          </a:p>
          <a:p>
            <a:pPr marL="90068">
              <a:lnSpc>
                <a:spcPct val="93749"/>
              </a:lnSpc>
              <a:spcBef>
                <a:spcPts val="1394"/>
              </a:spcBef>
            </a:pPr>
            <a:r>
              <a:rPr sz="2600" spc="0" dirty="0">
                <a:latin typeface="Garamond"/>
                <a:cs typeface="Garamond"/>
              </a:rPr>
              <a:t>• </a:t>
            </a:r>
            <a:r>
              <a:rPr sz="2600" spc="475" dirty="0">
                <a:latin typeface="Garamond"/>
                <a:cs typeface="Garamond"/>
              </a:rPr>
              <a:t> </a:t>
            </a:r>
            <a:r>
              <a:rPr sz="2600" spc="-54" dirty="0">
                <a:latin typeface="Garamond"/>
                <a:cs typeface="Garamond"/>
              </a:rPr>
              <a:t>R</a:t>
            </a:r>
            <a:r>
              <a:rPr sz="2600" spc="0" dirty="0">
                <a:latin typeface="Garamond"/>
                <a:cs typeface="Garamond"/>
              </a:rPr>
              <a:t>e</a:t>
            </a:r>
            <a:r>
              <a:rPr sz="2600" spc="-9" dirty="0">
                <a:latin typeface="Garamond"/>
                <a:cs typeface="Garamond"/>
              </a:rPr>
              <a:t>g</a:t>
            </a:r>
            <a:r>
              <a:rPr sz="2600" spc="0" dirty="0">
                <a:latin typeface="Garamond"/>
                <a:cs typeface="Garamond"/>
              </a:rPr>
              <a:t>io</a:t>
            </a:r>
            <a:r>
              <a:rPr sz="2600" spc="4" dirty="0">
                <a:latin typeface="Garamond"/>
                <a:cs typeface="Garamond"/>
              </a:rPr>
              <a:t>n</a:t>
            </a:r>
            <a:r>
              <a:rPr sz="2600" spc="0" dirty="0">
                <a:latin typeface="Garamond"/>
                <a:cs typeface="Garamond"/>
              </a:rPr>
              <a:t>al</a:t>
            </a:r>
            <a:r>
              <a:rPr sz="2600" spc="-14" dirty="0">
                <a:latin typeface="Garamond"/>
                <a:cs typeface="Garamond"/>
              </a:rPr>
              <a:t> </a:t>
            </a:r>
            <a:r>
              <a:rPr sz="2600" spc="0" dirty="0">
                <a:latin typeface="Garamond"/>
                <a:cs typeface="Garamond"/>
              </a:rPr>
              <a:t>inte</a:t>
            </a:r>
            <a:r>
              <a:rPr sz="2600" spc="50" dirty="0">
                <a:latin typeface="Garamond"/>
                <a:cs typeface="Garamond"/>
              </a:rPr>
              <a:t>g</a:t>
            </a:r>
            <a:r>
              <a:rPr sz="2600" spc="0" dirty="0">
                <a:latin typeface="Garamond"/>
                <a:cs typeface="Garamond"/>
              </a:rPr>
              <a:t>ra</a:t>
            </a:r>
            <a:r>
              <a:rPr sz="2600" spc="-9" dirty="0">
                <a:latin typeface="Garamond"/>
                <a:cs typeface="Garamond"/>
              </a:rPr>
              <a:t>t</a:t>
            </a:r>
            <a:r>
              <a:rPr sz="2600" spc="0" dirty="0">
                <a:latin typeface="Garamond"/>
                <a:cs typeface="Garamond"/>
              </a:rPr>
              <a:t>io</a:t>
            </a:r>
            <a:r>
              <a:rPr sz="2600" spc="4" dirty="0">
                <a:latin typeface="Garamond"/>
                <a:cs typeface="Garamond"/>
              </a:rPr>
              <a:t>n</a:t>
            </a:r>
            <a:r>
              <a:rPr sz="2600" spc="0" dirty="0">
                <a:latin typeface="Garamond"/>
                <a:cs typeface="Garamond"/>
              </a:rPr>
              <a:t>/Na</a:t>
            </a:r>
            <a:r>
              <a:rPr sz="2600" spc="-4" dirty="0">
                <a:latin typeface="Garamond"/>
                <a:cs typeface="Garamond"/>
              </a:rPr>
              <a:t>t</a:t>
            </a:r>
            <a:r>
              <a:rPr sz="2600" spc="0" dirty="0">
                <a:latin typeface="Garamond"/>
                <a:cs typeface="Garamond"/>
              </a:rPr>
              <a:t>ion </a:t>
            </a:r>
            <a:r>
              <a:rPr sz="2600" spc="-9" dirty="0">
                <a:latin typeface="Garamond"/>
                <a:cs typeface="Garamond"/>
              </a:rPr>
              <a:t>B</a:t>
            </a:r>
            <a:r>
              <a:rPr sz="2600" spc="0" dirty="0">
                <a:latin typeface="Garamond"/>
                <a:cs typeface="Garamond"/>
              </a:rPr>
              <a:t>uild</a:t>
            </a:r>
            <a:r>
              <a:rPr sz="2600" spc="4" dirty="0">
                <a:latin typeface="Garamond"/>
                <a:cs typeface="Garamond"/>
              </a:rPr>
              <a:t>i</a:t>
            </a:r>
            <a:r>
              <a:rPr sz="2600" spc="0" dirty="0">
                <a:latin typeface="Garamond"/>
                <a:cs typeface="Garamond"/>
              </a:rPr>
              <a:t>ng</a:t>
            </a:r>
            <a:endParaRPr sz="2600">
              <a:latin typeface="Garamond"/>
              <a:cs typeface="Garamond"/>
            </a:endParaRPr>
          </a:p>
          <a:p>
            <a:pPr marL="90068">
              <a:lnSpc>
                <a:spcPct val="93749"/>
              </a:lnSpc>
              <a:spcBef>
                <a:spcPts val="1397"/>
              </a:spcBef>
            </a:pPr>
            <a:r>
              <a:rPr sz="2600" spc="0" dirty="0">
                <a:latin typeface="Garamond"/>
                <a:cs typeface="Garamond"/>
              </a:rPr>
              <a:t>• </a:t>
            </a:r>
            <a:r>
              <a:rPr sz="2600" spc="480" dirty="0">
                <a:latin typeface="Garamond"/>
                <a:cs typeface="Garamond"/>
              </a:rPr>
              <a:t> </a:t>
            </a:r>
            <a:r>
              <a:rPr sz="2600" spc="0" dirty="0">
                <a:latin typeface="Garamond"/>
                <a:cs typeface="Garamond"/>
              </a:rPr>
              <a:t>Co</a:t>
            </a:r>
            <a:r>
              <a:rPr sz="2600" spc="4" dirty="0">
                <a:latin typeface="Garamond"/>
                <a:cs typeface="Garamond"/>
              </a:rPr>
              <a:t>n</a:t>
            </a:r>
            <a:r>
              <a:rPr sz="2600" spc="0" dirty="0">
                <a:latin typeface="Garamond"/>
                <a:cs typeface="Garamond"/>
              </a:rPr>
              <a:t>tinental de</a:t>
            </a:r>
            <a:r>
              <a:rPr sz="2600" spc="-50" dirty="0">
                <a:latin typeface="Garamond"/>
                <a:cs typeface="Garamond"/>
              </a:rPr>
              <a:t>v</a:t>
            </a:r>
            <a:r>
              <a:rPr sz="2600" spc="0" dirty="0">
                <a:latin typeface="Garamond"/>
                <a:cs typeface="Garamond"/>
              </a:rPr>
              <a:t>elopment</a:t>
            </a:r>
            <a:r>
              <a:rPr sz="2600" spc="-14" dirty="0">
                <a:latin typeface="Garamond"/>
                <a:cs typeface="Garamond"/>
              </a:rPr>
              <a:t> </a:t>
            </a:r>
            <a:r>
              <a:rPr sz="2600" spc="0" dirty="0">
                <a:latin typeface="Garamond"/>
                <a:cs typeface="Garamond"/>
              </a:rPr>
              <a:t>&amp; un</a:t>
            </a:r>
            <a:r>
              <a:rPr sz="2600" spc="9" dirty="0">
                <a:latin typeface="Garamond"/>
                <a:cs typeface="Garamond"/>
              </a:rPr>
              <a:t>i</a:t>
            </a:r>
            <a:r>
              <a:rPr sz="2600" spc="0" dirty="0">
                <a:latin typeface="Garamond"/>
                <a:cs typeface="Garamond"/>
              </a:rPr>
              <a:t>ty</a:t>
            </a:r>
            <a:endParaRPr sz="2600">
              <a:latin typeface="Garamond"/>
              <a:cs typeface="Garamond"/>
            </a:endParaRPr>
          </a:p>
          <a:p>
            <a:pPr marL="432968" marR="614532" indent="-342900">
              <a:lnSpc>
                <a:spcPts val="2924"/>
              </a:lnSpc>
              <a:spcBef>
                <a:spcPts val="1394"/>
              </a:spcBef>
              <a:tabLst>
                <a:tab pos="431800" algn="l"/>
              </a:tabLst>
            </a:pPr>
            <a:r>
              <a:rPr sz="2600" spc="0" dirty="0">
                <a:latin typeface="Garamond"/>
                <a:cs typeface="Garamond"/>
              </a:rPr>
              <a:t>•	E</a:t>
            </a:r>
            <a:r>
              <a:rPr sz="2600" spc="-9" dirty="0">
                <a:latin typeface="Garamond"/>
                <a:cs typeface="Garamond"/>
              </a:rPr>
              <a:t>c</a:t>
            </a:r>
            <a:r>
              <a:rPr sz="2600" spc="0" dirty="0">
                <a:latin typeface="Garamond"/>
                <a:cs typeface="Garamond"/>
              </a:rPr>
              <a:t>on</a:t>
            </a:r>
            <a:r>
              <a:rPr sz="2600" spc="4" dirty="0">
                <a:latin typeface="Garamond"/>
                <a:cs typeface="Garamond"/>
              </a:rPr>
              <a:t>o</a:t>
            </a:r>
            <a:r>
              <a:rPr sz="2600" spc="0" dirty="0">
                <a:latin typeface="Garamond"/>
                <a:cs typeface="Garamond"/>
              </a:rPr>
              <a:t>mic</a:t>
            </a:r>
            <a:r>
              <a:rPr sz="2600" spc="-9" dirty="0">
                <a:latin typeface="Garamond"/>
                <a:cs typeface="Garamond"/>
              </a:rPr>
              <a:t> </a:t>
            </a:r>
            <a:r>
              <a:rPr sz="2600" spc="50" dirty="0">
                <a:latin typeface="Garamond"/>
                <a:cs typeface="Garamond"/>
              </a:rPr>
              <a:t>g</a:t>
            </a:r>
            <a:r>
              <a:rPr sz="2600" spc="0" dirty="0">
                <a:latin typeface="Garamond"/>
                <a:cs typeface="Garamond"/>
              </a:rPr>
              <a:t>r</a:t>
            </a:r>
            <a:r>
              <a:rPr sz="2600" spc="-39" dirty="0">
                <a:latin typeface="Garamond"/>
                <a:cs typeface="Garamond"/>
              </a:rPr>
              <a:t>o</a:t>
            </a:r>
            <a:r>
              <a:rPr sz="2600" spc="0" dirty="0">
                <a:latin typeface="Garamond"/>
                <a:cs typeface="Garamond"/>
              </a:rPr>
              <a:t>wth = Inf</a:t>
            </a:r>
            <a:r>
              <a:rPr sz="2600" spc="-9" dirty="0">
                <a:latin typeface="Garamond"/>
                <a:cs typeface="Garamond"/>
              </a:rPr>
              <a:t>r</a:t>
            </a:r>
            <a:r>
              <a:rPr sz="2600" spc="0" dirty="0">
                <a:latin typeface="Garamond"/>
                <a:cs typeface="Garamond"/>
              </a:rPr>
              <a:t>as</a:t>
            </a:r>
            <a:r>
              <a:rPr sz="2600" spc="-9" dirty="0">
                <a:latin typeface="Garamond"/>
                <a:cs typeface="Garamond"/>
              </a:rPr>
              <a:t>t</a:t>
            </a:r>
            <a:r>
              <a:rPr sz="2600" spc="75" dirty="0">
                <a:latin typeface="Garamond"/>
                <a:cs typeface="Garamond"/>
              </a:rPr>
              <a:t>r</a:t>
            </a:r>
            <a:r>
              <a:rPr sz="2600" spc="0" dirty="0">
                <a:latin typeface="Garamond"/>
                <a:cs typeface="Garamond"/>
              </a:rPr>
              <a:t>u</a:t>
            </a:r>
            <a:r>
              <a:rPr sz="2600" spc="-9" dirty="0">
                <a:latin typeface="Garamond"/>
                <a:cs typeface="Garamond"/>
              </a:rPr>
              <a:t>c</a:t>
            </a:r>
            <a:r>
              <a:rPr sz="2600" spc="0" dirty="0">
                <a:latin typeface="Garamond"/>
                <a:cs typeface="Garamond"/>
              </a:rPr>
              <a:t>t</a:t>
            </a:r>
            <a:r>
              <a:rPr sz="2600" spc="-9" dirty="0">
                <a:latin typeface="Garamond"/>
                <a:cs typeface="Garamond"/>
              </a:rPr>
              <a:t>u</a:t>
            </a:r>
            <a:r>
              <a:rPr sz="2600" spc="0" dirty="0">
                <a:latin typeface="Garamond"/>
                <a:cs typeface="Garamond"/>
              </a:rPr>
              <a:t>re </a:t>
            </a:r>
            <a:endParaRPr sz="2600">
              <a:latin typeface="Garamond"/>
              <a:cs typeface="Garamond"/>
            </a:endParaRPr>
          </a:p>
          <a:p>
            <a:pPr marL="432968" marR="614532">
              <a:lnSpc>
                <a:spcPts val="2924"/>
              </a:lnSpc>
              <a:spcBef>
                <a:spcPts val="195"/>
              </a:spcBef>
              <a:tabLst>
                <a:tab pos="431800" algn="l"/>
              </a:tabLst>
            </a:pPr>
            <a:r>
              <a:rPr sz="2600" spc="0" dirty="0">
                <a:latin typeface="Garamond"/>
                <a:cs typeface="Garamond"/>
              </a:rPr>
              <a:t>L</a:t>
            </a:r>
            <a:r>
              <a:rPr sz="2600" spc="-9" dirty="0">
                <a:latin typeface="Garamond"/>
                <a:cs typeface="Garamond"/>
              </a:rPr>
              <a:t>e</a:t>
            </a:r>
            <a:r>
              <a:rPr sz="2600" spc="0" dirty="0">
                <a:latin typeface="Garamond"/>
                <a:cs typeface="Garamond"/>
              </a:rPr>
              <a:t>d Gr</a:t>
            </a:r>
            <a:r>
              <a:rPr sz="2600" spc="-39" dirty="0">
                <a:latin typeface="Garamond"/>
                <a:cs typeface="Garamond"/>
              </a:rPr>
              <a:t>o</a:t>
            </a:r>
            <a:r>
              <a:rPr sz="2600" spc="0" dirty="0">
                <a:latin typeface="Garamond"/>
                <a:cs typeface="Garamond"/>
              </a:rPr>
              <a:t>wth</a:t>
            </a:r>
            <a:r>
              <a:rPr sz="2600" spc="-9" dirty="0">
                <a:latin typeface="Garamond"/>
                <a:cs typeface="Garamond"/>
              </a:rPr>
              <a:t> </a:t>
            </a:r>
            <a:r>
              <a:rPr sz="2600" spc="0" dirty="0">
                <a:latin typeface="Garamond"/>
                <a:cs typeface="Garamond"/>
              </a:rPr>
              <a:t># D</a:t>
            </a:r>
            <a:r>
              <a:rPr sz="2600" spc="-9" dirty="0">
                <a:latin typeface="Garamond"/>
                <a:cs typeface="Garamond"/>
              </a:rPr>
              <a:t>e</a:t>
            </a:r>
            <a:r>
              <a:rPr sz="2600" spc="-44" dirty="0">
                <a:latin typeface="Garamond"/>
                <a:cs typeface="Garamond"/>
              </a:rPr>
              <a:t>v</a:t>
            </a:r>
            <a:r>
              <a:rPr sz="2600" spc="0" dirty="0">
                <a:latin typeface="Garamond"/>
                <a:cs typeface="Garamond"/>
              </a:rPr>
              <a:t>elopment </a:t>
            </a:r>
            <a:r>
              <a:rPr sz="2600" spc="-4" dirty="0">
                <a:latin typeface="Garamond"/>
                <a:cs typeface="Garamond"/>
              </a:rPr>
              <a:t>f</a:t>
            </a:r>
            <a:r>
              <a:rPr sz="2600" spc="0" dirty="0">
                <a:latin typeface="Garamond"/>
                <a:cs typeface="Garamond"/>
              </a:rPr>
              <a:t>or </a:t>
            </a:r>
            <a:endParaRPr sz="2600">
              <a:latin typeface="Garamond"/>
              <a:cs typeface="Garamond"/>
            </a:endParaRPr>
          </a:p>
          <a:p>
            <a:pPr marL="432968" marR="614532">
              <a:lnSpc>
                <a:spcPts val="2924"/>
              </a:lnSpc>
              <a:spcBef>
                <a:spcPts val="195"/>
              </a:spcBef>
              <a:tabLst>
                <a:tab pos="431800" algn="l"/>
              </a:tabLst>
            </a:pPr>
            <a:r>
              <a:rPr sz="2600" spc="0" dirty="0">
                <a:latin typeface="Garamond"/>
                <a:cs typeface="Garamond"/>
              </a:rPr>
              <a:t>Or</a:t>
            </a:r>
            <a:r>
              <a:rPr sz="2600" spc="4" dirty="0">
                <a:latin typeface="Garamond"/>
                <a:cs typeface="Garamond"/>
              </a:rPr>
              <a:t>d</a:t>
            </a:r>
            <a:r>
              <a:rPr sz="2600" spc="0" dirty="0">
                <a:latin typeface="Garamond"/>
                <a:cs typeface="Garamond"/>
              </a:rPr>
              <a:t>ina</a:t>
            </a:r>
            <a:r>
              <a:rPr sz="2600" spc="69" dirty="0">
                <a:latin typeface="Garamond"/>
                <a:cs typeface="Garamond"/>
              </a:rPr>
              <a:t>r</a:t>
            </a:r>
            <a:r>
              <a:rPr sz="2600" spc="0" dirty="0">
                <a:latin typeface="Garamond"/>
                <a:cs typeface="Garamond"/>
              </a:rPr>
              <a:t>y Citi</a:t>
            </a:r>
            <a:r>
              <a:rPr sz="2600" spc="9" dirty="0">
                <a:latin typeface="Garamond"/>
                <a:cs typeface="Garamond"/>
              </a:rPr>
              <a:t>z</a:t>
            </a:r>
            <a:r>
              <a:rPr sz="2600" spc="0" dirty="0">
                <a:latin typeface="Garamond"/>
                <a:cs typeface="Garamond"/>
              </a:rPr>
              <a:t>ens</a:t>
            </a:r>
            <a:endParaRPr sz="2600">
              <a:latin typeface="Garamond"/>
              <a:cs typeface="Garamond"/>
            </a:endParaRPr>
          </a:p>
          <a:p>
            <a:pPr marL="90068">
              <a:lnSpc>
                <a:spcPct val="93749"/>
              </a:lnSpc>
              <a:spcBef>
                <a:spcPts val="1394"/>
              </a:spcBef>
            </a:pPr>
            <a:r>
              <a:rPr sz="2600" spc="0" dirty="0">
                <a:latin typeface="Garamond"/>
                <a:cs typeface="Garamond"/>
              </a:rPr>
              <a:t>• </a:t>
            </a:r>
            <a:r>
              <a:rPr sz="2600" spc="475" dirty="0">
                <a:latin typeface="Garamond"/>
                <a:cs typeface="Garamond"/>
              </a:rPr>
              <a:t> </a:t>
            </a:r>
            <a:r>
              <a:rPr sz="2600" spc="0" dirty="0">
                <a:latin typeface="Garamond"/>
                <a:cs typeface="Garamond"/>
              </a:rPr>
              <a:t>E</a:t>
            </a:r>
            <a:r>
              <a:rPr sz="2600" spc="-9" dirty="0">
                <a:latin typeface="Garamond"/>
                <a:cs typeface="Garamond"/>
              </a:rPr>
              <a:t>s</a:t>
            </a:r>
            <a:r>
              <a:rPr sz="2600" spc="0" dirty="0">
                <a:latin typeface="Garamond"/>
                <a:cs typeface="Garamond"/>
              </a:rPr>
              <a:t>s</a:t>
            </a:r>
            <a:r>
              <a:rPr sz="2600" spc="-9" dirty="0">
                <a:latin typeface="Garamond"/>
                <a:cs typeface="Garamond"/>
              </a:rPr>
              <a:t>e</a:t>
            </a:r>
            <a:r>
              <a:rPr sz="2600" spc="0" dirty="0">
                <a:latin typeface="Garamond"/>
                <a:cs typeface="Garamond"/>
              </a:rPr>
              <a:t>ntial</a:t>
            </a:r>
            <a:r>
              <a:rPr sz="2600" spc="19" dirty="0">
                <a:latin typeface="Garamond"/>
                <a:cs typeface="Garamond"/>
              </a:rPr>
              <a:t> </a:t>
            </a:r>
            <a:r>
              <a:rPr sz="2600" spc="-100" dirty="0">
                <a:latin typeface="Garamond"/>
                <a:cs typeface="Garamond"/>
              </a:rPr>
              <a:t>P</a:t>
            </a:r>
            <a:r>
              <a:rPr sz="2600" spc="0" dirty="0">
                <a:latin typeface="Garamond"/>
                <a:cs typeface="Garamond"/>
              </a:rPr>
              <a:t>ol</a:t>
            </a:r>
            <a:r>
              <a:rPr sz="2600" spc="4" dirty="0">
                <a:latin typeface="Garamond"/>
                <a:cs typeface="Garamond"/>
              </a:rPr>
              <a:t>i</a:t>
            </a:r>
            <a:r>
              <a:rPr sz="2600" spc="0" dirty="0">
                <a:latin typeface="Garamond"/>
                <a:cs typeface="Garamond"/>
              </a:rPr>
              <a:t>ti</a:t>
            </a:r>
            <a:r>
              <a:rPr sz="2600" spc="-4" dirty="0">
                <a:latin typeface="Garamond"/>
                <a:cs typeface="Garamond"/>
              </a:rPr>
              <a:t>c</a:t>
            </a:r>
            <a:r>
              <a:rPr sz="2600" spc="0" dirty="0">
                <a:latin typeface="Garamond"/>
                <a:cs typeface="Garamond"/>
              </a:rPr>
              <a:t>al</a:t>
            </a:r>
            <a:r>
              <a:rPr sz="2600" spc="9" dirty="0">
                <a:latin typeface="Garamond"/>
                <a:cs typeface="Garamond"/>
              </a:rPr>
              <a:t> </a:t>
            </a:r>
            <a:r>
              <a:rPr sz="2600" spc="0" dirty="0">
                <a:latin typeface="Garamond"/>
                <a:cs typeface="Garamond"/>
              </a:rPr>
              <a:t>SAL</a:t>
            </a:r>
            <a:r>
              <a:rPr sz="2600" spc="-14" dirty="0">
                <a:latin typeface="Garamond"/>
                <a:cs typeface="Garamond"/>
              </a:rPr>
              <a:t>E</a:t>
            </a:r>
            <a:r>
              <a:rPr sz="2600" spc="0" dirty="0">
                <a:latin typeface="Garamond"/>
                <a:cs typeface="Garamond"/>
              </a:rPr>
              <a:t>S</a:t>
            </a:r>
            <a:r>
              <a:rPr sz="2600" spc="4" dirty="0">
                <a:latin typeface="Garamond"/>
                <a:cs typeface="Garamond"/>
              </a:rPr>
              <a:t> </a:t>
            </a:r>
            <a:r>
              <a:rPr sz="2600" spc="0" dirty="0">
                <a:latin typeface="Garamond"/>
                <a:cs typeface="Garamond"/>
              </a:rPr>
              <a:t>JOB</a:t>
            </a:r>
            <a:endParaRPr sz="2600">
              <a:latin typeface="Garamond"/>
              <a:cs typeface="Garamond"/>
            </a:endParaRPr>
          </a:p>
        </p:txBody>
      </p:sp>
      <p:sp>
        <p:nvSpPr>
          <p:cNvPr id="9" name="object 3"/>
          <p:cNvSpPr txBox="1"/>
          <p:nvPr/>
        </p:nvSpPr>
        <p:spPr>
          <a:xfrm>
            <a:off x="6413500" y="1270000"/>
            <a:ext cx="5372100" cy="5155946"/>
          </a:xfrm>
          <a:prstGeom prst="rect">
            <a:avLst/>
          </a:prstGeom>
        </p:spPr>
        <p:txBody>
          <a:bodyPr wrap="square" lIns="0" tIns="0" rIns="0" bIns="0" rtlCol="0">
            <a:noAutofit/>
          </a:bodyPr>
          <a:lstStyle/>
          <a:p>
            <a:pPr marL="760349">
              <a:lnSpc>
                <a:spcPts val="2810"/>
              </a:lnSpc>
              <a:spcBef>
                <a:spcPts val="140"/>
              </a:spcBef>
            </a:pPr>
            <a:endParaRPr lang="en-US" sz="4000" b="1" baseline="2370" dirty="0" smtClean="0">
              <a:solidFill>
                <a:srgbClr val="006FC0"/>
              </a:solidFill>
              <a:latin typeface="Garamond"/>
              <a:cs typeface="Garamond"/>
            </a:endParaRPr>
          </a:p>
          <a:p>
            <a:pPr marL="760349">
              <a:lnSpc>
                <a:spcPts val="2810"/>
              </a:lnSpc>
              <a:spcBef>
                <a:spcPts val="140"/>
              </a:spcBef>
            </a:pPr>
            <a:r>
              <a:rPr lang="en-US" sz="4000" b="1" baseline="2370" dirty="0" smtClean="0">
                <a:solidFill>
                  <a:srgbClr val="006FC0"/>
                </a:solidFill>
                <a:latin typeface="Garamond"/>
                <a:cs typeface="Garamond"/>
              </a:rPr>
              <a:t>Econom</a:t>
            </a:r>
            <a:r>
              <a:rPr lang="en-US" sz="4000" b="1" spc="4" baseline="2370" dirty="0" smtClean="0">
                <a:solidFill>
                  <a:srgbClr val="006FC0"/>
                </a:solidFill>
                <a:latin typeface="Garamond"/>
                <a:cs typeface="Garamond"/>
              </a:rPr>
              <a:t>i</a:t>
            </a:r>
            <a:r>
              <a:rPr lang="en-US" sz="4000" b="1" baseline="2370" dirty="0" smtClean="0">
                <a:solidFill>
                  <a:srgbClr val="006FC0"/>
                </a:solidFill>
                <a:latin typeface="Garamond"/>
                <a:cs typeface="Garamond"/>
              </a:rPr>
              <a:t>c</a:t>
            </a:r>
            <a:r>
              <a:rPr lang="en-US" sz="4000" b="1" spc="-108" baseline="2370" dirty="0" smtClean="0">
                <a:solidFill>
                  <a:srgbClr val="006FC0"/>
                </a:solidFill>
                <a:latin typeface="Garamond"/>
                <a:cs typeface="Garamond"/>
              </a:rPr>
              <a:t> </a:t>
            </a:r>
            <a:r>
              <a:rPr lang="en-US" sz="4000" b="1" spc="-39" baseline="2370" dirty="0" smtClean="0">
                <a:solidFill>
                  <a:srgbClr val="006FC0"/>
                </a:solidFill>
                <a:latin typeface="Garamond"/>
                <a:cs typeface="Garamond"/>
              </a:rPr>
              <a:t>P</a:t>
            </a:r>
            <a:r>
              <a:rPr lang="en-US" sz="4000" b="1" baseline="2370" dirty="0" smtClean="0">
                <a:solidFill>
                  <a:srgbClr val="006FC0"/>
                </a:solidFill>
                <a:latin typeface="Garamond"/>
                <a:cs typeface="Garamond"/>
              </a:rPr>
              <a:t>olicy</a:t>
            </a:r>
            <a:r>
              <a:rPr lang="en-US" sz="4000" b="1" spc="-55" baseline="2370" dirty="0" smtClean="0">
                <a:solidFill>
                  <a:srgbClr val="006FC0"/>
                </a:solidFill>
                <a:latin typeface="Garamond"/>
                <a:cs typeface="Garamond"/>
              </a:rPr>
              <a:t> </a:t>
            </a:r>
            <a:r>
              <a:rPr lang="en-US" sz="4000" b="1" baseline="2370" dirty="0" smtClean="0">
                <a:solidFill>
                  <a:srgbClr val="006FC0"/>
                </a:solidFill>
                <a:latin typeface="Garamond"/>
                <a:cs typeface="Garamond"/>
              </a:rPr>
              <a:t>Impl</a:t>
            </a:r>
            <a:r>
              <a:rPr lang="en-US" sz="4000" b="1" spc="4" baseline="2370" dirty="0" smtClean="0">
                <a:solidFill>
                  <a:srgbClr val="006FC0"/>
                </a:solidFill>
                <a:latin typeface="Garamond"/>
                <a:cs typeface="Garamond"/>
              </a:rPr>
              <a:t>i</a:t>
            </a:r>
            <a:r>
              <a:rPr lang="en-US" sz="4000" b="1" baseline="2370" dirty="0" smtClean="0">
                <a:solidFill>
                  <a:srgbClr val="006FC0"/>
                </a:solidFill>
                <a:latin typeface="Garamond"/>
                <a:cs typeface="Garamond"/>
              </a:rPr>
              <a:t>c</a:t>
            </a:r>
            <a:r>
              <a:rPr lang="en-US" sz="4000" b="1" spc="9" baseline="2370" dirty="0" smtClean="0">
                <a:solidFill>
                  <a:srgbClr val="006FC0"/>
                </a:solidFill>
                <a:latin typeface="Garamond"/>
                <a:cs typeface="Garamond"/>
              </a:rPr>
              <a:t>a</a:t>
            </a:r>
            <a:r>
              <a:rPr lang="en-US" sz="4000" b="1" baseline="2370" dirty="0" smtClean="0">
                <a:solidFill>
                  <a:srgbClr val="006FC0"/>
                </a:solidFill>
                <a:latin typeface="Garamond"/>
                <a:cs typeface="Garamond"/>
              </a:rPr>
              <a:t>tions</a:t>
            </a:r>
            <a:endParaRPr lang="en-US" sz="3600" dirty="0" smtClean="0">
              <a:latin typeface="Garamond"/>
              <a:cs typeface="Garamond"/>
            </a:endParaRPr>
          </a:p>
          <a:p>
            <a:pPr marL="434212" marR="463963" indent="-342900">
              <a:lnSpc>
                <a:spcPts val="2812"/>
              </a:lnSpc>
              <a:spcBef>
                <a:spcPts val="553"/>
              </a:spcBef>
              <a:tabLst>
                <a:tab pos="431800" algn="l"/>
              </a:tabLst>
            </a:pPr>
            <a:r>
              <a:rPr lang="en-US" sz="2800" dirty="0" smtClean="0">
                <a:latin typeface="Garamond"/>
                <a:cs typeface="Garamond"/>
              </a:rPr>
              <a:t>•	</a:t>
            </a:r>
            <a:r>
              <a:rPr lang="en-US" sz="2400" dirty="0" smtClean="0">
                <a:latin typeface="Garamond"/>
                <a:cs typeface="Garamond"/>
              </a:rPr>
              <a:t>Production</a:t>
            </a:r>
            <a:r>
              <a:rPr lang="en-US" sz="2400" spc="-93" dirty="0" smtClean="0">
                <a:latin typeface="Garamond"/>
                <a:cs typeface="Garamond"/>
              </a:rPr>
              <a:t> </a:t>
            </a:r>
            <a:r>
              <a:rPr lang="en-US" sz="2400" dirty="0" smtClean="0">
                <a:latin typeface="Garamond"/>
                <a:cs typeface="Garamond"/>
              </a:rPr>
              <a:t>c</a:t>
            </a:r>
            <a:r>
              <a:rPr lang="en-US" sz="2400" spc="9" dirty="0" smtClean="0">
                <a:latin typeface="Garamond"/>
                <a:cs typeface="Garamond"/>
              </a:rPr>
              <a:t>a</a:t>
            </a:r>
            <a:r>
              <a:rPr lang="en-US" sz="2400" dirty="0" smtClean="0">
                <a:latin typeface="Garamond"/>
                <a:cs typeface="Garamond"/>
              </a:rPr>
              <a:t>pa</a:t>
            </a:r>
            <a:r>
              <a:rPr lang="en-US" sz="2400" spc="4" dirty="0" smtClean="0">
                <a:latin typeface="Garamond"/>
                <a:cs typeface="Garamond"/>
              </a:rPr>
              <a:t>c</a:t>
            </a:r>
            <a:r>
              <a:rPr lang="en-US" sz="2400" dirty="0" smtClean="0">
                <a:latin typeface="Garamond"/>
                <a:cs typeface="Garamond"/>
              </a:rPr>
              <a:t>i</a:t>
            </a:r>
            <a:r>
              <a:rPr lang="en-US" sz="2400" spc="4" dirty="0" smtClean="0">
                <a:latin typeface="Garamond"/>
                <a:cs typeface="Garamond"/>
              </a:rPr>
              <a:t>t</a:t>
            </a:r>
            <a:r>
              <a:rPr lang="en-US" sz="2400" dirty="0" smtClean="0">
                <a:latin typeface="Garamond"/>
                <a:cs typeface="Garamond"/>
              </a:rPr>
              <a:t>y</a:t>
            </a:r>
            <a:r>
              <a:rPr lang="en-US" sz="2400" spc="-107" dirty="0" smtClean="0">
                <a:latin typeface="Garamond"/>
                <a:cs typeface="Garamond"/>
              </a:rPr>
              <a:t> </a:t>
            </a:r>
            <a:r>
              <a:rPr lang="en-US" sz="2400" dirty="0" smtClean="0">
                <a:latin typeface="Garamond"/>
                <a:cs typeface="Garamond"/>
              </a:rPr>
              <a:t>for</a:t>
            </a:r>
            <a:r>
              <a:rPr lang="en-US" sz="2400" spc="-14" dirty="0" smtClean="0">
                <a:latin typeface="Garamond"/>
                <a:cs typeface="Garamond"/>
              </a:rPr>
              <a:t> </a:t>
            </a:r>
            <a:r>
              <a:rPr lang="en-US" sz="2400" dirty="0" smtClean="0">
                <a:latin typeface="Garamond"/>
                <a:cs typeface="Garamond"/>
              </a:rPr>
              <a:t>t</a:t>
            </a:r>
            <a:r>
              <a:rPr lang="en-US" sz="2400" spc="9" dirty="0" smtClean="0">
                <a:latin typeface="Garamond"/>
                <a:cs typeface="Garamond"/>
              </a:rPr>
              <a:t>a</a:t>
            </a:r>
            <a:r>
              <a:rPr lang="en-US" sz="2400" dirty="0" smtClean="0">
                <a:latin typeface="Garamond"/>
                <a:cs typeface="Garamond"/>
              </a:rPr>
              <a:t>k</a:t>
            </a:r>
            <a:r>
              <a:rPr lang="en-US" sz="2400" spc="9" dirty="0" smtClean="0">
                <a:latin typeface="Garamond"/>
                <a:cs typeface="Garamond"/>
              </a:rPr>
              <a:t>i</a:t>
            </a:r>
            <a:r>
              <a:rPr lang="en-US" sz="2400" dirty="0" smtClean="0">
                <a:latin typeface="Garamond"/>
                <a:cs typeface="Garamond"/>
              </a:rPr>
              <a:t>ng</a:t>
            </a:r>
            <a:r>
              <a:rPr lang="en-US" sz="2400" spc="-58" dirty="0" smtClean="0">
                <a:latin typeface="Garamond"/>
                <a:cs typeface="Garamond"/>
              </a:rPr>
              <a:t> </a:t>
            </a:r>
            <a:r>
              <a:rPr lang="en-US" sz="2400" dirty="0" smtClean="0">
                <a:latin typeface="Garamond"/>
                <a:cs typeface="Garamond"/>
              </a:rPr>
              <a:t>care</a:t>
            </a:r>
            <a:r>
              <a:rPr lang="en-US" sz="2400" spc="-39" dirty="0" smtClean="0">
                <a:latin typeface="Garamond"/>
                <a:cs typeface="Garamond"/>
              </a:rPr>
              <a:t> </a:t>
            </a:r>
            <a:r>
              <a:rPr lang="en-US" sz="2400" dirty="0" smtClean="0">
                <a:latin typeface="Garamond"/>
                <a:cs typeface="Garamond"/>
              </a:rPr>
              <a:t>of </a:t>
            </a:r>
          </a:p>
          <a:p>
            <a:pPr marL="434212" marR="463963">
              <a:lnSpc>
                <a:spcPts val="2812"/>
              </a:lnSpc>
              <a:spcBef>
                <a:spcPts val="188"/>
              </a:spcBef>
              <a:tabLst>
                <a:tab pos="431800" algn="l"/>
              </a:tabLst>
            </a:pPr>
            <a:r>
              <a:rPr lang="en-US" sz="2400" dirty="0" smtClean="0">
                <a:latin typeface="Garamond"/>
                <a:cs typeface="Garamond"/>
              </a:rPr>
              <a:t>immedi</a:t>
            </a:r>
            <a:r>
              <a:rPr lang="en-US" sz="2400" spc="9" dirty="0" smtClean="0">
                <a:latin typeface="Garamond"/>
                <a:cs typeface="Garamond"/>
              </a:rPr>
              <a:t>a</a:t>
            </a:r>
            <a:r>
              <a:rPr lang="en-US" sz="2400" dirty="0" smtClean="0">
                <a:latin typeface="Garamond"/>
                <a:cs typeface="Garamond"/>
              </a:rPr>
              <a:t>te</a:t>
            </a:r>
            <a:r>
              <a:rPr lang="en-US" sz="2400" spc="-100" dirty="0" smtClean="0">
                <a:latin typeface="Garamond"/>
                <a:cs typeface="Garamond"/>
              </a:rPr>
              <a:t> </a:t>
            </a:r>
            <a:r>
              <a:rPr lang="en-US" sz="2400" dirty="0" smtClean="0">
                <a:latin typeface="Garamond"/>
                <a:cs typeface="Garamond"/>
              </a:rPr>
              <a:t>p</a:t>
            </a:r>
            <a:r>
              <a:rPr lang="en-US" sz="2400" spc="-9" dirty="0" smtClean="0">
                <a:latin typeface="Garamond"/>
                <a:cs typeface="Garamond"/>
              </a:rPr>
              <a:t>r</a:t>
            </a:r>
            <a:r>
              <a:rPr lang="en-US" sz="2400" dirty="0" smtClean="0">
                <a:latin typeface="Garamond"/>
                <a:cs typeface="Garamond"/>
              </a:rPr>
              <a:t>ess</a:t>
            </a:r>
            <a:r>
              <a:rPr lang="en-US" sz="2400" spc="9" dirty="0" smtClean="0">
                <a:latin typeface="Garamond"/>
                <a:cs typeface="Garamond"/>
              </a:rPr>
              <a:t>i</a:t>
            </a:r>
            <a:r>
              <a:rPr lang="en-US" sz="2400" dirty="0" smtClean="0">
                <a:latin typeface="Garamond"/>
                <a:cs typeface="Garamond"/>
              </a:rPr>
              <a:t>ng</a:t>
            </a:r>
            <a:r>
              <a:rPr lang="en-US" sz="2400" spc="-74" dirty="0" smtClean="0">
                <a:latin typeface="Garamond"/>
                <a:cs typeface="Garamond"/>
              </a:rPr>
              <a:t> </a:t>
            </a:r>
            <a:r>
              <a:rPr lang="en-US" sz="2400" dirty="0" smtClean="0">
                <a:latin typeface="Garamond"/>
                <a:cs typeface="Garamond"/>
              </a:rPr>
              <a:t>needs</a:t>
            </a:r>
          </a:p>
          <a:p>
            <a:pPr marL="434212" marR="463963">
              <a:lnSpc>
                <a:spcPts val="2812"/>
              </a:lnSpc>
              <a:spcBef>
                <a:spcPts val="188"/>
              </a:spcBef>
              <a:tabLst>
                <a:tab pos="431800" algn="l"/>
              </a:tabLst>
            </a:pPr>
            <a:r>
              <a:rPr lang="en-US" sz="2400" dirty="0" smtClean="0">
                <a:latin typeface="Garamond"/>
                <a:cs typeface="Garamond"/>
              </a:rPr>
              <a:t>     .   Economic Distance/Inequality</a:t>
            </a:r>
          </a:p>
          <a:p>
            <a:pPr marL="434212" marR="463963">
              <a:lnSpc>
                <a:spcPts val="2812"/>
              </a:lnSpc>
              <a:spcBef>
                <a:spcPts val="188"/>
              </a:spcBef>
              <a:tabLst>
                <a:tab pos="431800" algn="l"/>
              </a:tabLst>
            </a:pPr>
            <a:r>
              <a:rPr lang="en-US" sz="2400" dirty="0" smtClean="0">
                <a:latin typeface="Garamond"/>
                <a:cs typeface="Garamond"/>
              </a:rPr>
              <a:t>Unempl</a:t>
            </a:r>
            <a:r>
              <a:rPr lang="en-US" sz="2400" spc="-50" dirty="0" smtClean="0">
                <a:latin typeface="Garamond"/>
                <a:cs typeface="Garamond"/>
              </a:rPr>
              <a:t>o</a:t>
            </a:r>
            <a:r>
              <a:rPr lang="en-US" sz="2400" dirty="0" smtClean="0">
                <a:latin typeface="Garamond"/>
                <a:cs typeface="Garamond"/>
              </a:rPr>
              <a:t>yment/</a:t>
            </a:r>
            <a:r>
              <a:rPr lang="en-US" sz="2400" spc="-69" dirty="0" smtClean="0">
                <a:latin typeface="Garamond"/>
                <a:cs typeface="Garamond"/>
              </a:rPr>
              <a:t>J</a:t>
            </a:r>
            <a:r>
              <a:rPr lang="en-US" sz="2400" dirty="0" smtClean="0">
                <a:latin typeface="Garamond"/>
                <a:cs typeface="Garamond"/>
              </a:rPr>
              <a:t>obs/</a:t>
            </a:r>
            <a:r>
              <a:rPr lang="en-US" sz="2400" spc="-59" dirty="0" smtClean="0">
                <a:latin typeface="Garamond"/>
                <a:cs typeface="Garamond"/>
              </a:rPr>
              <a:t>R</a:t>
            </a:r>
            <a:r>
              <a:rPr lang="en-US" sz="2400" dirty="0" smtClean="0">
                <a:latin typeface="Garamond"/>
                <a:cs typeface="Garamond"/>
              </a:rPr>
              <a:t>ec</a:t>
            </a:r>
            <a:r>
              <a:rPr lang="en-US" sz="2400" spc="-29" dirty="0" smtClean="0">
                <a:latin typeface="Garamond"/>
                <a:cs typeface="Garamond"/>
              </a:rPr>
              <a:t>o</a:t>
            </a:r>
            <a:r>
              <a:rPr lang="en-US" sz="2400" spc="-39" dirty="0" smtClean="0">
                <a:latin typeface="Garamond"/>
                <a:cs typeface="Garamond"/>
              </a:rPr>
              <a:t>v</a:t>
            </a:r>
            <a:r>
              <a:rPr lang="en-US" sz="2400" dirty="0" smtClean="0">
                <a:latin typeface="Garamond"/>
                <a:cs typeface="Garamond"/>
              </a:rPr>
              <a:t>e</a:t>
            </a:r>
            <a:r>
              <a:rPr lang="en-US" sz="2400" spc="69" dirty="0" smtClean="0">
                <a:latin typeface="Garamond"/>
                <a:cs typeface="Garamond"/>
              </a:rPr>
              <a:t>r</a:t>
            </a:r>
            <a:r>
              <a:rPr lang="en-US" sz="2400" dirty="0" smtClean="0">
                <a:latin typeface="Garamond"/>
                <a:cs typeface="Garamond"/>
              </a:rPr>
              <a:t>y</a:t>
            </a:r>
          </a:p>
          <a:p>
            <a:pPr marL="1005712">
              <a:lnSpc>
                <a:spcPct val="93749"/>
              </a:lnSpc>
              <a:spcBef>
                <a:spcPts val="1387"/>
              </a:spcBef>
            </a:pPr>
            <a:r>
              <a:rPr lang="en-US" sz="2400" dirty="0" smtClean="0">
                <a:latin typeface="Garamond"/>
                <a:cs typeface="Garamond"/>
              </a:rPr>
              <a:t>-</a:t>
            </a:r>
            <a:r>
              <a:rPr lang="en-US" sz="2400" spc="9" dirty="0" smtClean="0">
                <a:latin typeface="Garamond"/>
                <a:cs typeface="Garamond"/>
              </a:rPr>
              <a:t> </a:t>
            </a:r>
            <a:r>
              <a:rPr lang="en-US" sz="2400" spc="-204" dirty="0" smtClean="0">
                <a:latin typeface="Garamond"/>
                <a:cs typeface="Garamond"/>
              </a:rPr>
              <a:t>W</a:t>
            </a:r>
            <a:r>
              <a:rPr lang="en-US" sz="2400" dirty="0" smtClean="0">
                <a:latin typeface="Garamond"/>
                <a:cs typeface="Garamond"/>
              </a:rPr>
              <a:t>e</a:t>
            </a:r>
            <a:r>
              <a:rPr lang="en-US" sz="2400" spc="9" dirty="0" smtClean="0">
                <a:latin typeface="Garamond"/>
                <a:cs typeface="Garamond"/>
              </a:rPr>
              <a:t>a</a:t>
            </a:r>
            <a:r>
              <a:rPr lang="en-US" sz="2400" dirty="0" smtClean="0">
                <a:latin typeface="Garamond"/>
                <a:cs typeface="Garamond"/>
              </a:rPr>
              <a:t>l</a:t>
            </a:r>
            <a:r>
              <a:rPr lang="en-US" sz="2400" spc="4" dirty="0" smtClean="0">
                <a:latin typeface="Garamond"/>
                <a:cs typeface="Garamond"/>
              </a:rPr>
              <a:t>t</a:t>
            </a:r>
            <a:r>
              <a:rPr lang="en-US" sz="2400" dirty="0" smtClean="0">
                <a:latin typeface="Garamond"/>
                <a:cs typeface="Garamond"/>
              </a:rPr>
              <a:t>h</a:t>
            </a:r>
            <a:r>
              <a:rPr lang="en-US" sz="2400" spc="-93" dirty="0" smtClean="0">
                <a:latin typeface="Garamond"/>
                <a:cs typeface="Garamond"/>
              </a:rPr>
              <a:t> </a:t>
            </a:r>
            <a:r>
              <a:rPr lang="en-US" sz="2400" dirty="0" smtClean="0">
                <a:latin typeface="Garamond"/>
                <a:cs typeface="Garamond"/>
              </a:rPr>
              <a:t>Crea</a:t>
            </a:r>
            <a:r>
              <a:rPr lang="en-US" sz="2400" spc="4" dirty="0" smtClean="0">
                <a:latin typeface="Garamond"/>
                <a:cs typeface="Garamond"/>
              </a:rPr>
              <a:t>t</a:t>
            </a:r>
            <a:r>
              <a:rPr lang="en-US" sz="2400" dirty="0" smtClean="0">
                <a:latin typeface="Garamond"/>
                <a:cs typeface="Garamond"/>
              </a:rPr>
              <a:t>ion</a:t>
            </a:r>
            <a:r>
              <a:rPr lang="en-US" sz="2400" spc="-83" dirty="0" smtClean="0">
                <a:latin typeface="Garamond"/>
                <a:cs typeface="Garamond"/>
              </a:rPr>
              <a:t> </a:t>
            </a:r>
            <a:r>
              <a:rPr lang="en-US" sz="2400" dirty="0" smtClean="0">
                <a:latin typeface="Garamond"/>
                <a:cs typeface="Garamond"/>
              </a:rPr>
              <a:t>&amp;</a:t>
            </a:r>
            <a:r>
              <a:rPr lang="en-US" sz="2400" spc="-3" dirty="0" smtClean="0">
                <a:latin typeface="Garamond"/>
                <a:cs typeface="Garamond"/>
              </a:rPr>
              <a:t> </a:t>
            </a:r>
            <a:r>
              <a:rPr lang="en-US" sz="2400" spc="-204" dirty="0" smtClean="0">
                <a:latin typeface="Garamond"/>
                <a:cs typeface="Garamond"/>
              </a:rPr>
              <a:t>W</a:t>
            </a:r>
            <a:r>
              <a:rPr lang="en-US" sz="2400" dirty="0" smtClean="0">
                <a:latin typeface="Garamond"/>
                <a:cs typeface="Garamond"/>
              </a:rPr>
              <a:t>e</a:t>
            </a:r>
            <a:r>
              <a:rPr lang="en-US" sz="2400" spc="4" dirty="0" smtClean="0">
                <a:latin typeface="Garamond"/>
                <a:cs typeface="Garamond"/>
              </a:rPr>
              <a:t>l</a:t>
            </a:r>
            <a:r>
              <a:rPr lang="en-US" sz="2400" dirty="0" smtClean="0">
                <a:latin typeface="Garamond"/>
                <a:cs typeface="Garamond"/>
              </a:rPr>
              <a:t>lbe</a:t>
            </a:r>
            <a:r>
              <a:rPr lang="en-US" sz="2400" spc="9" dirty="0" smtClean="0">
                <a:latin typeface="Garamond"/>
                <a:cs typeface="Garamond"/>
              </a:rPr>
              <a:t>i</a:t>
            </a:r>
            <a:r>
              <a:rPr lang="en-US" sz="2400" dirty="0" smtClean="0">
                <a:latin typeface="Garamond"/>
                <a:cs typeface="Garamond"/>
              </a:rPr>
              <a:t>ng</a:t>
            </a:r>
          </a:p>
          <a:p>
            <a:pPr marL="91312">
              <a:lnSpc>
                <a:spcPct val="93749"/>
              </a:lnSpc>
              <a:spcBef>
                <a:spcPts val="1370"/>
              </a:spcBef>
            </a:pPr>
            <a:r>
              <a:rPr lang="en-US" sz="2800" dirty="0" smtClean="0">
                <a:latin typeface="Garamond"/>
                <a:cs typeface="Garamond"/>
              </a:rPr>
              <a:t>• </a:t>
            </a:r>
            <a:r>
              <a:rPr lang="en-US" sz="1400" dirty="0" smtClean="0">
                <a:latin typeface="Garamond"/>
                <a:cs typeface="Garamond"/>
              </a:rPr>
              <a:t> </a:t>
            </a:r>
            <a:r>
              <a:rPr lang="en-US" sz="2400" spc="159" dirty="0" smtClean="0">
                <a:latin typeface="Garamond"/>
                <a:cs typeface="Garamond"/>
              </a:rPr>
              <a:t> </a:t>
            </a:r>
            <a:r>
              <a:rPr lang="en-US" sz="2400" dirty="0" smtClean="0">
                <a:latin typeface="Garamond"/>
                <a:cs typeface="Garamond"/>
              </a:rPr>
              <a:t>De</a:t>
            </a:r>
            <a:r>
              <a:rPr lang="en-US" sz="2400" spc="-50" dirty="0" smtClean="0">
                <a:latin typeface="Garamond"/>
                <a:cs typeface="Garamond"/>
              </a:rPr>
              <a:t>v</a:t>
            </a:r>
            <a:r>
              <a:rPr lang="en-US" sz="2400" dirty="0" smtClean="0">
                <a:latin typeface="Garamond"/>
                <a:cs typeface="Garamond"/>
              </a:rPr>
              <a:t>elopment financing</a:t>
            </a:r>
            <a:r>
              <a:rPr lang="en-US" sz="2400" spc="-19" dirty="0" smtClean="0">
                <a:latin typeface="Garamond"/>
                <a:cs typeface="Garamond"/>
              </a:rPr>
              <a:t> </a:t>
            </a:r>
            <a:r>
              <a:rPr lang="en-US" sz="2400" dirty="0" smtClean="0">
                <a:latin typeface="Garamond"/>
                <a:cs typeface="Garamond"/>
              </a:rPr>
              <a:t>&amp; debt problems</a:t>
            </a:r>
          </a:p>
          <a:p>
            <a:pPr marL="91312">
              <a:lnSpc>
                <a:spcPct val="93749"/>
              </a:lnSpc>
              <a:spcBef>
                <a:spcPts val="1392"/>
              </a:spcBef>
            </a:pPr>
            <a:r>
              <a:rPr lang="en-US" sz="2400" dirty="0" smtClean="0">
                <a:latin typeface="Garamond"/>
                <a:cs typeface="Garamond"/>
              </a:rPr>
              <a:t>• </a:t>
            </a:r>
            <a:r>
              <a:rPr lang="en-US" sz="2400" spc="556" dirty="0" smtClean="0">
                <a:latin typeface="Garamond"/>
                <a:cs typeface="Garamond"/>
              </a:rPr>
              <a:t> </a:t>
            </a:r>
            <a:r>
              <a:rPr lang="en-US" sz="2400" spc="-154" dirty="0" smtClean="0">
                <a:latin typeface="Garamond"/>
                <a:cs typeface="Garamond"/>
              </a:rPr>
              <a:t>V</a:t>
            </a:r>
            <a:r>
              <a:rPr lang="en-US" sz="2400" dirty="0" smtClean="0">
                <a:latin typeface="Garamond"/>
                <a:cs typeface="Garamond"/>
              </a:rPr>
              <a:t>a</a:t>
            </a:r>
            <a:r>
              <a:rPr lang="en-US" sz="2400" spc="4" dirty="0" smtClean="0">
                <a:latin typeface="Garamond"/>
                <a:cs typeface="Garamond"/>
              </a:rPr>
              <a:t>l</a:t>
            </a:r>
            <a:r>
              <a:rPr lang="en-US" sz="2400" dirty="0" smtClean="0">
                <a:latin typeface="Garamond"/>
                <a:cs typeface="Garamond"/>
              </a:rPr>
              <a:t>ue</a:t>
            </a:r>
            <a:r>
              <a:rPr lang="en-US" sz="2400" spc="-75" dirty="0" smtClean="0">
                <a:latin typeface="Garamond"/>
                <a:cs typeface="Garamond"/>
              </a:rPr>
              <a:t> </a:t>
            </a:r>
            <a:r>
              <a:rPr lang="en-US" sz="2400" dirty="0" smtClean="0">
                <a:latin typeface="Garamond"/>
                <a:cs typeface="Garamond"/>
              </a:rPr>
              <a:t>add</a:t>
            </a:r>
            <a:r>
              <a:rPr lang="en-US" sz="2400" spc="4" dirty="0" smtClean="0">
                <a:latin typeface="Garamond"/>
                <a:cs typeface="Garamond"/>
              </a:rPr>
              <a:t>i</a:t>
            </a:r>
            <a:r>
              <a:rPr lang="en-US" sz="2400" dirty="0" smtClean="0">
                <a:latin typeface="Garamond"/>
                <a:cs typeface="Garamond"/>
              </a:rPr>
              <a:t>t</a:t>
            </a:r>
            <a:r>
              <a:rPr lang="en-US" sz="2400" spc="4" dirty="0" smtClean="0">
                <a:latin typeface="Garamond"/>
                <a:cs typeface="Garamond"/>
              </a:rPr>
              <a:t>i</a:t>
            </a:r>
            <a:r>
              <a:rPr lang="en-US" sz="2400" dirty="0" smtClean="0">
                <a:latin typeface="Garamond"/>
                <a:cs typeface="Garamond"/>
              </a:rPr>
              <a:t>on,</a:t>
            </a:r>
            <a:r>
              <a:rPr lang="en-US" sz="2400" spc="-84" dirty="0" smtClean="0">
                <a:latin typeface="Garamond"/>
                <a:cs typeface="Garamond"/>
              </a:rPr>
              <a:t> </a:t>
            </a:r>
            <a:r>
              <a:rPr lang="en-US" sz="2400" dirty="0" smtClean="0">
                <a:latin typeface="Garamond"/>
                <a:cs typeface="Garamond"/>
              </a:rPr>
              <a:t>c</a:t>
            </a:r>
            <a:r>
              <a:rPr lang="en-US" sz="2400" spc="9" dirty="0" smtClean="0">
                <a:latin typeface="Garamond"/>
                <a:cs typeface="Garamond"/>
              </a:rPr>
              <a:t>a</a:t>
            </a:r>
            <a:r>
              <a:rPr lang="en-US" sz="2400" dirty="0" smtClean="0">
                <a:latin typeface="Garamond"/>
                <a:cs typeface="Garamond"/>
              </a:rPr>
              <a:t>pa</a:t>
            </a:r>
            <a:r>
              <a:rPr lang="en-US" sz="2400" spc="4" dirty="0" smtClean="0">
                <a:latin typeface="Garamond"/>
                <a:cs typeface="Garamond"/>
              </a:rPr>
              <a:t>c</a:t>
            </a:r>
            <a:r>
              <a:rPr lang="en-US" sz="2400" dirty="0" smtClean="0">
                <a:latin typeface="Garamond"/>
                <a:cs typeface="Garamond"/>
              </a:rPr>
              <a:t>i</a:t>
            </a:r>
            <a:r>
              <a:rPr lang="en-US" sz="2400" spc="4" dirty="0" smtClean="0">
                <a:latin typeface="Garamond"/>
                <a:cs typeface="Garamond"/>
              </a:rPr>
              <a:t>t</a:t>
            </a:r>
            <a:r>
              <a:rPr lang="en-US" sz="2400" dirty="0" smtClean="0">
                <a:latin typeface="Garamond"/>
                <a:cs typeface="Garamond"/>
              </a:rPr>
              <a:t>y</a:t>
            </a:r>
            <a:r>
              <a:rPr lang="en-US" sz="2400" spc="-107" dirty="0" smtClean="0">
                <a:latin typeface="Garamond"/>
                <a:cs typeface="Garamond"/>
              </a:rPr>
              <a:t> </a:t>
            </a:r>
            <a:r>
              <a:rPr lang="en-US" sz="2400" dirty="0" smtClean="0">
                <a:latin typeface="Garamond"/>
                <a:cs typeface="Garamond"/>
              </a:rPr>
              <a:t>&amp;</a:t>
            </a:r>
            <a:r>
              <a:rPr lang="en-US" sz="2400" spc="-18" dirty="0" smtClean="0">
                <a:latin typeface="Garamond"/>
                <a:cs typeface="Garamond"/>
              </a:rPr>
              <a:t> </a:t>
            </a:r>
            <a:r>
              <a:rPr lang="en-US" sz="2400" spc="4" dirty="0" smtClean="0">
                <a:latin typeface="Garamond"/>
                <a:cs typeface="Garamond"/>
              </a:rPr>
              <a:t>c</a:t>
            </a:r>
            <a:r>
              <a:rPr lang="en-US" sz="2400" dirty="0" smtClean="0">
                <a:latin typeface="Garamond"/>
                <a:cs typeface="Garamond"/>
              </a:rPr>
              <a:t>ap</a:t>
            </a:r>
            <a:r>
              <a:rPr lang="en-US" sz="2400" spc="9" dirty="0" smtClean="0">
                <a:latin typeface="Garamond"/>
                <a:cs typeface="Garamond"/>
              </a:rPr>
              <a:t>a</a:t>
            </a:r>
            <a:r>
              <a:rPr lang="en-US" sz="2400" dirty="0" smtClean="0">
                <a:latin typeface="Garamond"/>
                <a:cs typeface="Garamond"/>
              </a:rPr>
              <a:t>bi</a:t>
            </a:r>
            <a:r>
              <a:rPr lang="en-US" sz="2400" spc="4" dirty="0" smtClean="0">
                <a:latin typeface="Garamond"/>
                <a:cs typeface="Garamond"/>
              </a:rPr>
              <a:t>l</a:t>
            </a:r>
            <a:r>
              <a:rPr lang="en-US" sz="2400" dirty="0" smtClean="0">
                <a:latin typeface="Garamond"/>
                <a:cs typeface="Garamond"/>
              </a:rPr>
              <a:t>i</a:t>
            </a:r>
            <a:r>
              <a:rPr lang="en-US" sz="2400" spc="4" dirty="0" smtClean="0">
                <a:latin typeface="Garamond"/>
                <a:cs typeface="Garamond"/>
              </a:rPr>
              <a:t>t</a:t>
            </a:r>
            <a:r>
              <a:rPr lang="en-US" sz="2400" dirty="0" smtClean="0">
                <a:latin typeface="Garamond"/>
                <a:cs typeface="Garamond"/>
              </a:rPr>
              <a:t>i</a:t>
            </a:r>
            <a:r>
              <a:rPr lang="en-US" sz="2400" spc="4" dirty="0" smtClean="0">
                <a:latin typeface="Garamond"/>
                <a:cs typeface="Garamond"/>
              </a:rPr>
              <a:t>e</a:t>
            </a:r>
            <a:r>
              <a:rPr lang="en-US" sz="2400" dirty="0" smtClean="0">
                <a:latin typeface="Garamond"/>
                <a:cs typeface="Garamond"/>
              </a:rPr>
              <a:t>s</a:t>
            </a:r>
          </a:p>
          <a:p>
            <a:pPr marL="91312">
              <a:lnSpc>
                <a:spcPct val="93749"/>
              </a:lnSpc>
              <a:spcBef>
                <a:spcPts val="1387"/>
              </a:spcBef>
            </a:pPr>
            <a:r>
              <a:rPr lang="en-US" sz="2400" dirty="0" smtClean="0">
                <a:latin typeface="Garamond"/>
                <a:cs typeface="Garamond"/>
              </a:rPr>
              <a:t>• </a:t>
            </a:r>
            <a:r>
              <a:rPr lang="en-US" sz="2400" spc="556" dirty="0" smtClean="0">
                <a:latin typeface="Garamond"/>
                <a:cs typeface="Garamond"/>
              </a:rPr>
              <a:t> </a:t>
            </a:r>
            <a:r>
              <a:rPr lang="en-US" sz="2400" dirty="0" smtClean="0">
                <a:latin typeface="Garamond"/>
                <a:cs typeface="Garamond"/>
              </a:rPr>
              <a:t>Supply </a:t>
            </a:r>
            <a:r>
              <a:rPr lang="en-US" sz="2400" spc="-29" dirty="0" smtClean="0">
                <a:latin typeface="Garamond"/>
                <a:cs typeface="Garamond"/>
              </a:rPr>
              <a:t>c</a:t>
            </a:r>
            <a:r>
              <a:rPr lang="en-US" sz="2400" dirty="0" smtClean="0">
                <a:latin typeface="Garamond"/>
                <a:cs typeface="Garamond"/>
              </a:rPr>
              <a:t>hains &amp;</a:t>
            </a:r>
            <a:r>
              <a:rPr lang="en-US" sz="2400" spc="-18" dirty="0" smtClean="0">
                <a:latin typeface="Garamond"/>
                <a:cs typeface="Garamond"/>
              </a:rPr>
              <a:t> </a:t>
            </a:r>
            <a:r>
              <a:rPr lang="en-US" sz="2400" dirty="0" smtClean="0">
                <a:latin typeface="Garamond"/>
                <a:cs typeface="Garamond"/>
              </a:rPr>
              <a:t>regional</a:t>
            </a:r>
            <a:r>
              <a:rPr lang="en-US" sz="2400" spc="14" dirty="0" smtClean="0">
                <a:latin typeface="Garamond"/>
                <a:cs typeface="Garamond"/>
              </a:rPr>
              <a:t> </a:t>
            </a:r>
            <a:r>
              <a:rPr lang="en-US" sz="2400" dirty="0" smtClean="0">
                <a:latin typeface="Garamond"/>
                <a:cs typeface="Garamond"/>
              </a:rPr>
              <a:t>connect</a:t>
            </a:r>
            <a:r>
              <a:rPr lang="en-US" sz="2400" spc="-25" dirty="0" smtClean="0">
                <a:latin typeface="Garamond"/>
                <a:cs typeface="Garamond"/>
              </a:rPr>
              <a:t>i</a:t>
            </a:r>
            <a:r>
              <a:rPr lang="en-US" sz="2400" dirty="0" smtClean="0">
                <a:latin typeface="Garamond"/>
                <a:cs typeface="Garamond"/>
              </a:rPr>
              <a:t>v</a:t>
            </a:r>
            <a:r>
              <a:rPr lang="en-US" sz="2400" spc="4" dirty="0" smtClean="0">
                <a:latin typeface="Garamond"/>
                <a:cs typeface="Garamond"/>
              </a:rPr>
              <a:t>i</a:t>
            </a:r>
            <a:r>
              <a:rPr lang="en-US" sz="2400" dirty="0" smtClean="0">
                <a:latin typeface="Garamond"/>
                <a:cs typeface="Garamond"/>
              </a:rPr>
              <a:t>ty</a:t>
            </a:r>
          </a:p>
          <a:p>
            <a:pPr marL="743839">
              <a:lnSpc>
                <a:spcPts val="3005"/>
              </a:lnSpc>
              <a:spcBef>
                <a:spcPts val="150"/>
              </a:spcBef>
            </a:pPr>
            <a:endParaRPr sz="2600">
              <a:latin typeface="Garamond"/>
              <a:cs typeface="Garamond"/>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624110"/>
            <a:ext cx="9790113" cy="607790"/>
          </a:xfrm>
        </p:spPr>
        <p:txBody>
          <a:bodyPr>
            <a:normAutofit fontScale="90000"/>
          </a:bodyPr>
          <a:lstStyle/>
          <a:p>
            <a:pPr algn="ctr"/>
            <a:r>
              <a:rPr lang="en-US" sz="7300" b="1" baseline="2962" dirty="0" smtClean="0">
                <a:solidFill>
                  <a:schemeClr val="tx1"/>
                </a:solidFill>
                <a:latin typeface="Garamond"/>
                <a:cs typeface="Garamond"/>
              </a:rPr>
              <a:t>Enter  </a:t>
            </a:r>
            <a:r>
              <a:rPr lang="en-US" sz="4900" b="1" baseline="2962" dirty="0" err="1" smtClean="0">
                <a:solidFill>
                  <a:schemeClr val="tx1"/>
                </a:solidFill>
                <a:latin typeface="Garamond"/>
                <a:cs typeface="Garamond"/>
              </a:rPr>
              <a:t>Af</a:t>
            </a:r>
            <a:r>
              <a:rPr lang="en-US" sz="4900" b="1" spc="14" baseline="2962" dirty="0" err="1" smtClean="0">
                <a:solidFill>
                  <a:schemeClr val="tx1"/>
                </a:solidFill>
                <a:latin typeface="Garamond"/>
                <a:cs typeface="Garamond"/>
              </a:rPr>
              <a:t>C</a:t>
            </a:r>
            <a:r>
              <a:rPr lang="en-US" sz="4900" b="1" baseline="2962" dirty="0" err="1" smtClean="0">
                <a:solidFill>
                  <a:schemeClr val="tx1"/>
                </a:solidFill>
                <a:latin typeface="Garamond"/>
                <a:cs typeface="Garamond"/>
              </a:rPr>
              <a:t>F</a:t>
            </a:r>
            <a:r>
              <a:rPr lang="en-US" sz="4900" b="1" spc="-300" baseline="2962" dirty="0" err="1" smtClean="0">
                <a:solidFill>
                  <a:schemeClr val="tx1"/>
                </a:solidFill>
                <a:latin typeface="Garamond"/>
                <a:cs typeface="Garamond"/>
              </a:rPr>
              <a:t>T</a:t>
            </a:r>
            <a:r>
              <a:rPr lang="en-US" sz="4900" b="1" spc="9" baseline="2962" dirty="0" err="1" smtClean="0">
                <a:solidFill>
                  <a:schemeClr val="tx1"/>
                </a:solidFill>
                <a:latin typeface="Garamond"/>
                <a:cs typeface="Garamond"/>
              </a:rPr>
              <a:t>A</a:t>
            </a:r>
            <a:r>
              <a:rPr lang="en-US" sz="4900" b="1" baseline="2962" dirty="0" smtClean="0">
                <a:solidFill>
                  <a:schemeClr val="tx1"/>
                </a:solidFill>
                <a:latin typeface="Garamond"/>
                <a:cs typeface="Garamond"/>
              </a:rPr>
              <a:t>…</a:t>
            </a:r>
            <a:r>
              <a:rPr lang="en-US" sz="2000" dirty="0" smtClean="0">
                <a:solidFill>
                  <a:schemeClr val="tx1"/>
                </a:solidFill>
                <a:latin typeface="Garamond"/>
                <a:cs typeface="Garamond"/>
              </a:rPr>
              <a:t/>
            </a:r>
            <a:br>
              <a:rPr lang="en-US" sz="2000" dirty="0" smtClean="0">
                <a:solidFill>
                  <a:schemeClr val="tx1"/>
                </a:solidFill>
                <a:latin typeface="Garamond"/>
                <a:cs typeface="Garamond"/>
              </a:rPr>
            </a:br>
            <a:r>
              <a:rPr lang="en-US" sz="2000" dirty="0" smtClean="0">
                <a:latin typeface="Garamond"/>
                <a:cs typeface="Garamond"/>
              </a:rPr>
              <a:t/>
            </a:r>
            <a:br>
              <a:rPr lang="en-US" sz="2000" dirty="0" smtClean="0">
                <a:latin typeface="Garamond"/>
                <a:cs typeface="Garamond"/>
              </a:rPr>
            </a:br>
            <a:endParaRPr lang="en-US"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object 16"/>
          <p:cNvSpPr>
            <a:spLocks noGrp="1"/>
          </p:cNvSpPr>
          <p:nvPr>
            <p:ph idx="1"/>
          </p:nvPr>
        </p:nvSpPr>
        <p:spPr>
          <a:xfrm>
            <a:off x="1638300" y="1295400"/>
            <a:ext cx="5079999" cy="5003800"/>
          </a:xfrm>
          <a:prstGeom prst="rect">
            <a:avLst/>
          </a:prstGeom>
          <a:blipFill>
            <a:blip r:embed="rId2" cstate="print"/>
            <a:stretch>
              <a:fillRect/>
            </a:stretch>
          </a:blipFill>
        </p:spPr>
        <p:txBody>
          <a:bodyPr wrap="square" lIns="0" tIns="0" rIns="0" bIns="0" rtlCol="0">
            <a:noAutofit/>
          </a:bodyPr>
          <a:lstStyle/>
          <a:p>
            <a:pPr>
              <a:buNone/>
            </a:pPr>
            <a:endParaRPr lang="en-US" dirty="0"/>
          </a:p>
        </p:txBody>
      </p:sp>
      <p:sp>
        <p:nvSpPr>
          <p:cNvPr id="6" name="Rectangle 5"/>
          <p:cNvSpPr/>
          <p:nvPr/>
        </p:nvSpPr>
        <p:spPr>
          <a:xfrm>
            <a:off x="8458200" y="1371600"/>
            <a:ext cx="2336800" cy="477054"/>
          </a:xfrm>
          <a:prstGeom prst="rect">
            <a:avLst/>
          </a:prstGeom>
        </p:spPr>
        <p:txBody>
          <a:bodyPr wrap="square">
            <a:spAutoFit/>
          </a:bodyPr>
          <a:lstStyle/>
          <a:p>
            <a:pPr marL="12700">
              <a:lnSpc>
                <a:spcPts val="2980"/>
              </a:lnSpc>
              <a:spcBef>
                <a:spcPts val="149"/>
              </a:spcBef>
            </a:pPr>
            <a:r>
              <a:rPr lang="en-US" sz="4000" b="1" spc="44" baseline="3174" dirty="0" smtClean="0">
                <a:solidFill>
                  <a:srgbClr val="C00000"/>
                </a:solidFill>
                <a:latin typeface="Garamond"/>
                <a:cs typeface="Garamond"/>
              </a:rPr>
              <a:t>K</a:t>
            </a:r>
            <a:r>
              <a:rPr lang="en-US" sz="4000" b="1" baseline="3174" dirty="0" smtClean="0">
                <a:solidFill>
                  <a:srgbClr val="C00000"/>
                </a:solidFill>
                <a:latin typeface="Garamond"/>
                <a:cs typeface="Garamond"/>
              </a:rPr>
              <a:t>ey</a:t>
            </a:r>
            <a:r>
              <a:rPr lang="en-US" sz="4000" b="1" spc="-8" baseline="3174" dirty="0" smtClean="0">
                <a:solidFill>
                  <a:srgbClr val="C00000"/>
                </a:solidFill>
                <a:latin typeface="Garamond"/>
                <a:cs typeface="Garamond"/>
              </a:rPr>
              <a:t> </a:t>
            </a:r>
            <a:r>
              <a:rPr lang="en-US" sz="4000" b="1" spc="-109" baseline="3174" dirty="0" smtClean="0">
                <a:solidFill>
                  <a:srgbClr val="C00000"/>
                </a:solidFill>
                <a:latin typeface="Garamond"/>
                <a:cs typeface="Garamond"/>
              </a:rPr>
              <a:t>F</a:t>
            </a:r>
            <a:r>
              <a:rPr lang="en-US" sz="4000" b="1" baseline="3174" dirty="0" smtClean="0">
                <a:solidFill>
                  <a:srgbClr val="C00000"/>
                </a:solidFill>
                <a:latin typeface="Garamond"/>
                <a:cs typeface="Garamond"/>
              </a:rPr>
              <a:t>acts</a:t>
            </a:r>
            <a:endParaRPr lang="en-US" sz="1100" dirty="0">
              <a:latin typeface="Garamond"/>
              <a:cs typeface="Garamond"/>
            </a:endParaRPr>
          </a:p>
        </p:txBody>
      </p:sp>
      <p:sp>
        <p:nvSpPr>
          <p:cNvPr id="7" name="object 5"/>
          <p:cNvSpPr txBox="1"/>
          <p:nvPr/>
        </p:nvSpPr>
        <p:spPr>
          <a:xfrm>
            <a:off x="7340600" y="1879150"/>
            <a:ext cx="4172080" cy="3810450"/>
          </a:xfrm>
          <a:prstGeom prst="rect">
            <a:avLst/>
          </a:prstGeom>
        </p:spPr>
        <p:txBody>
          <a:bodyPr wrap="square" lIns="0" tIns="0" rIns="0" bIns="0" rtlCol="0">
            <a:noAutofit/>
          </a:bodyPr>
          <a:lstStyle/>
          <a:p>
            <a:pPr marL="12700" marR="45720">
              <a:lnSpc>
                <a:spcPts val="2570"/>
              </a:lnSpc>
              <a:spcBef>
                <a:spcPts val="128"/>
              </a:spcBef>
            </a:pPr>
            <a:endParaRPr lang="en-US" sz="3600" spc="0" baseline="2469" dirty="0" smtClean="0">
              <a:solidFill>
                <a:srgbClr val="FF0000"/>
              </a:solidFill>
              <a:latin typeface="Garamond"/>
              <a:cs typeface="Garamond"/>
            </a:endParaRPr>
          </a:p>
          <a:p>
            <a:pPr marL="12700" marR="45720">
              <a:lnSpc>
                <a:spcPts val="2570"/>
              </a:lnSpc>
              <a:spcBef>
                <a:spcPts val="128"/>
              </a:spcBef>
            </a:pPr>
            <a:r>
              <a:rPr lang="en-US" sz="3600" baseline="2469" dirty="0" smtClean="0">
                <a:solidFill>
                  <a:srgbClr val="FF0000"/>
                </a:solidFill>
                <a:latin typeface="Garamond"/>
                <a:cs typeface="Garamond"/>
              </a:rPr>
              <a:t>*</a:t>
            </a:r>
            <a:r>
              <a:rPr lang="en-US" sz="3600" dirty="0" smtClean="0">
                <a:latin typeface="Garamond"/>
                <a:cs typeface="Garamond"/>
              </a:rPr>
              <a:t>   </a:t>
            </a:r>
            <a:r>
              <a:rPr sz="3600" spc="0" baseline="2469" smtClean="0">
                <a:latin typeface="Garamond"/>
                <a:cs typeface="Garamond"/>
              </a:rPr>
              <a:t>La</a:t>
            </a:r>
            <a:r>
              <a:rPr sz="3600" spc="4" baseline="2469" smtClean="0">
                <a:latin typeface="Garamond"/>
                <a:cs typeface="Garamond"/>
              </a:rPr>
              <a:t>r</a:t>
            </a:r>
            <a:r>
              <a:rPr sz="3600" spc="39" baseline="2469" smtClean="0">
                <a:latin typeface="Garamond"/>
                <a:cs typeface="Garamond"/>
              </a:rPr>
              <a:t>g</a:t>
            </a:r>
            <a:r>
              <a:rPr sz="3600" spc="0" baseline="2469" smtClean="0">
                <a:latin typeface="Garamond"/>
                <a:cs typeface="Garamond"/>
              </a:rPr>
              <a:t>est</a:t>
            </a:r>
            <a:r>
              <a:rPr sz="3600" spc="-4" baseline="2469" smtClean="0">
                <a:latin typeface="Garamond"/>
                <a:cs typeface="Garamond"/>
              </a:rPr>
              <a:t> </a:t>
            </a:r>
            <a:r>
              <a:rPr sz="3600" spc="0" baseline="2469">
                <a:latin typeface="Garamond"/>
                <a:cs typeface="Garamond"/>
              </a:rPr>
              <a:t>e</a:t>
            </a:r>
            <a:r>
              <a:rPr sz="3600" spc="-4" baseline="2469">
                <a:latin typeface="Garamond"/>
                <a:cs typeface="Garamond"/>
              </a:rPr>
              <a:t>c</a:t>
            </a:r>
            <a:r>
              <a:rPr sz="3600" spc="0" baseline="2469">
                <a:latin typeface="Garamond"/>
                <a:cs typeface="Garamond"/>
              </a:rPr>
              <a:t>onomic </a:t>
            </a:r>
            <a:r>
              <a:rPr sz="3600" spc="0" baseline="2469" smtClean="0">
                <a:latin typeface="Garamond"/>
                <a:cs typeface="Garamond"/>
              </a:rPr>
              <a:t>b</a:t>
            </a:r>
            <a:r>
              <a:rPr sz="3600" spc="4" baseline="2469" smtClean="0">
                <a:latin typeface="Garamond"/>
                <a:cs typeface="Garamond"/>
              </a:rPr>
              <a:t>l</a:t>
            </a:r>
            <a:r>
              <a:rPr sz="3600" spc="0" baseline="2469" smtClean="0">
                <a:latin typeface="Garamond"/>
                <a:cs typeface="Garamond"/>
              </a:rPr>
              <a:t>oc</a:t>
            </a:r>
            <a:r>
              <a:rPr lang="en-US" sz="2400" spc="0" dirty="0" smtClean="0">
                <a:latin typeface="Garamond"/>
                <a:cs typeface="Garamond"/>
              </a:rPr>
              <a:t> </a:t>
            </a:r>
            <a:r>
              <a:rPr sz="2400" spc="0" smtClean="0">
                <a:latin typeface="Garamond"/>
                <a:cs typeface="Garamond"/>
              </a:rPr>
              <a:t>wi</a:t>
            </a:r>
            <a:r>
              <a:rPr sz="2400" spc="-4" smtClean="0">
                <a:latin typeface="Garamond"/>
                <a:cs typeface="Garamond"/>
              </a:rPr>
              <a:t>t</a:t>
            </a:r>
            <a:r>
              <a:rPr sz="2400" spc="0" smtClean="0">
                <a:latin typeface="Garamond"/>
                <a:cs typeface="Garamond"/>
              </a:rPr>
              <a:t>h</a:t>
            </a:r>
            <a:r>
              <a:rPr sz="2400" spc="4" smtClean="0">
                <a:latin typeface="Garamond"/>
                <a:cs typeface="Garamond"/>
              </a:rPr>
              <a:t> </a:t>
            </a:r>
            <a:r>
              <a:rPr sz="2400" spc="0">
                <a:latin typeface="Garamond"/>
                <a:cs typeface="Garamond"/>
              </a:rPr>
              <a:t>a </a:t>
            </a:r>
            <a:r>
              <a:rPr lang="en-US" sz="2400" spc="0" dirty="0" smtClean="0">
                <a:latin typeface="Garamond"/>
                <a:cs typeface="Garamond"/>
              </a:rPr>
              <a:t>	</a:t>
            </a:r>
            <a:r>
              <a:rPr sz="2400" spc="0" smtClean="0">
                <a:latin typeface="Garamond"/>
                <a:cs typeface="Garamond"/>
              </a:rPr>
              <a:t>po</a:t>
            </a:r>
            <a:r>
              <a:rPr sz="2400" spc="-9" smtClean="0">
                <a:latin typeface="Garamond"/>
                <a:cs typeface="Garamond"/>
              </a:rPr>
              <a:t>p</a:t>
            </a:r>
            <a:r>
              <a:rPr sz="2400" spc="0" smtClean="0">
                <a:latin typeface="Garamond"/>
                <a:cs typeface="Garamond"/>
              </a:rPr>
              <a:t>ula</a:t>
            </a:r>
            <a:r>
              <a:rPr sz="2400" spc="-4" smtClean="0">
                <a:latin typeface="Garamond"/>
                <a:cs typeface="Garamond"/>
              </a:rPr>
              <a:t>t</a:t>
            </a:r>
            <a:r>
              <a:rPr sz="2400" spc="0" smtClean="0">
                <a:latin typeface="Garamond"/>
                <a:cs typeface="Garamond"/>
              </a:rPr>
              <a:t>ion of</a:t>
            </a:r>
            <a:r>
              <a:rPr lang="en-US" sz="2400" spc="0" dirty="0" smtClean="0">
                <a:latin typeface="Garamond"/>
                <a:cs typeface="Garamond"/>
              </a:rPr>
              <a:t> </a:t>
            </a:r>
            <a:r>
              <a:rPr sz="2400" spc="0" smtClean="0">
                <a:latin typeface="Garamond"/>
                <a:cs typeface="Garamond"/>
              </a:rPr>
              <a:t>1.3bn</a:t>
            </a:r>
            <a:endParaRPr lang="en-US" sz="2400" spc="0" dirty="0" smtClean="0">
              <a:latin typeface="Garamond"/>
              <a:cs typeface="Garamond"/>
            </a:endParaRPr>
          </a:p>
          <a:p>
            <a:pPr marL="12700" marR="45720">
              <a:lnSpc>
                <a:spcPct val="93749"/>
              </a:lnSpc>
              <a:spcBef>
                <a:spcPts val="180"/>
              </a:spcBef>
            </a:pPr>
            <a:endParaRPr sz="2400">
              <a:latin typeface="Garamond"/>
              <a:cs typeface="Garamond"/>
            </a:endParaRPr>
          </a:p>
          <a:p>
            <a:pPr marL="12700" marR="556619">
              <a:lnSpc>
                <a:spcPts val="2699"/>
              </a:lnSpc>
              <a:spcBef>
                <a:spcPts val="180"/>
              </a:spcBef>
            </a:pPr>
            <a:r>
              <a:rPr lang="en-US" sz="2400" spc="0" dirty="0" smtClean="0">
                <a:solidFill>
                  <a:srgbClr val="FF0000"/>
                </a:solidFill>
                <a:latin typeface="Garamond"/>
                <a:cs typeface="Garamond"/>
              </a:rPr>
              <a:t>*	</a:t>
            </a:r>
            <a:r>
              <a:rPr sz="2400" spc="0" smtClean="0">
                <a:latin typeface="Garamond"/>
                <a:cs typeface="Garamond"/>
              </a:rPr>
              <a:t>US</a:t>
            </a:r>
            <a:r>
              <a:rPr sz="2400" spc="9" smtClean="0">
                <a:latin typeface="Garamond"/>
                <a:cs typeface="Garamond"/>
              </a:rPr>
              <a:t>$</a:t>
            </a:r>
            <a:r>
              <a:rPr sz="2400" spc="0" smtClean="0">
                <a:latin typeface="Garamond"/>
                <a:cs typeface="Garamond"/>
              </a:rPr>
              <a:t>3.4</a:t>
            </a:r>
            <a:r>
              <a:rPr sz="2400" spc="-14" smtClean="0">
                <a:latin typeface="Garamond"/>
                <a:cs typeface="Garamond"/>
              </a:rPr>
              <a:t> </a:t>
            </a:r>
            <a:r>
              <a:rPr sz="2400" spc="-119">
                <a:latin typeface="Garamond"/>
                <a:cs typeface="Garamond"/>
              </a:rPr>
              <a:t>T</a:t>
            </a:r>
            <a:r>
              <a:rPr sz="2400" spc="0">
                <a:latin typeface="Garamond"/>
                <a:cs typeface="Garamond"/>
              </a:rPr>
              <a:t>ri</a:t>
            </a:r>
            <a:r>
              <a:rPr sz="2400" spc="4">
                <a:latin typeface="Garamond"/>
                <a:cs typeface="Garamond"/>
              </a:rPr>
              <a:t>l</a:t>
            </a:r>
            <a:r>
              <a:rPr sz="2400" spc="0">
                <a:latin typeface="Garamond"/>
                <a:cs typeface="Garamond"/>
              </a:rPr>
              <a:t>lion </a:t>
            </a:r>
            <a:r>
              <a:rPr sz="2400" spc="0" smtClean="0">
                <a:latin typeface="Garamond"/>
                <a:cs typeface="Garamond"/>
              </a:rPr>
              <a:t>in </a:t>
            </a:r>
            <a:r>
              <a:rPr lang="en-US" sz="2400" spc="0" dirty="0" smtClean="0">
                <a:latin typeface="Garamond"/>
                <a:cs typeface="Garamond"/>
              </a:rPr>
              <a:t>   	</a:t>
            </a:r>
            <a:r>
              <a:rPr sz="2400" spc="-59" smtClean="0">
                <a:latin typeface="Garamond"/>
                <a:cs typeface="Garamond"/>
              </a:rPr>
              <a:t>R</a:t>
            </a:r>
            <a:r>
              <a:rPr sz="2400" spc="0" smtClean="0">
                <a:latin typeface="Garamond"/>
                <a:cs typeface="Garamond"/>
              </a:rPr>
              <a:t>e</a:t>
            </a:r>
            <a:r>
              <a:rPr sz="2400" spc="-50" smtClean="0">
                <a:latin typeface="Garamond"/>
                <a:cs typeface="Garamond"/>
              </a:rPr>
              <a:t>v</a:t>
            </a:r>
            <a:r>
              <a:rPr sz="2400" spc="0" smtClean="0">
                <a:latin typeface="Garamond"/>
                <a:cs typeface="Garamond"/>
              </a:rPr>
              <a:t>e</a:t>
            </a:r>
            <a:r>
              <a:rPr sz="2400" spc="-44" smtClean="0">
                <a:latin typeface="Garamond"/>
                <a:cs typeface="Garamond"/>
              </a:rPr>
              <a:t>n</a:t>
            </a:r>
            <a:r>
              <a:rPr sz="2400" spc="0" smtClean="0">
                <a:latin typeface="Garamond"/>
                <a:cs typeface="Garamond"/>
              </a:rPr>
              <a:t>ues</a:t>
            </a:r>
            <a:endParaRPr lang="en-US" sz="2400" spc="0" dirty="0" smtClean="0">
              <a:latin typeface="Garamond"/>
              <a:cs typeface="Garamond"/>
            </a:endParaRPr>
          </a:p>
          <a:p>
            <a:pPr marL="12700" marR="556619">
              <a:lnSpc>
                <a:spcPts val="2699"/>
              </a:lnSpc>
              <a:spcBef>
                <a:spcPts val="180"/>
              </a:spcBef>
            </a:pPr>
            <a:r>
              <a:rPr sz="2400" spc="0" smtClean="0">
                <a:latin typeface="Garamond"/>
                <a:cs typeface="Garamond"/>
              </a:rPr>
              <a:t> </a:t>
            </a:r>
            <a:endParaRPr sz="2400">
              <a:latin typeface="Garamond"/>
              <a:cs typeface="Garamond"/>
            </a:endParaRPr>
          </a:p>
          <a:p>
            <a:pPr marL="12700" marR="556619">
              <a:lnSpc>
                <a:spcPts val="2699"/>
              </a:lnSpc>
              <a:spcBef>
                <a:spcPts val="180"/>
              </a:spcBef>
            </a:pPr>
            <a:r>
              <a:rPr lang="en-US" sz="2400" spc="0" dirty="0" smtClean="0">
                <a:solidFill>
                  <a:srgbClr val="FF0000"/>
                </a:solidFill>
                <a:latin typeface="Garamond"/>
                <a:cs typeface="Garamond"/>
              </a:rPr>
              <a:t>*	</a:t>
            </a:r>
            <a:r>
              <a:rPr sz="2400" spc="0" smtClean="0">
                <a:latin typeface="Garamond"/>
                <a:cs typeface="Garamond"/>
              </a:rPr>
              <a:t>Es</a:t>
            </a:r>
            <a:r>
              <a:rPr sz="2400" spc="-4" smtClean="0">
                <a:latin typeface="Garamond"/>
                <a:cs typeface="Garamond"/>
              </a:rPr>
              <a:t>t</a:t>
            </a:r>
            <a:r>
              <a:rPr sz="2400" spc="0" smtClean="0">
                <a:latin typeface="Garamond"/>
                <a:cs typeface="Garamond"/>
              </a:rPr>
              <a:t>ablished</a:t>
            </a:r>
            <a:r>
              <a:rPr sz="2400" spc="4" smtClean="0">
                <a:latin typeface="Garamond"/>
                <a:cs typeface="Garamond"/>
              </a:rPr>
              <a:t> </a:t>
            </a:r>
            <a:r>
              <a:rPr sz="2400" spc="0" dirty="0">
                <a:latin typeface="Garamond"/>
                <a:cs typeface="Garamond"/>
              </a:rPr>
              <a:t>in 2</a:t>
            </a:r>
            <a:r>
              <a:rPr sz="2400" spc="4" dirty="0">
                <a:latin typeface="Garamond"/>
                <a:cs typeface="Garamond"/>
              </a:rPr>
              <a:t>0</a:t>
            </a:r>
            <a:r>
              <a:rPr sz="2400" spc="0" dirty="0">
                <a:latin typeface="Garamond"/>
                <a:cs typeface="Garamond"/>
              </a:rPr>
              <a:t>18</a:t>
            </a:r>
            <a:endParaRPr sz="2400">
              <a:latin typeface="Garamond"/>
              <a:cs typeface="Garamond"/>
            </a:endParaRPr>
          </a:p>
          <a:p>
            <a:pPr marL="12700">
              <a:lnSpc>
                <a:spcPct val="93749"/>
              </a:lnSpc>
              <a:spcBef>
                <a:spcPts val="180"/>
              </a:spcBef>
            </a:pPr>
            <a:r>
              <a:rPr lang="en-US" sz="2400" spc="0" dirty="0" smtClean="0">
                <a:latin typeface="Garamond"/>
                <a:cs typeface="Garamond"/>
              </a:rPr>
              <a:t>	</a:t>
            </a:r>
            <a:r>
              <a:rPr sz="2400" spc="0" smtClean="0">
                <a:latin typeface="Garamond"/>
                <a:cs typeface="Garamond"/>
              </a:rPr>
              <a:t>Ra</a:t>
            </a:r>
            <a:r>
              <a:rPr sz="2400" spc="-4" smtClean="0">
                <a:latin typeface="Garamond"/>
                <a:cs typeface="Garamond"/>
              </a:rPr>
              <a:t>t</a:t>
            </a:r>
            <a:r>
              <a:rPr sz="2400" spc="0" smtClean="0">
                <a:latin typeface="Garamond"/>
                <a:cs typeface="Garamond"/>
              </a:rPr>
              <a:t>if</a:t>
            </a:r>
            <a:r>
              <a:rPr sz="2400" spc="9" smtClean="0">
                <a:latin typeface="Garamond"/>
                <a:cs typeface="Garamond"/>
              </a:rPr>
              <a:t>i</a:t>
            </a:r>
            <a:r>
              <a:rPr sz="2400" spc="0" smtClean="0">
                <a:latin typeface="Garamond"/>
                <a:cs typeface="Garamond"/>
              </a:rPr>
              <a:t>ed </a:t>
            </a:r>
            <a:r>
              <a:rPr sz="2400" spc="-39" dirty="0">
                <a:latin typeface="Garamond"/>
                <a:cs typeface="Garamond"/>
              </a:rPr>
              <a:t>b</a:t>
            </a:r>
            <a:r>
              <a:rPr sz="2400" spc="0" dirty="0">
                <a:latin typeface="Garamond"/>
                <a:cs typeface="Garamond"/>
              </a:rPr>
              <a:t>y </a:t>
            </a:r>
            <a:r>
              <a:rPr sz="2400" spc="9" dirty="0">
                <a:latin typeface="Garamond"/>
                <a:cs typeface="Garamond"/>
              </a:rPr>
              <a:t>4</a:t>
            </a:r>
            <a:r>
              <a:rPr sz="2400" spc="0" dirty="0">
                <a:latin typeface="Garamond"/>
                <a:cs typeface="Garamond"/>
              </a:rPr>
              <a:t>4</a:t>
            </a:r>
            <a:r>
              <a:rPr sz="2400" spc="-9" dirty="0">
                <a:latin typeface="Garamond"/>
                <a:cs typeface="Garamond"/>
              </a:rPr>
              <a:t> </a:t>
            </a:r>
            <a:r>
              <a:rPr sz="2400" spc="0" dirty="0">
                <a:latin typeface="Garamond"/>
                <a:cs typeface="Garamond"/>
              </a:rPr>
              <a:t>Countries</a:t>
            </a:r>
            <a:endParaRPr sz="2400">
              <a:latin typeface="Garamond"/>
              <a:cs typeface="Garamond"/>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01" y="624110"/>
            <a:ext cx="9764712" cy="696690"/>
          </a:xfrm>
        </p:spPr>
        <p:txBody>
          <a:bodyPr>
            <a:normAutofit/>
          </a:bodyPr>
          <a:lstStyle/>
          <a:p>
            <a:pPr algn="ctr"/>
            <a:r>
              <a:rPr lang="en-US" sz="3200" b="1" dirty="0" smtClean="0"/>
              <a:t>Africa Continental Free Trade Agreement</a:t>
            </a:r>
            <a:endParaRPr lang="en-US" sz="3200" b="1" dirty="0"/>
          </a:p>
        </p:txBody>
      </p:sp>
      <p:sp>
        <p:nvSpPr>
          <p:cNvPr id="3" name="Content Placeholder 2"/>
          <p:cNvSpPr>
            <a:spLocks noGrp="1"/>
          </p:cNvSpPr>
          <p:nvPr>
            <p:ph idx="1"/>
          </p:nvPr>
        </p:nvSpPr>
        <p:spPr>
          <a:xfrm>
            <a:off x="1435100" y="1270000"/>
            <a:ext cx="10312400" cy="5270500"/>
          </a:xfrm>
        </p:spPr>
        <p:txBody>
          <a:bodyPr>
            <a:normAutofit fontScale="25000" lnSpcReduction="20000"/>
          </a:bodyPr>
          <a:lstStyle/>
          <a:p>
            <a:pPr algn="just">
              <a:buNone/>
            </a:pPr>
            <a:r>
              <a:rPr lang="en-US" dirty="0" smtClean="0"/>
              <a:t>	</a:t>
            </a:r>
            <a:r>
              <a:rPr lang="en-US" sz="9600" dirty="0" smtClean="0"/>
              <a:t>The African Continental Free Trade Area (AFCFTA) is a free trade area founded in 2018 with trade commencing as of January, 2021. It was created by the African Continental Free Trade Agreement among 54 of the 55 African Union nations. The free trade area is the largest in the world in terms of the number of participating countries since the formation of the World Trade Organization. Accra, Ghana serves as the Secretariat of </a:t>
            </a:r>
            <a:r>
              <a:rPr lang="en-US" sz="9600" dirty="0" err="1" smtClean="0"/>
              <a:t>AfCFTA</a:t>
            </a:r>
            <a:r>
              <a:rPr lang="en-US" sz="9600" dirty="0" smtClean="0"/>
              <a:t> and was commissioned and handed over to the AU by the President of Ghana Nana </a:t>
            </a:r>
            <a:r>
              <a:rPr lang="en-US" sz="9600" dirty="0" err="1" smtClean="0"/>
              <a:t>Akufo-Addo</a:t>
            </a:r>
            <a:r>
              <a:rPr lang="en-US" sz="9600" dirty="0" smtClean="0"/>
              <a:t> on August 17, 2020 in Accra. The agreement connects 1.3 billion people across the continent with a combined GDP estimated at US3.4 trillion</a:t>
            </a:r>
          </a:p>
          <a:p>
            <a:pPr algn="just">
              <a:buNone/>
            </a:pPr>
            <a:r>
              <a:rPr lang="en-US" sz="9600" dirty="0" smtClean="0"/>
              <a:t>	Regarding the advantages, </a:t>
            </a:r>
            <a:r>
              <a:rPr lang="en-US" sz="9600" dirty="0" err="1" smtClean="0"/>
              <a:t>AfCFTA</a:t>
            </a:r>
            <a:r>
              <a:rPr lang="en-US" sz="9600" dirty="0" smtClean="0"/>
              <a:t> aims to promote industrialization and diversify economies by encouraging the development of regional value chain and the manufacturing sector. This diversification can lead to increased productivity, job creation and higher value-added exports among African countries. </a:t>
            </a:r>
            <a:endParaRPr lang="en-US" sz="9600" dirty="0"/>
          </a:p>
        </p:txBody>
      </p:sp>
      <p:sp>
        <p:nvSpPr>
          <p:cNvPr id="4" name="Footer Placeholder 3"/>
          <p:cNvSpPr>
            <a:spLocks noGrp="1"/>
          </p:cNvSpPr>
          <p:nvPr>
            <p:ph type="ftr" sz="quarter" idx="11"/>
          </p:nvPr>
        </p:nvSpPr>
        <p:spPr>
          <a:xfrm>
            <a:off x="2589212" y="6426200"/>
            <a:ext cx="7619999" cy="2794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a:t/>
            </a:r>
            <a:br>
              <a:rPr lang="en-US" sz="2400" b="1" dirty="0"/>
            </a:br>
            <a:r>
              <a:rPr lang="en-US" sz="3200" b="1" dirty="0" smtClean="0"/>
              <a:t>Objectives </a:t>
            </a:r>
            <a:r>
              <a:rPr lang="en-US" sz="3200" b="1" dirty="0"/>
              <a:t>of this paper</a:t>
            </a:r>
          </a:p>
        </p:txBody>
      </p:sp>
      <p:sp>
        <p:nvSpPr>
          <p:cNvPr id="3" name="Content Placeholder 2"/>
          <p:cNvSpPr>
            <a:spLocks noGrp="1"/>
          </p:cNvSpPr>
          <p:nvPr>
            <p:ph idx="1"/>
          </p:nvPr>
        </p:nvSpPr>
        <p:spPr>
          <a:xfrm>
            <a:off x="1661375" y="1674253"/>
            <a:ext cx="9843237" cy="4443211"/>
          </a:xfrm>
        </p:spPr>
        <p:txBody>
          <a:bodyPr>
            <a:normAutofit/>
          </a:bodyPr>
          <a:lstStyle/>
          <a:p>
            <a:endParaRPr lang="en-GB" sz="2400" dirty="0"/>
          </a:p>
          <a:p>
            <a:pPr>
              <a:buNone/>
            </a:pPr>
            <a:endParaRPr lang="en-US" dirty="0"/>
          </a:p>
          <a:p>
            <a:pPr algn="just">
              <a:buNone/>
            </a:pPr>
            <a:r>
              <a:rPr lang="en-US" sz="2000" dirty="0" smtClean="0"/>
              <a:t>	This </a:t>
            </a:r>
            <a:r>
              <a:rPr lang="en-US" sz="2000" dirty="0"/>
              <a:t>paper aims at </a:t>
            </a:r>
            <a:r>
              <a:rPr lang="en-US" sz="2000" dirty="0" smtClean="0"/>
              <a:t>presenting a summary of the journey undergone by old NIPSM, before her establishment by an Act of Parliament with reference to her core mandate as well as, evaluating the Roles and Responsibility of Supply Chain Professionals in Nigeria and Extending such Role to the Implementation Agenda of the Africa Continental Free Trade Areas  regarding the Concepts, Practices and Strategies involved towards, the Realization of The Common Objectives of Free Trade Across Africa with Specific Reference to its Multiplier Effect On Nigerian Export Promotion Initiatives.</a:t>
            </a:r>
            <a:endParaRPr lang="en-US" sz="2000"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08738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1" y="624110"/>
            <a:ext cx="9713912" cy="722090"/>
          </a:xfrm>
        </p:spPr>
        <p:txBody>
          <a:bodyPr>
            <a:normAutofit/>
          </a:bodyPr>
          <a:lstStyle/>
          <a:p>
            <a:pPr algn="ctr"/>
            <a:r>
              <a:rPr lang="en-US" sz="3200" b="1" dirty="0" smtClean="0"/>
              <a:t>What is the </a:t>
            </a:r>
            <a:r>
              <a:rPr lang="en-US" sz="3200" b="1" dirty="0" err="1" smtClean="0"/>
              <a:t>AfCFTA</a:t>
            </a:r>
            <a:r>
              <a:rPr lang="en-US" sz="3200" b="1" dirty="0" smtClean="0"/>
              <a:t> Promise?</a:t>
            </a:r>
            <a:endParaRPr lang="en-US" sz="3200" b="1" dirty="0"/>
          </a:p>
        </p:txBody>
      </p:sp>
      <p:sp>
        <p:nvSpPr>
          <p:cNvPr id="3" name="Content Placeholder 2"/>
          <p:cNvSpPr>
            <a:spLocks noGrp="1"/>
          </p:cNvSpPr>
          <p:nvPr>
            <p:ph idx="1"/>
          </p:nvPr>
        </p:nvSpPr>
        <p:spPr>
          <a:xfrm>
            <a:off x="1435100" y="1257300"/>
            <a:ext cx="10452100" cy="5118100"/>
          </a:xfrm>
        </p:spPr>
        <p:txBody>
          <a:bodyPr>
            <a:normAutofit fontScale="92500" lnSpcReduction="20000"/>
          </a:bodyPr>
          <a:lstStyle/>
          <a:p>
            <a:pPr lvl="1">
              <a:buNone/>
            </a:pPr>
            <a:r>
              <a:rPr lang="en-US" sz="2000" dirty="0" err="1" smtClean="0"/>
              <a:t>AfCFTA</a:t>
            </a:r>
            <a:r>
              <a:rPr lang="en-US" sz="2000" dirty="0" smtClean="0"/>
              <a:t> is set to:</a:t>
            </a:r>
          </a:p>
          <a:p>
            <a:r>
              <a:rPr lang="en-US" sz="2600" dirty="0" smtClean="0"/>
              <a:t>Create a liberalized market for goods and services</a:t>
            </a:r>
          </a:p>
          <a:p>
            <a:r>
              <a:rPr lang="en-US" sz="2600" dirty="0" smtClean="0"/>
              <a:t>Contribute to the movement of capital</a:t>
            </a:r>
          </a:p>
          <a:p>
            <a:r>
              <a:rPr lang="en-US" sz="2600" dirty="0" smtClean="0"/>
              <a:t>Facilitate investments through the creation of a large market</a:t>
            </a:r>
          </a:p>
          <a:p>
            <a:r>
              <a:rPr lang="en-US" sz="2600" dirty="0" smtClean="0"/>
              <a:t>Catalyze the introduction of new technology to boost productivity</a:t>
            </a:r>
          </a:p>
          <a:p>
            <a:r>
              <a:rPr lang="en-US" sz="2600" dirty="0" smtClean="0"/>
              <a:t>Enhance competitiveness of members economies</a:t>
            </a:r>
          </a:p>
          <a:p>
            <a:r>
              <a:rPr lang="en-US" sz="2600" dirty="0" smtClean="0"/>
              <a:t>Promote industrial development through diversification</a:t>
            </a:r>
          </a:p>
          <a:p>
            <a:r>
              <a:rPr lang="en-US" sz="2600" dirty="0" smtClean="0"/>
              <a:t>Develop value addition systems for products</a:t>
            </a:r>
          </a:p>
          <a:p>
            <a:r>
              <a:rPr lang="en-US" sz="2600" dirty="0" smtClean="0"/>
              <a:t>Eliminate tariffs on intra-Africa trade, making it easier </a:t>
            </a:r>
            <a:r>
              <a:rPr lang="en-US" sz="2600" dirty="0" err="1" smtClean="0"/>
              <a:t>fo</a:t>
            </a:r>
            <a:r>
              <a:rPr lang="en-US" sz="2600" dirty="0" smtClean="0"/>
              <a:t> businesses to trade within Africa and benefit from their own growing market</a:t>
            </a:r>
          </a:p>
          <a:p>
            <a:r>
              <a:rPr lang="en-US" sz="2600" dirty="0" smtClean="0"/>
              <a:t>Introduce regulatory measures such as sanitary standards and eliminating non-tariff barriers to trade</a:t>
            </a:r>
          </a:p>
          <a:p>
            <a:r>
              <a:rPr lang="en-US" sz="2600" dirty="0" smtClean="0"/>
              <a:t>Establish in the future a common continental tariff market</a:t>
            </a:r>
          </a:p>
          <a:p>
            <a:endParaRPr lang="en-US" sz="2600" dirty="0"/>
          </a:p>
        </p:txBody>
      </p:sp>
      <p:sp>
        <p:nvSpPr>
          <p:cNvPr id="4" name="Footer Placeholder 3"/>
          <p:cNvSpPr>
            <a:spLocks noGrp="1"/>
          </p:cNvSpPr>
          <p:nvPr>
            <p:ph type="ftr" sz="quarter" idx="11"/>
          </p:nvPr>
        </p:nvSpPr>
        <p:spPr>
          <a:xfrm>
            <a:off x="2589212" y="6413500"/>
            <a:ext cx="7619999" cy="292100"/>
          </a:xfrm>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406400"/>
            <a:ext cx="9675812" cy="863600"/>
          </a:xfrm>
        </p:spPr>
        <p:txBody>
          <a:bodyPr>
            <a:normAutofit fontScale="90000"/>
          </a:bodyPr>
          <a:lstStyle/>
          <a:p>
            <a:pPr algn="ctr"/>
            <a:r>
              <a:rPr lang="en-US" sz="6000" b="1" baseline="2962" dirty="0" err="1" smtClean="0">
                <a:solidFill>
                  <a:schemeClr val="tx1"/>
                </a:solidFill>
                <a:latin typeface="Garamond"/>
                <a:cs typeface="Garamond"/>
              </a:rPr>
              <a:t>Af</a:t>
            </a:r>
            <a:r>
              <a:rPr lang="en-US" sz="6000" b="1" spc="9" baseline="2962" dirty="0" err="1" smtClean="0">
                <a:solidFill>
                  <a:schemeClr val="tx1"/>
                </a:solidFill>
                <a:latin typeface="Garamond"/>
                <a:cs typeface="Garamond"/>
              </a:rPr>
              <a:t>C</a:t>
            </a:r>
            <a:r>
              <a:rPr lang="en-US" sz="6000" b="1" baseline="2962" dirty="0" err="1" smtClean="0">
                <a:solidFill>
                  <a:schemeClr val="tx1"/>
                </a:solidFill>
                <a:latin typeface="Garamond"/>
                <a:cs typeface="Garamond"/>
              </a:rPr>
              <a:t>F</a:t>
            </a:r>
            <a:r>
              <a:rPr lang="en-US" sz="6000" b="1" spc="-304" baseline="2962" dirty="0" err="1" smtClean="0">
                <a:solidFill>
                  <a:schemeClr val="tx1"/>
                </a:solidFill>
                <a:latin typeface="Garamond"/>
                <a:cs typeface="Garamond"/>
              </a:rPr>
              <a:t>T</a:t>
            </a:r>
            <a:r>
              <a:rPr lang="en-US" sz="6000" b="1" baseline="2962" dirty="0" err="1" smtClean="0">
                <a:solidFill>
                  <a:schemeClr val="tx1"/>
                </a:solidFill>
                <a:latin typeface="Garamond"/>
                <a:cs typeface="Garamond"/>
              </a:rPr>
              <a:t>A</a:t>
            </a:r>
            <a:r>
              <a:rPr lang="en-US" sz="10700" b="1" baseline="2962" dirty="0" smtClean="0">
                <a:solidFill>
                  <a:schemeClr val="tx1"/>
                </a:solidFill>
                <a:latin typeface="Garamond"/>
                <a:cs typeface="Garamond"/>
              </a:rPr>
              <a:t> </a:t>
            </a:r>
            <a:r>
              <a:rPr lang="en-US" sz="6700" b="1" spc="-69" baseline="2962" dirty="0" smtClean="0">
                <a:solidFill>
                  <a:schemeClr val="tx1"/>
                </a:solidFill>
                <a:latin typeface="Garamond"/>
                <a:cs typeface="Garamond"/>
              </a:rPr>
              <a:t>P</a:t>
            </a:r>
            <a:r>
              <a:rPr lang="en-US" sz="6700" b="1" baseline="2962" dirty="0" smtClean="0">
                <a:solidFill>
                  <a:schemeClr val="tx1"/>
                </a:solidFill>
                <a:latin typeface="Garamond"/>
                <a:cs typeface="Garamond"/>
              </a:rPr>
              <a:t>ot</a:t>
            </a:r>
            <a:r>
              <a:rPr lang="en-US" sz="6700" b="1" spc="-9" baseline="2962" dirty="0" smtClean="0">
                <a:solidFill>
                  <a:schemeClr val="tx1"/>
                </a:solidFill>
                <a:latin typeface="Garamond"/>
                <a:cs typeface="Garamond"/>
              </a:rPr>
              <a:t>e</a:t>
            </a:r>
            <a:r>
              <a:rPr lang="en-US" sz="6700" b="1" baseline="2962" dirty="0" smtClean="0">
                <a:solidFill>
                  <a:schemeClr val="tx1"/>
                </a:solidFill>
                <a:latin typeface="Garamond"/>
                <a:cs typeface="Garamond"/>
              </a:rPr>
              <a:t>ntial </a:t>
            </a:r>
            <a:r>
              <a:rPr lang="en-US" sz="6700" b="1" spc="9" baseline="2962" dirty="0" smtClean="0">
                <a:solidFill>
                  <a:schemeClr val="tx1"/>
                </a:solidFill>
                <a:latin typeface="Garamond"/>
                <a:cs typeface="Garamond"/>
              </a:rPr>
              <a:t>B</a:t>
            </a:r>
            <a:r>
              <a:rPr lang="en-US" sz="6700" b="1" baseline="2962" dirty="0" smtClean="0">
                <a:solidFill>
                  <a:schemeClr val="tx1"/>
                </a:solidFill>
                <a:latin typeface="Garamond"/>
                <a:cs typeface="Garamond"/>
              </a:rPr>
              <a:t>enefits…</a:t>
            </a:r>
            <a:r>
              <a:rPr lang="en-US" sz="4900" dirty="0" smtClean="0">
                <a:solidFill>
                  <a:schemeClr val="tx1"/>
                </a:solidFill>
                <a:latin typeface="Garamond"/>
                <a:cs typeface="Garamond"/>
              </a:rPr>
              <a:t/>
            </a:r>
            <a:br>
              <a:rPr lang="en-US" sz="4900" dirty="0" smtClean="0">
                <a:solidFill>
                  <a:schemeClr val="tx1"/>
                </a:solidFill>
                <a:latin typeface="Garamond"/>
                <a:cs typeface="Garamond"/>
              </a:rPr>
            </a:br>
            <a:r>
              <a:rPr lang="en-US" sz="1200" dirty="0" smtClean="0">
                <a:latin typeface="Garamond"/>
                <a:cs typeface="Garamond"/>
              </a:rPr>
              <a:t/>
            </a:r>
            <a:br>
              <a:rPr lang="en-US" sz="1200" dirty="0" smtClean="0">
                <a:latin typeface="Garamond"/>
                <a:cs typeface="Garamond"/>
              </a:rPr>
            </a:br>
            <a:r>
              <a:rPr lang="en-US" sz="2000" dirty="0" smtClean="0">
                <a:latin typeface="Garamond"/>
                <a:cs typeface="Garamond"/>
              </a:rPr>
              <a:t/>
            </a:r>
            <a:br>
              <a:rPr lang="en-US" sz="2000" dirty="0" smtClean="0">
                <a:latin typeface="Garamond"/>
                <a:cs typeface="Garamond"/>
              </a:rPr>
            </a:br>
            <a:endParaRPr lang="en-US" dirty="0"/>
          </a:p>
        </p:txBody>
      </p:sp>
      <p:sp>
        <p:nvSpPr>
          <p:cNvPr id="4" name="Footer Placeholder 3"/>
          <p:cNvSpPr>
            <a:spLocks noGrp="1"/>
          </p:cNvSpPr>
          <p:nvPr>
            <p:ph type="ftr" sz="quarter" idx="11"/>
          </p:nvPr>
        </p:nvSpPr>
        <p:spPr>
          <a:xfrm>
            <a:off x="2589212" y="6413500"/>
            <a:ext cx="7619999" cy="444500"/>
          </a:xfrm>
        </p:spPr>
        <p:txBody>
          <a:bodyPr/>
          <a:lstStyle/>
          <a:p>
            <a:r>
              <a:rPr lang="en-US" dirty="0" smtClean="0"/>
              <a:t>DEVELOPED AND PRESENTED BY CHARTERTERD INST. OF PURCHASING AND SUPPLY MAGT. OF NIGERIA.</a:t>
            </a:r>
            <a:endParaRPr lang="en-US" dirty="0"/>
          </a:p>
        </p:txBody>
      </p:sp>
      <p:sp>
        <p:nvSpPr>
          <p:cNvPr id="5" name="object 28"/>
          <p:cNvSpPr/>
          <p:nvPr/>
        </p:nvSpPr>
        <p:spPr>
          <a:xfrm>
            <a:off x="850900" y="1689100"/>
            <a:ext cx="5854700" cy="44831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20"/>
          <p:cNvSpPr/>
          <p:nvPr/>
        </p:nvSpPr>
        <p:spPr>
          <a:xfrm>
            <a:off x="7391400" y="1666494"/>
            <a:ext cx="559181" cy="584072"/>
          </a:xfrm>
          <a:prstGeom prst="rect">
            <a:avLst/>
          </a:prstGeom>
          <a:blipFill>
            <a:blip r:embed="rId3" cstate="print"/>
            <a:stretch>
              <a:fillRect/>
            </a:stretch>
          </a:blipFill>
        </p:spPr>
        <p:txBody>
          <a:bodyPr wrap="square" lIns="0" tIns="0" rIns="0" bIns="0" rtlCol="0">
            <a:noAutofit/>
          </a:bodyPr>
          <a:lstStyle/>
          <a:p>
            <a:endParaRPr/>
          </a:p>
        </p:txBody>
      </p:sp>
      <p:sp>
        <p:nvSpPr>
          <p:cNvPr id="7" name="object 20"/>
          <p:cNvSpPr/>
          <p:nvPr/>
        </p:nvSpPr>
        <p:spPr>
          <a:xfrm>
            <a:off x="9105900" y="1638300"/>
            <a:ext cx="647700" cy="584200"/>
          </a:xfrm>
          <a:prstGeom prst="rect">
            <a:avLst/>
          </a:prstGeom>
          <a:blipFill>
            <a:blip r:embed="rId3" cstate="print"/>
            <a:stretch>
              <a:fillRect/>
            </a:stretch>
          </a:blipFill>
        </p:spPr>
        <p:txBody>
          <a:bodyPr wrap="square" lIns="0" tIns="0" rIns="0" bIns="0" rtlCol="0">
            <a:noAutofit/>
          </a:bodyPr>
          <a:lstStyle/>
          <a:p>
            <a:endParaRPr/>
          </a:p>
        </p:txBody>
      </p:sp>
      <p:sp>
        <p:nvSpPr>
          <p:cNvPr id="8" name="object 22"/>
          <p:cNvSpPr/>
          <p:nvPr/>
        </p:nvSpPr>
        <p:spPr>
          <a:xfrm>
            <a:off x="10718800" y="1651001"/>
            <a:ext cx="762000" cy="503934"/>
          </a:xfrm>
          <a:prstGeom prst="rect">
            <a:avLst/>
          </a:prstGeom>
          <a:blipFill>
            <a:blip r:embed="rId4" cstate="print"/>
            <a:stretch>
              <a:fillRect/>
            </a:stretch>
          </a:blipFill>
        </p:spPr>
        <p:txBody>
          <a:bodyPr wrap="square" lIns="0" tIns="0" rIns="0" bIns="0" rtlCol="0">
            <a:noAutofit/>
          </a:bodyPr>
          <a:lstStyle/>
          <a:p>
            <a:endParaRPr/>
          </a:p>
        </p:txBody>
      </p:sp>
      <p:sp>
        <p:nvSpPr>
          <p:cNvPr id="9" name="object 10"/>
          <p:cNvSpPr txBox="1"/>
          <p:nvPr/>
        </p:nvSpPr>
        <p:spPr>
          <a:xfrm>
            <a:off x="7086600" y="2627590"/>
            <a:ext cx="992139" cy="357147"/>
          </a:xfrm>
          <a:prstGeom prst="rect">
            <a:avLst/>
          </a:prstGeom>
        </p:spPr>
        <p:txBody>
          <a:bodyPr wrap="square" lIns="0" tIns="0" rIns="0" bIns="0" rtlCol="0">
            <a:noAutofit/>
          </a:bodyPr>
          <a:lstStyle/>
          <a:p>
            <a:pPr marL="50106" indent="-37406">
              <a:lnSpc>
                <a:spcPts val="1149"/>
              </a:lnSpc>
              <a:spcBef>
                <a:spcPts val="65"/>
              </a:spcBef>
            </a:pPr>
            <a:r>
              <a:rPr sz="1000" b="1" spc="0" dirty="0">
                <a:solidFill>
                  <a:srgbClr val="A83636"/>
                </a:solidFill>
                <a:latin typeface="Arial"/>
                <a:cs typeface="Arial"/>
              </a:rPr>
              <a:t>55</a:t>
            </a:r>
            <a:r>
              <a:rPr sz="1000" b="1" spc="114" dirty="0">
                <a:solidFill>
                  <a:srgbClr val="A83636"/>
                </a:solidFill>
                <a:latin typeface="Arial"/>
                <a:cs typeface="Arial"/>
              </a:rPr>
              <a:t> </a:t>
            </a:r>
            <a:r>
              <a:rPr sz="1000" b="1" spc="0" dirty="0">
                <a:solidFill>
                  <a:srgbClr val="A83636"/>
                </a:solidFill>
                <a:latin typeface="Arial"/>
                <a:cs typeface="Arial"/>
              </a:rPr>
              <a:t>member</a:t>
            </a:r>
            <a:r>
              <a:rPr sz="1000" b="1" spc="19" dirty="0">
                <a:solidFill>
                  <a:srgbClr val="A83636"/>
                </a:solidFill>
                <a:latin typeface="Arial"/>
                <a:cs typeface="Arial"/>
              </a:rPr>
              <a:t> </a:t>
            </a:r>
            <a:r>
              <a:rPr sz="700" spc="0" dirty="0">
                <a:solidFill>
                  <a:srgbClr val="7E857E"/>
                </a:solidFill>
                <a:latin typeface="Arial"/>
                <a:cs typeface="Arial"/>
              </a:rPr>
              <a:t>states </a:t>
            </a:r>
            <a:endParaRPr sz="700">
              <a:latin typeface="Arial"/>
              <a:cs typeface="Arial"/>
            </a:endParaRPr>
          </a:p>
          <a:p>
            <a:pPr marL="50106">
              <a:lnSpc>
                <a:spcPts val="804"/>
              </a:lnSpc>
            </a:pPr>
            <a:r>
              <a:rPr sz="700" spc="0" dirty="0">
                <a:solidFill>
                  <a:srgbClr val="8C9A8E"/>
                </a:solidFill>
                <a:latin typeface="Arial"/>
                <a:cs typeface="Arial"/>
              </a:rPr>
              <a:t>o</a:t>
            </a:r>
            <a:r>
              <a:rPr sz="700" spc="0" dirty="0">
                <a:solidFill>
                  <a:srgbClr val="7E857E"/>
                </a:solidFill>
                <a:latin typeface="Arial"/>
                <a:cs typeface="Arial"/>
              </a:rPr>
              <a:t>f</a:t>
            </a:r>
            <a:r>
              <a:rPr sz="700" spc="38" dirty="0">
                <a:solidFill>
                  <a:srgbClr val="7E857E"/>
                </a:solidFill>
                <a:latin typeface="Arial"/>
                <a:cs typeface="Arial"/>
              </a:rPr>
              <a:t> </a:t>
            </a:r>
            <a:r>
              <a:rPr sz="700" spc="0" dirty="0">
                <a:solidFill>
                  <a:srgbClr val="7E857E"/>
                </a:solidFill>
                <a:latin typeface="Arial"/>
                <a:cs typeface="Arial"/>
              </a:rPr>
              <a:t>the</a:t>
            </a:r>
            <a:r>
              <a:rPr sz="700" spc="9" dirty="0">
                <a:solidFill>
                  <a:srgbClr val="7E857E"/>
                </a:solidFill>
                <a:latin typeface="Arial"/>
                <a:cs typeface="Arial"/>
              </a:rPr>
              <a:t> </a:t>
            </a:r>
            <a:r>
              <a:rPr sz="700" spc="0" dirty="0">
                <a:solidFill>
                  <a:srgbClr val="7E857E"/>
                </a:solidFill>
                <a:latin typeface="Arial"/>
                <a:cs typeface="Arial"/>
              </a:rPr>
              <a:t>AU</a:t>
            </a:r>
            <a:r>
              <a:rPr sz="700" spc="-19" dirty="0">
                <a:solidFill>
                  <a:srgbClr val="7E857E"/>
                </a:solidFill>
                <a:latin typeface="Arial"/>
                <a:cs typeface="Arial"/>
              </a:rPr>
              <a:t> </a:t>
            </a:r>
            <a:r>
              <a:rPr sz="700" spc="0" dirty="0">
                <a:solidFill>
                  <a:srgbClr val="7E857E"/>
                </a:solidFill>
                <a:latin typeface="Arial"/>
                <a:cs typeface="Arial"/>
              </a:rPr>
              <a:t>ha</a:t>
            </a:r>
            <a:r>
              <a:rPr sz="700" spc="0" dirty="0">
                <a:solidFill>
                  <a:srgbClr val="8C9A8E"/>
                </a:solidFill>
                <a:latin typeface="Arial"/>
                <a:cs typeface="Arial"/>
              </a:rPr>
              <a:t>v</a:t>
            </a:r>
            <a:r>
              <a:rPr sz="700" spc="0" dirty="0">
                <a:solidFill>
                  <a:srgbClr val="7E857E"/>
                </a:solidFill>
                <a:latin typeface="Arial"/>
                <a:cs typeface="Arial"/>
              </a:rPr>
              <a:t>e</a:t>
            </a:r>
            <a:r>
              <a:rPr sz="700" spc="-76" dirty="0">
                <a:solidFill>
                  <a:srgbClr val="7E857E"/>
                </a:solidFill>
                <a:latin typeface="Arial"/>
                <a:cs typeface="Arial"/>
              </a:rPr>
              <a:t> </a:t>
            </a:r>
            <a:r>
              <a:rPr sz="700" spc="0" dirty="0">
                <a:solidFill>
                  <a:srgbClr val="7E857E"/>
                </a:solidFill>
                <a:latin typeface="Arial"/>
                <a:cs typeface="Arial"/>
              </a:rPr>
              <a:t>signed</a:t>
            </a:r>
            <a:endParaRPr sz="700">
              <a:latin typeface="Arial"/>
              <a:cs typeface="Arial"/>
            </a:endParaRPr>
          </a:p>
          <a:p>
            <a:pPr marL="25166" marR="6350">
              <a:lnSpc>
                <a:spcPct val="95825"/>
              </a:lnSpc>
              <a:spcBef>
                <a:spcPts val="43"/>
              </a:spcBef>
            </a:pPr>
            <a:r>
              <a:rPr sz="700" spc="0" dirty="0">
                <a:solidFill>
                  <a:srgbClr val="7E857E"/>
                </a:solidFill>
                <a:latin typeface="Arial"/>
                <a:cs typeface="Arial"/>
              </a:rPr>
              <a:t>the</a:t>
            </a:r>
            <a:r>
              <a:rPr sz="700" spc="9" dirty="0">
                <a:solidFill>
                  <a:srgbClr val="7E857E"/>
                </a:solidFill>
                <a:latin typeface="Arial"/>
                <a:cs typeface="Arial"/>
              </a:rPr>
              <a:t> </a:t>
            </a:r>
            <a:r>
              <a:rPr sz="700" spc="0" dirty="0">
                <a:solidFill>
                  <a:srgbClr val="548C5B"/>
                </a:solidFill>
                <a:latin typeface="Arial"/>
                <a:cs typeface="Arial"/>
              </a:rPr>
              <a:t>AfCFTA</a:t>
            </a:r>
            <a:r>
              <a:rPr sz="700" spc="34" dirty="0">
                <a:solidFill>
                  <a:srgbClr val="548C5B"/>
                </a:solidFill>
                <a:latin typeface="Arial"/>
                <a:cs typeface="Arial"/>
              </a:rPr>
              <a:t> </a:t>
            </a:r>
            <a:r>
              <a:rPr sz="700" spc="0" dirty="0">
                <a:solidFill>
                  <a:srgbClr val="7E857E"/>
                </a:solidFill>
                <a:latin typeface="Arial"/>
                <a:cs typeface="Arial"/>
              </a:rPr>
              <a:t>agreement</a:t>
            </a:r>
            <a:endParaRPr sz="700">
              <a:latin typeface="Arial"/>
              <a:cs typeface="Arial"/>
            </a:endParaRPr>
          </a:p>
        </p:txBody>
      </p:sp>
      <p:sp>
        <p:nvSpPr>
          <p:cNvPr id="10" name="object 10"/>
          <p:cNvSpPr txBox="1"/>
          <p:nvPr/>
        </p:nvSpPr>
        <p:spPr>
          <a:xfrm>
            <a:off x="8686800" y="2628900"/>
            <a:ext cx="990600" cy="508237"/>
          </a:xfrm>
          <a:prstGeom prst="rect">
            <a:avLst/>
          </a:prstGeom>
        </p:spPr>
        <p:txBody>
          <a:bodyPr wrap="square" lIns="0" tIns="0" rIns="0" bIns="0" rtlCol="0">
            <a:noAutofit/>
          </a:bodyPr>
          <a:lstStyle/>
          <a:p>
            <a:pPr marL="50106" indent="-37406">
              <a:lnSpc>
                <a:spcPts val="1149"/>
              </a:lnSpc>
              <a:spcBef>
                <a:spcPts val="65"/>
              </a:spcBef>
            </a:pPr>
            <a:r>
              <a:rPr sz="1000" b="1" spc="0" dirty="0">
                <a:solidFill>
                  <a:srgbClr val="A83636"/>
                </a:solidFill>
                <a:latin typeface="Arial"/>
                <a:cs typeface="Arial"/>
              </a:rPr>
              <a:t>55</a:t>
            </a:r>
            <a:r>
              <a:rPr sz="1000" b="1" spc="114" dirty="0">
                <a:solidFill>
                  <a:srgbClr val="A83636"/>
                </a:solidFill>
                <a:latin typeface="Arial"/>
                <a:cs typeface="Arial"/>
              </a:rPr>
              <a:t> </a:t>
            </a:r>
            <a:r>
              <a:rPr sz="1000" b="1" spc="0" dirty="0">
                <a:solidFill>
                  <a:srgbClr val="A83636"/>
                </a:solidFill>
                <a:latin typeface="Arial"/>
                <a:cs typeface="Arial"/>
              </a:rPr>
              <a:t>member</a:t>
            </a:r>
            <a:r>
              <a:rPr sz="1000" b="1" spc="19" dirty="0">
                <a:solidFill>
                  <a:srgbClr val="A83636"/>
                </a:solidFill>
                <a:latin typeface="Arial"/>
                <a:cs typeface="Arial"/>
              </a:rPr>
              <a:t> </a:t>
            </a:r>
            <a:r>
              <a:rPr sz="700" spc="0" dirty="0">
                <a:solidFill>
                  <a:srgbClr val="7E857E"/>
                </a:solidFill>
                <a:latin typeface="Arial"/>
                <a:cs typeface="Arial"/>
              </a:rPr>
              <a:t>states </a:t>
            </a:r>
            <a:endParaRPr sz="700">
              <a:latin typeface="Arial"/>
              <a:cs typeface="Arial"/>
            </a:endParaRPr>
          </a:p>
          <a:p>
            <a:pPr marL="50106">
              <a:lnSpc>
                <a:spcPts val="804"/>
              </a:lnSpc>
            </a:pPr>
            <a:r>
              <a:rPr sz="700" spc="0" dirty="0">
                <a:solidFill>
                  <a:srgbClr val="8C9A8E"/>
                </a:solidFill>
                <a:latin typeface="Arial"/>
                <a:cs typeface="Arial"/>
              </a:rPr>
              <a:t>o</a:t>
            </a:r>
            <a:r>
              <a:rPr sz="700" spc="0" dirty="0">
                <a:solidFill>
                  <a:srgbClr val="7E857E"/>
                </a:solidFill>
                <a:latin typeface="Arial"/>
                <a:cs typeface="Arial"/>
              </a:rPr>
              <a:t>f</a:t>
            </a:r>
            <a:r>
              <a:rPr sz="700" spc="38" dirty="0">
                <a:solidFill>
                  <a:srgbClr val="7E857E"/>
                </a:solidFill>
                <a:latin typeface="Arial"/>
                <a:cs typeface="Arial"/>
              </a:rPr>
              <a:t> </a:t>
            </a:r>
            <a:r>
              <a:rPr sz="700" spc="0" dirty="0">
                <a:solidFill>
                  <a:srgbClr val="7E857E"/>
                </a:solidFill>
                <a:latin typeface="Arial"/>
                <a:cs typeface="Arial"/>
              </a:rPr>
              <a:t>the</a:t>
            </a:r>
            <a:r>
              <a:rPr sz="700" spc="9" dirty="0">
                <a:solidFill>
                  <a:srgbClr val="7E857E"/>
                </a:solidFill>
                <a:latin typeface="Arial"/>
                <a:cs typeface="Arial"/>
              </a:rPr>
              <a:t> </a:t>
            </a:r>
            <a:r>
              <a:rPr sz="700" spc="0" dirty="0">
                <a:solidFill>
                  <a:srgbClr val="7E857E"/>
                </a:solidFill>
                <a:latin typeface="Arial"/>
                <a:cs typeface="Arial"/>
              </a:rPr>
              <a:t>AU</a:t>
            </a:r>
            <a:r>
              <a:rPr sz="700" spc="-19" dirty="0">
                <a:solidFill>
                  <a:srgbClr val="7E857E"/>
                </a:solidFill>
                <a:latin typeface="Arial"/>
                <a:cs typeface="Arial"/>
              </a:rPr>
              <a:t> </a:t>
            </a:r>
            <a:r>
              <a:rPr sz="700" spc="0" dirty="0">
                <a:solidFill>
                  <a:srgbClr val="7E857E"/>
                </a:solidFill>
                <a:latin typeface="Arial"/>
                <a:cs typeface="Arial"/>
              </a:rPr>
              <a:t>ha</a:t>
            </a:r>
            <a:r>
              <a:rPr sz="700" spc="0" dirty="0">
                <a:solidFill>
                  <a:srgbClr val="8C9A8E"/>
                </a:solidFill>
                <a:latin typeface="Arial"/>
                <a:cs typeface="Arial"/>
              </a:rPr>
              <a:t>v</a:t>
            </a:r>
            <a:r>
              <a:rPr sz="700" spc="0" dirty="0">
                <a:solidFill>
                  <a:srgbClr val="7E857E"/>
                </a:solidFill>
                <a:latin typeface="Arial"/>
                <a:cs typeface="Arial"/>
              </a:rPr>
              <a:t>e</a:t>
            </a:r>
            <a:r>
              <a:rPr sz="700" spc="-76" dirty="0">
                <a:solidFill>
                  <a:srgbClr val="7E857E"/>
                </a:solidFill>
                <a:latin typeface="Arial"/>
                <a:cs typeface="Arial"/>
              </a:rPr>
              <a:t> </a:t>
            </a:r>
            <a:r>
              <a:rPr sz="700" spc="0" dirty="0">
                <a:solidFill>
                  <a:srgbClr val="7E857E"/>
                </a:solidFill>
                <a:latin typeface="Arial"/>
                <a:cs typeface="Arial"/>
              </a:rPr>
              <a:t>signed</a:t>
            </a:r>
            <a:endParaRPr sz="700">
              <a:latin typeface="Arial"/>
              <a:cs typeface="Arial"/>
            </a:endParaRPr>
          </a:p>
          <a:p>
            <a:pPr marL="25166" marR="6350">
              <a:lnSpc>
                <a:spcPct val="95825"/>
              </a:lnSpc>
              <a:spcBef>
                <a:spcPts val="43"/>
              </a:spcBef>
            </a:pPr>
            <a:r>
              <a:rPr sz="700" spc="0" dirty="0">
                <a:solidFill>
                  <a:srgbClr val="7E857E"/>
                </a:solidFill>
                <a:latin typeface="Arial"/>
                <a:cs typeface="Arial"/>
              </a:rPr>
              <a:t>the</a:t>
            </a:r>
            <a:r>
              <a:rPr sz="700" spc="9" dirty="0">
                <a:solidFill>
                  <a:srgbClr val="7E857E"/>
                </a:solidFill>
                <a:latin typeface="Arial"/>
                <a:cs typeface="Arial"/>
              </a:rPr>
              <a:t> </a:t>
            </a:r>
            <a:r>
              <a:rPr sz="700" spc="0" dirty="0">
                <a:solidFill>
                  <a:srgbClr val="548C5B"/>
                </a:solidFill>
                <a:latin typeface="Arial"/>
                <a:cs typeface="Arial"/>
              </a:rPr>
              <a:t>AfCFTA</a:t>
            </a:r>
            <a:r>
              <a:rPr sz="700" spc="34" dirty="0">
                <a:solidFill>
                  <a:srgbClr val="548C5B"/>
                </a:solidFill>
                <a:latin typeface="Arial"/>
                <a:cs typeface="Arial"/>
              </a:rPr>
              <a:t> </a:t>
            </a:r>
            <a:r>
              <a:rPr sz="700" spc="0" dirty="0">
                <a:solidFill>
                  <a:srgbClr val="7E857E"/>
                </a:solidFill>
                <a:latin typeface="Arial"/>
                <a:cs typeface="Arial"/>
              </a:rPr>
              <a:t>agreement</a:t>
            </a:r>
            <a:endParaRPr sz="700">
              <a:latin typeface="Arial"/>
              <a:cs typeface="Arial"/>
            </a:endParaRPr>
          </a:p>
        </p:txBody>
      </p:sp>
      <p:sp>
        <p:nvSpPr>
          <p:cNvPr id="11" name="object 14"/>
          <p:cNvSpPr txBox="1"/>
          <p:nvPr/>
        </p:nvSpPr>
        <p:spPr>
          <a:xfrm>
            <a:off x="10170382" y="2565400"/>
            <a:ext cx="1551718" cy="419100"/>
          </a:xfrm>
          <a:prstGeom prst="rect">
            <a:avLst/>
          </a:prstGeom>
        </p:spPr>
        <p:txBody>
          <a:bodyPr wrap="square" lIns="0" tIns="0" rIns="0" bIns="0" rtlCol="0">
            <a:noAutofit/>
          </a:bodyPr>
          <a:lstStyle/>
          <a:p>
            <a:pPr marL="58419" indent="-45719">
              <a:lnSpc>
                <a:spcPts val="1149"/>
              </a:lnSpc>
              <a:spcBef>
                <a:spcPts val="55"/>
              </a:spcBef>
            </a:pPr>
            <a:r>
              <a:rPr sz="1000" b="1" spc="0" dirty="0">
                <a:solidFill>
                  <a:srgbClr val="A83636"/>
                </a:solidFill>
                <a:latin typeface="Arial"/>
                <a:cs typeface="Arial"/>
              </a:rPr>
              <a:t>AfC</a:t>
            </a:r>
            <a:r>
              <a:rPr sz="1000" b="1" spc="-125" dirty="0">
                <a:solidFill>
                  <a:srgbClr val="A83636"/>
                </a:solidFill>
                <a:latin typeface="Arial"/>
                <a:cs typeface="Arial"/>
              </a:rPr>
              <a:t>F</a:t>
            </a:r>
            <a:r>
              <a:rPr sz="1000" b="1" spc="0" dirty="0">
                <a:solidFill>
                  <a:srgbClr val="B55E56"/>
                </a:solidFill>
                <a:latin typeface="Arial"/>
                <a:cs typeface="Arial"/>
              </a:rPr>
              <a:t>TA</a:t>
            </a:r>
            <a:r>
              <a:rPr sz="1000" b="1" spc="252" dirty="0">
                <a:solidFill>
                  <a:srgbClr val="B55E56"/>
                </a:solidFill>
                <a:latin typeface="Arial"/>
                <a:cs typeface="Arial"/>
              </a:rPr>
              <a:t> </a:t>
            </a:r>
            <a:r>
              <a:rPr sz="700" spc="0" dirty="0">
                <a:solidFill>
                  <a:srgbClr val="8C9A8E"/>
                </a:solidFill>
                <a:latin typeface="Arial"/>
                <a:cs typeface="Arial"/>
              </a:rPr>
              <a:t>1s</a:t>
            </a:r>
            <a:r>
              <a:rPr sz="700" spc="73" dirty="0">
                <a:solidFill>
                  <a:srgbClr val="8C9A8E"/>
                </a:solidFill>
                <a:latin typeface="Arial"/>
                <a:cs typeface="Arial"/>
              </a:rPr>
              <a:t> </a:t>
            </a:r>
            <a:r>
              <a:rPr sz="700" spc="0" dirty="0">
                <a:solidFill>
                  <a:srgbClr val="7E857E"/>
                </a:solidFill>
                <a:latin typeface="Arial"/>
                <a:cs typeface="Arial"/>
              </a:rPr>
              <a:t>t</a:t>
            </a:r>
            <a:r>
              <a:rPr sz="700" spc="0" dirty="0">
                <a:solidFill>
                  <a:srgbClr val="8C9A8E"/>
                </a:solidFill>
                <a:latin typeface="Arial"/>
                <a:cs typeface="Arial"/>
              </a:rPr>
              <a:t>he</a:t>
            </a:r>
            <a:r>
              <a:rPr sz="700" spc="13" dirty="0">
                <a:solidFill>
                  <a:srgbClr val="8C9A8E"/>
                </a:solidFill>
                <a:latin typeface="Arial"/>
                <a:cs typeface="Arial"/>
              </a:rPr>
              <a:t> </a:t>
            </a:r>
            <a:r>
              <a:rPr sz="700" spc="0" dirty="0">
                <a:solidFill>
                  <a:srgbClr val="8C9A8E"/>
                </a:solidFill>
                <a:latin typeface="Arial"/>
                <a:cs typeface="Arial"/>
              </a:rPr>
              <a:t>largest</a:t>
            </a:r>
            <a:r>
              <a:rPr sz="700" spc="59" dirty="0">
                <a:solidFill>
                  <a:srgbClr val="8C9A8E"/>
                </a:solidFill>
                <a:latin typeface="Arial"/>
                <a:cs typeface="Arial"/>
              </a:rPr>
              <a:t> </a:t>
            </a:r>
            <a:r>
              <a:rPr sz="700" spc="0" dirty="0">
                <a:solidFill>
                  <a:srgbClr val="8C9A8E"/>
                </a:solidFill>
                <a:latin typeface="Times New Roman"/>
                <a:cs typeface="Times New Roman"/>
              </a:rPr>
              <a:t>free </a:t>
            </a:r>
            <a:r>
              <a:rPr sz="700" spc="33" dirty="0">
                <a:solidFill>
                  <a:srgbClr val="8C9A8E"/>
                </a:solidFill>
                <a:latin typeface="Times New Roman"/>
                <a:cs typeface="Times New Roman"/>
              </a:rPr>
              <a:t> </a:t>
            </a:r>
            <a:r>
              <a:rPr sz="700" spc="0" dirty="0">
                <a:solidFill>
                  <a:srgbClr val="8C9A8E"/>
                </a:solidFill>
                <a:latin typeface="Arial"/>
                <a:cs typeface="Arial"/>
              </a:rPr>
              <a:t>trade </a:t>
            </a:r>
            <a:endParaRPr sz="700">
              <a:latin typeface="Arial"/>
              <a:cs typeface="Arial"/>
            </a:endParaRPr>
          </a:p>
          <a:p>
            <a:pPr marL="58419">
              <a:lnSpc>
                <a:spcPts val="804"/>
              </a:lnSpc>
            </a:pPr>
            <a:r>
              <a:rPr sz="700" spc="0" dirty="0">
                <a:solidFill>
                  <a:srgbClr val="548C5B"/>
                </a:solidFill>
                <a:latin typeface="Arial"/>
                <a:cs typeface="Arial"/>
              </a:rPr>
              <a:t>are</a:t>
            </a:r>
            <a:r>
              <a:rPr sz="700" spc="0" dirty="0">
                <a:solidFill>
                  <a:srgbClr val="8C9A8E"/>
                </a:solidFill>
                <a:latin typeface="Arial"/>
                <a:cs typeface="Arial"/>
              </a:rPr>
              <a:t>a</a:t>
            </a:r>
            <a:r>
              <a:rPr sz="700" spc="-26" dirty="0">
                <a:solidFill>
                  <a:srgbClr val="8C9A8E"/>
                </a:solidFill>
                <a:latin typeface="Arial"/>
                <a:cs typeface="Arial"/>
              </a:rPr>
              <a:t> </a:t>
            </a:r>
            <a:r>
              <a:rPr sz="700" spc="0" dirty="0">
                <a:solidFill>
                  <a:srgbClr val="8C9A8E"/>
                </a:solidFill>
                <a:latin typeface="Arial"/>
                <a:cs typeface="Arial"/>
              </a:rPr>
              <a:t>i</a:t>
            </a:r>
            <a:r>
              <a:rPr sz="700" spc="0" dirty="0">
                <a:solidFill>
                  <a:srgbClr val="7E857E"/>
                </a:solidFill>
                <a:latin typeface="Arial"/>
                <a:cs typeface="Arial"/>
              </a:rPr>
              <a:t>n</a:t>
            </a:r>
            <a:r>
              <a:rPr sz="700" spc="-18" dirty="0">
                <a:solidFill>
                  <a:srgbClr val="7E857E"/>
                </a:solidFill>
                <a:latin typeface="Arial"/>
                <a:cs typeface="Arial"/>
              </a:rPr>
              <a:t> </a:t>
            </a:r>
            <a:r>
              <a:rPr sz="700" spc="0" dirty="0">
                <a:solidFill>
                  <a:srgbClr val="606960"/>
                </a:solidFill>
                <a:latin typeface="Arial"/>
                <a:cs typeface="Arial"/>
              </a:rPr>
              <a:t>t</a:t>
            </a:r>
            <a:r>
              <a:rPr sz="700" spc="0" dirty="0">
                <a:solidFill>
                  <a:srgbClr val="8C9A8E"/>
                </a:solidFill>
                <a:latin typeface="Arial"/>
                <a:cs typeface="Arial"/>
              </a:rPr>
              <a:t>he</a:t>
            </a:r>
            <a:r>
              <a:rPr sz="700" spc="11" dirty="0">
                <a:solidFill>
                  <a:srgbClr val="8C9A8E"/>
                </a:solidFill>
                <a:latin typeface="Arial"/>
                <a:cs typeface="Arial"/>
              </a:rPr>
              <a:t> </a:t>
            </a:r>
            <a:r>
              <a:rPr sz="700" spc="0" dirty="0">
                <a:solidFill>
                  <a:srgbClr val="7E857E"/>
                </a:solidFill>
                <a:latin typeface="Arial"/>
                <a:cs typeface="Arial"/>
              </a:rPr>
              <a:t>w</a:t>
            </a:r>
            <a:r>
              <a:rPr sz="700" spc="0" dirty="0">
                <a:solidFill>
                  <a:srgbClr val="8C9A8E"/>
                </a:solidFill>
                <a:latin typeface="Arial"/>
                <a:cs typeface="Arial"/>
              </a:rPr>
              <a:t>orl</a:t>
            </a:r>
            <a:r>
              <a:rPr sz="700" spc="0" dirty="0">
                <a:solidFill>
                  <a:srgbClr val="7E857E"/>
                </a:solidFill>
                <a:latin typeface="Arial"/>
                <a:cs typeface="Arial"/>
              </a:rPr>
              <a:t>d</a:t>
            </a:r>
            <a:r>
              <a:rPr sz="700" spc="65" dirty="0">
                <a:solidFill>
                  <a:srgbClr val="7E857E"/>
                </a:solidFill>
                <a:latin typeface="Arial"/>
                <a:cs typeface="Arial"/>
              </a:rPr>
              <a:t> </a:t>
            </a:r>
            <a:r>
              <a:rPr sz="700" spc="0" dirty="0">
                <a:solidFill>
                  <a:srgbClr val="B37066"/>
                </a:solidFill>
                <a:latin typeface="Arial"/>
                <a:cs typeface="Arial"/>
              </a:rPr>
              <a:t>meas</a:t>
            </a:r>
            <a:r>
              <a:rPr sz="700" spc="0" dirty="0">
                <a:solidFill>
                  <a:srgbClr val="B55E56"/>
                </a:solidFill>
                <a:latin typeface="Arial"/>
                <a:cs typeface="Arial"/>
              </a:rPr>
              <a:t>u</a:t>
            </a:r>
            <a:r>
              <a:rPr sz="700" spc="0" dirty="0">
                <a:solidFill>
                  <a:srgbClr val="B37066"/>
                </a:solidFill>
                <a:latin typeface="Arial"/>
                <a:cs typeface="Arial"/>
              </a:rPr>
              <a:t>red</a:t>
            </a:r>
            <a:r>
              <a:rPr sz="700" spc="-1" dirty="0">
                <a:solidFill>
                  <a:srgbClr val="B37066"/>
                </a:solidFill>
                <a:latin typeface="Arial"/>
                <a:cs typeface="Arial"/>
              </a:rPr>
              <a:t> </a:t>
            </a:r>
            <a:r>
              <a:rPr sz="700" spc="0" dirty="0">
                <a:solidFill>
                  <a:srgbClr val="B37066"/>
                </a:solidFill>
                <a:latin typeface="Arial"/>
                <a:cs typeface="Arial"/>
              </a:rPr>
              <a:t>by</a:t>
            </a:r>
            <a:r>
              <a:rPr sz="700" spc="14" dirty="0">
                <a:solidFill>
                  <a:srgbClr val="B37066"/>
                </a:solidFill>
                <a:latin typeface="Arial"/>
                <a:cs typeface="Arial"/>
              </a:rPr>
              <a:t> </a:t>
            </a:r>
            <a:r>
              <a:rPr sz="700" spc="0" dirty="0">
                <a:solidFill>
                  <a:srgbClr val="B37066"/>
                </a:solidFill>
                <a:latin typeface="Arial"/>
                <a:cs typeface="Arial"/>
              </a:rPr>
              <a:t>the </a:t>
            </a:r>
            <a:r>
              <a:rPr sz="700" spc="0" dirty="0">
                <a:solidFill>
                  <a:srgbClr val="B55E56"/>
                </a:solidFill>
                <a:latin typeface="Arial"/>
                <a:cs typeface="Arial"/>
              </a:rPr>
              <a:t>n</a:t>
            </a:r>
            <a:r>
              <a:rPr sz="700" spc="0" dirty="0">
                <a:solidFill>
                  <a:srgbClr val="B37066"/>
                </a:solidFill>
                <a:latin typeface="Arial"/>
                <a:cs typeface="Arial"/>
              </a:rPr>
              <a:t>umber</a:t>
            </a:r>
            <a:r>
              <a:rPr sz="700" spc="52" dirty="0">
                <a:solidFill>
                  <a:srgbClr val="B37066"/>
                </a:solidFill>
                <a:latin typeface="Arial"/>
                <a:cs typeface="Arial"/>
              </a:rPr>
              <a:t> </a:t>
            </a:r>
            <a:r>
              <a:rPr sz="700" spc="0" dirty="0">
                <a:solidFill>
                  <a:srgbClr val="B37066"/>
                </a:solidFill>
                <a:latin typeface="Arial"/>
                <a:cs typeface="Arial"/>
              </a:rPr>
              <a:t>of</a:t>
            </a:r>
            <a:r>
              <a:rPr sz="700" spc="38" dirty="0">
                <a:solidFill>
                  <a:srgbClr val="B37066"/>
                </a:solidFill>
                <a:latin typeface="Arial"/>
                <a:cs typeface="Arial"/>
              </a:rPr>
              <a:t> </a:t>
            </a:r>
            <a:r>
              <a:rPr sz="700" spc="0" dirty="0">
                <a:solidFill>
                  <a:srgbClr val="B37066"/>
                </a:solidFill>
                <a:latin typeface="Arial"/>
                <a:cs typeface="Arial"/>
              </a:rPr>
              <a:t>countries</a:t>
            </a:r>
            <a:r>
              <a:rPr sz="700" spc="173" dirty="0">
                <a:solidFill>
                  <a:srgbClr val="B37066"/>
                </a:solidFill>
                <a:latin typeface="Arial"/>
                <a:cs typeface="Arial"/>
              </a:rPr>
              <a:t> </a:t>
            </a:r>
            <a:r>
              <a:rPr sz="700" spc="0" dirty="0">
                <a:solidFill>
                  <a:srgbClr val="B37066"/>
                </a:solidFill>
                <a:latin typeface="Arial"/>
                <a:cs typeface="Arial"/>
              </a:rPr>
              <a:t>p.,ticipating</a:t>
            </a:r>
            <a:endParaRPr sz="700">
              <a:latin typeface="Arial"/>
              <a:cs typeface="Arial"/>
            </a:endParaRPr>
          </a:p>
        </p:txBody>
      </p:sp>
      <p:sp>
        <p:nvSpPr>
          <p:cNvPr id="12" name="object 27"/>
          <p:cNvSpPr/>
          <p:nvPr/>
        </p:nvSpPr>
        <p:spPr>
          <a:xfrm>
            <a:off x="7217663" y="3437128"/>
            <a:ext cx="621537" cy="692149"/>
          </a:xfrm>
          <a:prstGeom prst="rect">
            <a:avLst/>
          </a:prstGeom>
          <a:blipFill>
            <a:blip r:embed="rId5" cstate="print"/>
            <a:stretch>
              <a:fillRect/>
            </a:stretch>
          </a:blipFill>
        </p:spPr>
        <p:txBody>
          <a:bodyPr wrap="square" lIns="0" tIns="0" rIns="0" bIns="0" rtlCol="0">
            <a:noAutofit/>
          </a:bodyPr>
          <a:lstStyle/>
          <a:p>
            <a:endParaRPr/>
          </a:p>
        </p:txBody>
      </p:sp>
      <p:sp>
        <p:nvSpPr>
          <p:cNvPr id="14" name="object 7"/>
          <p:cNvSpPr txBox="1"/>
          <p:nvPr/>
        </p:nvSpPr>
        <p:spPr>
          <a:xfrm>
            <a:off x="6853609" y="4198693"/>
            <a:ext cx="1276226" cy="639779"/>
          </a:xfrm>
          <a:prstGeom prst="rect">
            <a:avLst/>
          </a:prstGeom>
        </p:spPr>
        <p:txBody>
          <a:bodyPr wrap="square" lIns="0" tIns="0" rIns="0" bIns="0" rtlCol="0">
            <a:noAutofit/>
          </a:bodyPr>
          <a:lstStyle/>
          <a:p>
            <a:pPr marL="112454" marR="45857" indent="-54032">
              <a:lnSpc>
                <a:spcPts val="950"/>
              </a:lnSpc>
              <a:spcBef>
                <a:spcPts val="197"/>
              </a:spcBef>
            </a:pPr>
            <a:r>
              <a:rPr sz="1000" b="1" spc="0" dirty="0">
                <a:solidFill>
                  <a:srgbClr val="A83636"/>
                </a:solidFill>
                <a:latin typeface="Arial"/>
                <a:cs typeface="Arial"/>
              </a:rPr>
              <a:t>88%</a:t>
            </a:r>
            <a:r>
              <a:rPr sz="1000" b="1" spc="109" dirty="0">
                <a:solidFill>
                  <a:srgbClr val="A83636"/>
                </a:solidFill>
                <a:latin typeface="Arial"/>
                <a:cs typeface="Arial"/>
              </a:rPr>
              <a:t> </a:t>
            </a:r>
            <a:r>
              <a:rPr sz="700" spc="0" dirty="0">
                <a:solidFill>
                  <a:srgbClr val="8C9A8E"/>
                </a:solidFill>
                <a:latin typeface="Arial"/>
                <a:cs typeface="Arial"/>
              </a:rPr>
              <a:t>o</a:t>
            </a:r>
            <a:r>
              <a:rPr sz="700" spc="0" dirty="0">
                <a:solidFill>
                  <a:srgbClr val="7E857E"/>
                </a:solidFill>
                <a:latin typeface="Arial"/>
                <a:cs typeface="Arial"/>
              </a:rPr>
              <a:t>f</a:t>
            </a:r>
            <a:r>
              <a:rPr sz="700" spc="7" dirty="0">
                <a:solidFill>
                  <a:srgbClr val="7E857E"/>
                </a:solidFill>
                <a:latin typeface="Arial"/>
                <a:cs typeface="Arial"/>
              </a:rPr>
              <a:t> </a:t>
            </a:r>
            <a:r>
              <a:rPr sz="700" spc="0" dirty="0">
                <a:solidFill>
                  <a:srgbClr val="7E857E"/>
                </a:solidFill>
                <a:latin typeface="Arial"/>
                <a:cs typeface="Arial"/>
              </a:rPr>
              <a:t>ru</a:t>
            </a:r>
            <a:r>
              <a:rPr sz="700" spc="0" dirty="0">
                <a:solidFill>
                  <a:srgbClr val="606960"/>
                </a:solidFill>
                <a:latin typeface="Arial"/>
                <a:cs typeface="Arial"/>
              </a:rPr>
              <a:t>l</a:t>
            </a:r>
            <a:r>
              <a:rPr sz="700" spc="0" dirty="0">
                <a:solidFill>
                  <a:srgbClr val="7E857E"/>
                </a:solidFill>
                <a:latin typeface="Arial"/>
                <a:cs typeface="Arial"/>
              </a:rPr>
              <a:t>es</a:t>
            </a:r>
            <a:r>
              <a:rPr sz="700" spc="-25" dirty="0">
                <a:solidFill>
                  <a:srgbClr val="7E857E"/>
                </a:solidFill>
                <a:latin typeface="Arial"/>
                <a:cs typeface="Arial"/>
              </a:rPr>
              <a:t> </a:t>
            </a:r>
            <a:r>
              <a:rPr sz="700" spc="0" dirty="0">
                <a:solidFill>
                  <a:srgbClr val="7E857E"/>
                </a:solidFill>
                <a:latin typeface="Arial"/>
                <a:cs typeface="Arial"/>
              </a:rPr>
              <a:t>o</a:t>
            </a:r>
            <a:r>
              <a:rPr sz="700" spc="0" dirty="0">
                <a:solidFill>
                  <a:srgbClr val="606960"/>
                </a:solidFill>
                <a:latin typeface="Arial"/>
                <a:cs typeface="Arial"/>
              </a:rPr>
              <a:t>f</a:t>
            </a:r>
            <a:r>
              <a:rPr sz="700" spc="7" dirty="0">
                <a:solidFill>
                  <a:srgbClr val="606960"/>
                </a:solidFill>
                <a:latin typeface="Arial"/>
                <a:cs typeface="Arial"/>
              </a:rPr>
              <a:t> </a:t>
            </a:r>
            <a:r>
              <a:rPr sz="700" spc="0" dirty="0">
                <a:solidFill>
                  <a:srgbClr val="7E857E"/>
                </a:solidFill>
                <a:latin typeface="Arial"/>
                <a:cs typeface="Arial"/>
              </a:rPr>
              <a:t>o</a:t>
            </a:r>
            <a:r>
              <a:rPr sz="700" spc="0" dirty="0">
                <a:solidFill>
                  <a:srgbClr val="606960"/>
                </a:solidFill>
                <a:latin typeface="Arial"/>
                <a:cs typeface="Arial"/>
              </a:rPr>
              <a:t>r</a:t>
            </a:r>
            <a:r>
              <a:rPr sz="700" spc="0" dirty="0">
                <a:solidFill>
                  <a:srgbClr val="7E857E"/>
                </a:solidFill>
                <a:latin typeface="Arial"/>
                <a:cs typeface="Arial"/>
              </a:rPr>
              <a:t>ig</a:t>
            </a:r>
            <a:r>
              <a:rPr sz="700" spc="0" dirty="0">
                <a:solidFill>
                  <a:srgbClr val="8C9A8E"/>
                </a:solidFill>
                <a:latin typeface="Arial"/>
                <a:cs typeface="Arial"/>
              </a:rPr>
              <a:t>i</a:t>
            </a:r>
            <a:r>
              <a:rPr sz="700" spc="0" dirty="0">
                <a:solidFill>
                  <a:srgbClr val="7E857E"/>
                </a:solidFill>
                <a:latin typeface="Arial"/>
                <a:cs typeface="Arial"/>
              </a:rPr>
              <a:t>n</a:t>
            </a:r>
            <a:r>
              <a:rPr sz="700" spc="59" dirty="0">
                <a:solidFill>
                  <a:srgbClr val="7E857E"/>
                </a:solidFill>
                <a:latin typeface="Arial"/>
                <a:cs typeface="Arial"/>
              </a:rPr>
              <a:t> </a:t>
            </a:r>
            <a:r>
              <a:rPr sz="700" spc="0" dirty="0">
                <a:solidFill>
                  <a:srgbClr val="7E857E"/>
                </a:solidFill>
                <a:latin typeface="Arial"/>
                <a:cs typeface="Arial"/>
              </a:rPr>
              <a:t>have been</a:t>
            </a:r>
            <a:r>
              <a:rPr sz="700" spc="-50" dirty="0">
                <a:solidFill>
                  <a:srgbClr val="7E857E"/>
                </a:solidFill>
                <a:latin typeface="Arial"/>
                <a:cs typeface="Arial"/>
              </a:rPr>
              <a:t> </a:t>
            </a:r>
            <a:r>
              <a:rPr sz="700" spc="0" dirty="0">
                <a:solidFill>
                  <a:srgbClr val="548C5B"/>
                </a:solidFill>
                <a:latin typeface="Arial"/>
                <a:cs typeface="Arial"/>
              </a:rPr>
              <a:t>completed </a:t>
            </a:r>
            <a:r>
              <a:rPr sz="700" spc="50" dirty="0">
                <a:solidFill>
                  <a:srgbClr val="548C5B"/>
                </a:solidFill>
                <a:latin typeface="Arial"/>
                <a:cs typeface="Arial"/>
              </a:rPr>
              <a:t> </a:t>
            </a:r>
            <a:r>
              <a:rPr sz="700" spc="0" dirty="0">
                <a:solidFill>
                  <a:srgbClr val="7E857E"/>
                </a:solidFill>
                <a:latin typeface="Arial"/>
                <a:cs typeface="Arial"/>
              </a:rPr>
              <a:t>with</a:t>
            </a:r>
            <a:r>
              <a:rPr sz="700" spc="64" dirty="0">
                <a:solidFill>
                  <a:srgbClr val="7E857E"/>
                </a:solidFill>
                <a:latin typeface="Arial"/>
                <a:cs typeface="Arial"/>
              </a:rPr>
              <a:t> </a:t>
            </a:r>
            <a:r>
              <a:rPr sz="700" spc="0" dirty="0">
                <a:solidFill>
                  <a:srgbClr val="7E857E"/>
                </a:solidFill>
                <a:latin typeface="Arial"/>
                <a:cs typeface="Arial"/>
              </a:rPr>
              <a:t>on</a:t>
            </a:r>
            <a:r>
              <a:rPr sz="700" spc="0" dirty="0">
                <a:solidFill>
                  <a:srgbClr val="8C9A8E"/>
                </a:solidFill>
                <a:latin typeface="Arial"/>
                <a:cs typeface="Arial"/>
              </a:rPr>
              <a:t>l</a:t>
            </a:r>
            <a:r>
              <a:rPr sz="700" spc="0" dirty="0">
                <a:solidFill>
                  <a:srgbClr val="7E857E"/>
                </a:solidFill>
                <a:latin typeface="Arial"/>
                <a:cs typeface="Arial"/>
              </a:rPr>
              <a:t>y</a:t>
            </a:r>
            <a:endParaRPr sz="700">
              <a:latin typeface="Arial"/>
              <a:cs typeface="Arial"/>
            </a:endParaRPr>
          </a:p>
          <a:p>
            <a:pPr marL="12700" indent="29095" algn="just">
              <a:lnSpc>
                <a:spcPts val="804"/>
              </a:lnSpc>
            </a:pPr>
            <a:r>
              <a:rPr sz="700" spc="0" dirty="0">
                <a:solidFill>
                  <a:srgbClr val="7E857E"/>
                </a:solidFill>
                <a:latin typeface="Arial"/>
                <a:cs typeface="Arial"/>
              </a:rPr>
              <a:t>automotive</a:t>
            </a:r>
            <a:r>
              <a:rPr sz="700" spc="79" dirty="0">
                <a:solidFill>
                  <a:srgbClr val="7E857E"/>
                </a:solidFill>
                <a:latin typeface="Arial"/>
                <a:cs typeface="Arial"/>
              </a:rPr>
              <a:t> </a:t>
            </a:r>
            <a:r>
              <a:rPr sz="700" spc="0" dirty="0">
                <a:solidFill>
                  <a:srgbClr val="7E857E"/>
                </a:solidFill>
                <a:latin typeface="Arial"/>
                <a:cs typeface="Arial"/>
              </a:rPr>
              <a:t>and</a:t>
            </a:r>
            <a:r>
              <a:rPr sz="700" spc="-54" dirty="0">
                <a:solidFill>
                  <a:srgbClr val="7E857E"/>
                </a:solidFill>
                <a:latin typeface="Arial"/>
                <a:cs typeface="Arial"/>
              </a:rPr>
              <a:t> </a:t>
            </a:r>
            <a:r>
              <a:rPr sz="700" spc="0" dirty="0">
                <a:solidFill>
                  <a:srgbClr val="7E857E"/>
                </a:solidFill>
                <a:latin typeface="Arial"/>
                <a:cs typeface="Arial"/>
              </a:rPr>
              <a:t>texti</a:t>
            </a:r>
            <a:r>
              <a:rPr sz="700" spc="0" dirty="0">
                <a:solidFill>
                  <a:srgbClr val="606960"/>
                </a:solidFill>
                <a:latin typeface="Arial"/>
                <a:cs typeface="Arial"/>
              </a:rPr>
              <a:t>l</a:t>
            </a:r>
            <a:r>
              <a:rPr sz="700" spc="0" dirty="0">
                <a:solidFill>
                  <a:srgbClr val="7E857E"/>
                </a:solidFill>
                <a:latin typeface="Arial"/>
                <a:cs typeface="Arial"/>
              </a:rPr>
              <a:t>e</a:t>
            </a:r>
            <a:r>
              <a:rPr sz="700" spc="40" dirty="0">
                <a:solidFill>
                  <a:srgbClr val="7E857E"/>
                </a:solidFill>
                <a:latin typeface="Arial"/>
                <a:cs typeface="Arial"/>
              </a:rPr>
              <a:t> </a:t>
            </a:r>
            <a:r>
              <a:rPr sz="700" spc="0" dirty="0">
                <a:solidFill>
                  <a:srgbClr val="8C9A8E"/>
                </a:solidFill>
                <a:latin typeface="Arial"/>
                <a:cs typeface="Arial"/>
              </a:rPr>
              <a:t>s</a:t>
            </a:r>
            <a:r>
              <a:rPr sz="700" spc="0" dirty="0">
                <a:solidFill>
                  <a:srgbClr val="7E857E"/>
                </a:solidFill>
                <a:latin typeface="Arial"/>
                <a:cs typeface="Arial"/>
              </a:rPr>
              <a:t>ec</a:t>
            </a:r>
            <a:r>
              <a:rPr sz="700" spc="0" dirty="0">
                <a:solidFill>
                  <a:srgbClr val="606960"/>
                </a:solidFill>
                <a:latin typeface="Arial"/>
                <a:cs typeface="Arial"/>
              </a:rPr>
              <a:t>t</a:t>
            </a:r>
            <a:r>
              <a:rPr sz="700" spc="0" dirty="0">
                <a:solidFill>
                  <a:srgbClr val="7E857E"/>
                </a:solidFill>
                <a:latin typeface="Arial"/>
                <a:cs typeface="Arial"/>
              </a:rPr>
              <a:t>ors r</a:t>
            </a:r>
            <a:r>
              <a:rPr sz="700" spc="0" dirty="0">
                <a:solidFill>
                  <a:srgbClr val="8C9A8E"/>
                </a:solidFill>
                <a:latin typeface="Arial"/>
                <a:cs typeface="Arial"/>
              </a:rPr>
              <a:t>e</a:t>
            </a:r>
            <a:r>
              <a:rPr sz="700" spc="0" dirty="0">
                <a:solidFill>
                  <a:srgbClr val="7E857E"/>
                </a:solidFill>
                <a:latin typeface="Arial"/>
                <a:cs typeface="Arial"/>
              </a:rPr>
              <a:t>ma</a:t>
            </a:r>
            <a:r>
              <a:rPr sz="700" spc="0" dirty="0">
                <a:solidFill>
                  <a:srgbClr val="8C9A8E"/>
                </a:solidFill>
                <a:latin typeface="Arial"/>
                <a:cs typeface="Arial"/>
              </a:rPr>
              <a:t>i</a:t>
            </a:r>
            <a:r>
              <a:rPr sz="700" spc="0" dirty="0">
                <a:solidFill>
                  <a:srgbClr val="7E857E"/>
                </a:solidFill>
                <a:latin typeface="Arial"/>
                <a:cs typeface="Arial"/>
              </a:rPr>
              <a:t>n</a:t>
            </a:r>
            <a:r>
              <a:rPr sz="700" spc="0" dirty="0">
                <a:solidFill>
                  <a:srgbClr val="8C9A8E"/>
                </a:solidFill>
                <a:latin typeface="Arial"/>
                <a:cs typeface="Arial"/>
              </a:rPr>
              <a:t>in</a:t>
            </a:r>
            <a:r>
              <a:rPr sz="700" spc="0" dirty="0">
                <a:solidFill>
                  <a:srgbClr val="7E857E"/>
                </a:solidFill>
                <a:latin typeface="Arial"/>
                <a:cs typeface="Arial"/>
              </a:rPr>
              <a:t>g,</a:t>
            </a:r>
            <a:r>
              <a:rPr sz="700" spc="0" dirty="0">
                <a:solidFill>
                  <a:srgbClr val="A83636"/>
                </a:solidFill>
                <a:latin typeface="Arial"/>
                <a:cs typeface="Arial"/>
              </a:rPr>
              <a:t>41 </a:t>
            </a:r>
            <a:r>
              <a:rPr sz="1000" b="1" spc="0" dirty="0">
                <a:solidFill>
                  <a:srgbClr val="A83636"/>
                </a:solidFill>
                <a:latin typeface="Arial"/>
                <a:cs typeface="Arial"/>
              </a:rPr>
              <a:t>countri</a:t>
            </a:r>
            <a:r>
              <a:rPr sz="1000" b="1" spc="-429" dirty="0">
                <a:solidFill>
                  <a:srgbClr val="A83636"/>
                </a:solidFill>
                <a:latin typeface="Arial"/>
                <a:cs typeface="Arial"/>
              </a:rPr>
              <a:t>e</a:t>
            </a:r>
            <a:r>
              <a:rPr sz="1000" b="1" spc="0" dirty="0">
                <a:solidFill>
                  <a:srgbClr val="B55E56"/>
                </a:solidFill>
                <a:latin typeface="Arial"/>
                <a:cs typeface="Arial"/>
              </a:rPr>
              <a:t>s </a:t>
            </a:r>
            <a:r>
              <a:rPr sz="700" spc="0" dirty="0">
                <a:solidFill>
                  <a:srgbClr val="7E857E"/>
                </a:solidFill>
                <a:latin typeface="Arial"/>
                <a:cs typeface="Arial"/>
              </a:rPr>
              <a:t>have</a:t>
            </a:r>
            <a:r>
              <a:rPr sz="700" spc="-109" dirty="0">
                <a:solidFill>
                  <a:srgbClr val="7E857E"/>
                </a:solidFill>
                <a:latin typeface="Arial"/>
                <a:cs typeface="Arial"/>
              </a:rPr>
              <a:t> </a:t>
            </a:r>
            <a:r>
              <a:rPr sz="700" spc="0" dirty="0">
                <a:solidFill>
                  <a:srgbClr val="7E857E"/>
                </a:solidFill>
                <a:latin typeface="Arial"/>
                <a:cs typeface="Arial"/>
              </a:rPr>
              <a:t>submitted</a:t>
            </a:r>
            <a:r>
              <a:rPr sz="700" spc="108" dirty="0">
                <a:solidFill>
                  <a:srgbClr val="7E857E"/>
                </a:solidFill>
                <a:latin typeface="Arial"/>
                <a:cs typeface="Arial"/>
              </a:rPr>
              <a:t> </a:t>
            </a:r>
            <a:r>
              <a:rPr sz="700" spc="0" dirty="0">
                <a:solidFill>
                  <a:srgbClr val="7E857E"/>
                </a:solidFill>
                <a:latin typeface="Arial"/>
                <a:cs typeface="Arial"/>
              </a:rPr>
              <a:t>the</a:t>
            </a:r>
            <a:r>
              <a:rPr sz="700" spc="0" dirty="0">
                <a:solidFill>
                  <a:srgbClr val="8C9A8E"/>
                </a:solidFill>
                <a:latin typeface="Arial"/>
                <a:cs typeface="Arial"/>
              </a:rPr>
              <a:t>i</a:t>
            </a:r>
            <a:r>
              <a:rPr sz="700" spc="0" dirty="0">
                <a:solidFill>
                  <a:srgbClr val="7E857E"/>
                </a:solidFill>
                <a:latin typeface="Arial"/>
                <a:cs typeface="Arial"/>
              </a:rPr>
              <a:t>r</a:t>
            </a:r>
            <a:r>
              <a:rPr sz="700" spc="84" dirty="0">
                <a:solidFill>
                  <a:srgbClr val="7E857E"/>
                </a:solidFill>
                <a:latin typeface="Arial"/>
                <a:cs typeface="Arial"/>
              </a:rPr>
              <a:t> </a:t>
            </a:r>
            <a:r>
              <a:rPr sz="700" spc="0" dirty="0">
                <a:solidFill>
                  <a:srgbClr val="7E857E"/>
                </a:solidFill>
                <a:latin typeface="Arial"/>
                <a:cs typeface="Arial"/>
              </a:rPr>
              <a:t>tariff</a:t>
            </a:r>
            <a:r>
              <a:rPr sz="700" spc="-14" dirty="0">
                <a:solidFill>
                  <a:srgbClr val="7E857E"/>
                </a:solidFill>
                <a:latin typeface="Arial"/>
                <a:cs typeface="Arial"/>
              </a:rPr>
              <a:t> </a:t>
            </a:r>
            <a:r>
              <a:rPr sz="700" spc="0" dirty="0">
                <a:solidFill>
                  <a:srgbClr val="7E857E"/>
                </a:solidFill>
                <a:latin typeface="Arial"/>
                <a:cs typeface="Arial"/>
              </a:rPr>
              <a:t>o</a:t>
            </a:r>
            <a:r>
              <a:rPr sz="700" spc="0" dirty="0">
                <a:solidFill>
                  <a:srgbClr val="8C9A8E"/>
                </a:solidFill>
                <a:latin typeface="Arial"/>
                <a:cs typeface="Arial"/>
              </a:rPr>
              <a:t>ffers</a:t>
            </a:r>
            <a:endParaRPr sz="700">
              <a:latin typeface="Arial"/>
              <a:cs typeface="Arial"/>
            </a:endParaRPr>
          </a:p>
        </p:txBody>
      </p:sp>
      <p:sp>
        <p:nvSpPr>
          <p:cNvPr id="15" name="object 21"/>
          <p:cNvSpPr/>
          <p:nvPr/>
        </p:nvSpPr>
        <p:spPr>
          <a:xfrm>
            <a:off x="8928100" y="3213100"/>
            <a:ext cx="711200" cy="736600"/>
          </a:xfrm>
          <a:prstGeom prst="rect">
            <a:avLst/>
          </a:prstGeom>
          <a:blipFill>
            <a:blip r:embed="rId6" cstate="print"/>
            <a:stretch>
              <a:fillRect/>
            </a:stretch>
          </a:blipFill>
        </p:spPr>
        <p:txBody>
          <a:bodyPr wrap="square" lIns="0" tIns="0" rIns="0" bIns="0" rtlCol="0">
            <a:noAutofit/>
          </a:bodyPr>
          <a:lstStyle/>
          <a:p>
            <a:endParaRPr/>
          </a:p>
        </p:txBody>
      </p:sp>
      <p:sp>
        <p:nvSpPr>
          <p:cNvPr id="16" name="object 9"/>
          <p:cNvSpPr txBox="1"/>
          <p:nvPr/>
        </p:nvSpPr>
        <p:spPr>
          <a:xfrm>
            <a:off x="8623300" y="4152900"/>
            <a:ext cx="1181100" cy="444499"/>
          </a:xfrm>
          <a:prstGeom prst="rect">
            <a:avLst/>
          </a:prstGeom>
        </p:spPr>
        <p:txBody>
          <a:bodyPr wrap="square" lIns="0" tIns="0" rIns="0" bIns="0" rtlCol="0">
            <a:noAutofit/>
          </a:bodyPr>
          <a:lstStyle/>
          <a:p>
            <a:pPr marL="1747" marR="1747" indent="0" algn="ctr">
              <a:lnSpc>
                <a:spcPts val="804"/>
              </a:lnSpc>
              <a:spcBef>
                <a:spcPts val="10"/>
              </a:spcBef>
            </a:pPr>
            <a:r>
              <a:rPr sz="900" spc="0" dirty="0">
                <a:solidFill>
                  <a:srgbClr val="7E857E"/>
                </a:solidFill>
                <a:latin typeface="Arial"/>
                <a:cs typeface="Arial"/>
              </a:rPr>
              <a:t>The</a:t>
            </a:r>
            <a:r>
              <a:rPr sz="900" spc="-25" dirty="0">
                <a:solidFill>
                  <a:srgbClr val="7E857E"/>
                </a:solidFill>
                <a:latin typeface="Arial"/>
                <a:cs typeface="Arial"/>
              </a:rPr>
              <a:t> </a:t>
            </a:r>
            <a:r>
              <a:rPr sz="900" spc="0" dirty="0">
                <a:solidFill>
                  <a:srgbClr val="548C5B"/>
                </a:solidFill>
                <a:latin typeface="Arial"/>
                <a:cs typeface="Arial"/>
              </a:rPr>
              <a:t>AfCFTA</a:t>
            </a:r>
            <a:r>
              <a:rPr sz="900" spc="98" dirty="0">
                <a:solidFill>
                  <a:srgbClr val="548C5B"/>
                </a:solidFill>
                <a:latin typeface="Arial"/>
                <a:cs typeface="Arial"/>
              </a:rPr>
              <a:t> </a:t>
            </a:r>
            <a:r>
              <a:rPr sz="900" spc="0" dirty="0">
                <a:solidFill>
                  <a:srgbClr val="8C9A8E"/>
                </a:solidFill>
                <a:latin typeface="Arial"/>
                <a:cs typeface="Arial"/>
              </a:rPr>
              <a:t>h</a:t>
            </a:r>
            <a:r>
              <a:rPr sz="900" spc="0" dirty="0">
                <a:solidFill>
                  <a:srgbClr val="7E857E"/>
                </a:solidFill>
                <a:latin typeface="Arial"/>
                <a:cs typeface="Arial"/>
              </a:rPr>
              <a:t>a</a:t>
            </a:r>
            <a:r>
              <a:rPr sz="900" spc="0" dirty="0">
                <a:solidFill>
                  <a:srgbClr val="8C9A8E"/>
                </a:solidFill>
                <a:latin typeface="Arial"/>
                <a:cs typeface="Arial"/>
              </a:rPr>
              <a:t>s</a:t>
            </a:r>
            <a:r>
              <a:rPr sz="900" spc="54" dirty="0">
                <a:solidFill>
                  <a:srgbClr val="8C9A8E"/>
                </a:solidFill>
                <a:latin typeface="Arial"/>
                <a:cs typeface="Arial"/>
              </a:rPr>
              <a:t> </a:t>
            </a:r>
            <a:r>
              <a:rPr sz="900" spc="0" dirty="0">
                <a:solidFill>
                  <a:srgbClr val="7E857E"/>
                </a:solidFill>
                <a:latin typeface="Arial"/>
                <a:cs typeface="Arial"/>
              </a:rPr>
              <a:t>t</a:t>
            </a:r>
            <a:r>
              <a:rPr sz="900" spc="0" dirty="0">
                <a:solidFill>
                  <a:srgbClr val="8C9A8E"/>
                </a:solidFill>
                <a:latin typeface="Arial"/>
                <a:cs typeface="Arial"/>
              </a:rPr>
              <a:t>he</a:t>
            </a:r>
            <a:r>
              <a:rPr sz="900" spc="13" dirty="0">
                <a:solidFill>
                  <a:srgbClr val="8C9A8E"/>
                </a:solidFill>
                <a:latin typeface="Arial"/>
                <a:cs typeface="Arial"/>
              </a:rPr>
              <a:t> </a:t>
            </a:r>
            <a:r>
              <a:rPr sz="900" spc="0" dirty="0">
                <a:solidFill>
                  <a:srgbClr val="8C9A8E"/>
                </a:solidFill>
                <a:latin typeface="Arial"/>
                <a:cs typeface="Arial"/>
              </a:rPr>
              <a:t>po</a:t>
            </a:r>
            <a:r>
              <a:rPr sz="900" spc="0" dirty="0">
                <a:solidFill>
                  <a:srgbClr val="7E857E"/>
                </a:solidFill>
                <a:latin typeface="Arial"/>
                <a:cs typeface="Arial"/>
              </a:rPr>
              <a:t>t</a:t>
            </a:r>
            <a:r>
              <a:rPr sz="900" spc="0" dirty="0">
                <a:solidFill>
                  <a:srgbClr val="8C9A8E"/>
                </a:solidFill>
                <a:latin typeface="Arial"/>
                <a:cs typeface="Arial"/>
              </a:rPr>
              <a:t>entia</a:t>
            </a:r>
            <a:r>
              <a:rPr sz="900" spc="0" dirty="0">
                <a:solidFill>
                  <a:srgbClr val="7E857E"/>
                </a:solidFill>
                <a:latin typeface="Arial"/>
                <a:cs typeface="Arial"/>
              </a:rPr>
              <a:t>l t</a:t>
            </a:r>
            <a:r>
              <a:rPr sz="900" spc="0" dirty="0">
                <a:solidFill>
                  <a:srgbClr val="8C9A8E"/>
                </a:solidFill>
                <a:latin typeface="Arial"/>
                <a:cs typeface="Arial"/>
              </a:rPr>
              <a:t>o</a:t>
            </a:r>
            <a:r>
              <a:rPr sz="900" spc="38" dirty="0">
                <a:solidFill>
                  <a:srgbClr val="8C9A8E"/>
                </a:solidFill>
                <a:latin typeface="Arial"/>
                <a:cs typeface="Arial"/>
              </a:rPr>
              <a:t> </a:t>
            </a:r>
            <a:r>
              <a:rPr sz="900" spc="0" dirty="0">
                <a:solidFill>
                  <a:srgbClr val="7E857E"/>
                </a:solidFill>
                <a:latin typeface="Arial"/>
                <a:cs typeface="Arial"/>
              </a:rPr>
              <a:t>lift</a:t>
            </a:r>
            <a:r>
              <a:rPr sz="900" spc="54" dirty="0">
                <a:solidFill>
                  <a:srgbClr val="7E857E"/>
                </a:solidFill>
                <a:latin typeface="Arial"/>
                <a:cs typeface="Arial"/>
              </a:rPr>
              <a:t> </a:t>
            </a:r>
            <a:r>
              <a:rPr sz="1100" b="1" spc="0" dirty="0">
                <a:solidFill>
                  <a:srgbClr val="A83636"/>
                </a:solidFill>
                <a:latin typeface="Arial"/>
                <a:cs typeface="Arial"/>
              </a:rPr>
              <a:t>3</a:t>
            </a:r>
            <a:r>
              <a:rPr sz="1100" b="1" spc="0" dirty="0">
                <a:solidFill>
                  <a:srgbClr val="B55E56"/>
                </a:solidFill>
                <a:latin typeface="Arial"/>
                <a:cs typeface="Arial"/>
              </a:rPr>
              <a:t>0</a:t>
            </a:r>
            <a:r>
              <a:rPr sz="1100" b="1" spc="214" dirty="0">
                <a:solidFill>
                  <a:srgbClr val="B55E56"/>
                </a:solidFill>
                <a:latin typeface="Arial"/>
                <a:cs typeface="Arial"/>
              </a:rPr>
              <a:t> </a:t>
            </a:r>
            <a:r>
              <a:rPr sz="1100" b="1" spc="0" dirty="0">
                <a:solidFill>
                  <a:srgbClr val="B55E56"/>
                </a:solidFill>
                <a:latin typeface="Arial"/>
                <a:cs typeface="Arial"/>
              </a:rPr>
              <a:t>millio</a:t>
            </a:r>
            <a:r>
              <a:rPr sz="1100" b="1" spc="-80" dirty="0">
                <a:solidFill>
                  <a:srgbClr val="B55E56"/>
                </a:solidFill>
                <a:latin typeface="Arial"/>
                <a:cs typeface="Arial"/>
              </a:rPr>
              <a:t>n</a:t>
            </a:r>
            <a:r>
              <a:rPr sz="900" spc="0" dirty="0">
                <a:solidFill>
                  <a:srgbClr val="8C9A8E"/>
                </a:solidFill>
                <a:latin typeface="Arial"/>
                <a:cs typeface="Arial"/>
              </a:rPr>
              <a:t>o</a:t>
            </a:r>
            <a:r>
              <a:rPr sz="900" spc="0" dirty="0">
                <a:solidFill>
                  <a:srgbClr val="7E857E"/>
                </a:solidFill>
                <a:latin typeface="Arial"/>
                <a:cs typeface="Arial"/>
              </a:rPr>
              <a:t>ut</a:t>
            </a:r>
            <a:r>
              <a:rPr sz="900" spc="55" dirty="0">
                <a:solidFill>
                  <a:srgbClr val="7E857E"/>
                </a:solidFill>
                <a:latin typeface="Arial"/>
                <a:cs typeface="Arial"/>
              </a:rPr>
              <a:t> </a:t>
            </a:r>
            <a:r>
              <a:rPr sz="900" spc="0" dirty="0">
                <a:solidFill>
                  <a:srgbClr val="8C9A8E"/>
                </a:solidFill>
                <a:latin typeface="Arial"/>
                <a:cs typeface="Arial"/>
              </a:rPr>
              <a:t>of ext</a:t>
            </a:r>
            <a:r>
              <a:rPr sz="900" spc="0" dirty="0">
                <a:solidFill>
                  <a:srgbClr val="7E857E"/>
                </a:solidFill>
                <a:latin typeface="Arial"/>
                <a:cs typeface="Arial"/>
              </a:rPr>
              <a:t>r</a:t>
            </a:r>
            <a:r>
              <a:rPr sz="900" spc="0" dirty="0">
                <a:solidFill>
                  <a:srgbClr val="8C9A8E"/>
                </a:solidFill>
                <a:latin typeface="Arial"/>
                <a:cs typeface="Arial"/>
              </a:rPr>
              <a:t>e</a:t>
            </a:r>
            <a:r>
              <a:rPr sz="900" spc="0" dirty="0">
                <a:solidFill>
                  <a:srgbClr val="7E857E"/>
                </a:solidFill>
                <a:latin typeface="Arial"/>
                <a:cs typeface="Arial"/>
              </a:rPr>
              <a:t>m</a:t>
            </a:r>
            <a:r>
              <a:rPr sz="900" spc="0" dirty="0">
                <a:solidFill>
                  <a:srgbClr val="8C9A8E"/>
                </a:solidFill>
                <a:latin typeface="Arial"/>
                <a:cs typeface="Arial"/>
              </a:rPr>
              <a:t>e</a:t>
            </a:r>
            <a:r>
              <a:rPr sz="900" spc="27" dirty="0">
                <a:solidFill>
                  <a:srgbClr val="8C9A8E"/>
                </a:solidFill>
                <a:latin typeface="Arial"/>
                <a:cs typeface="Arial"/>
              </a:rPr>
              <a:t> </a:t>
            </a:r>
            <a:r>
              <a:rPr sz="700" spc="0" dirty="0">
                <a:solidFill>
                  <a:srgbClr val="8C9A8E"/>
                </a:solidFill>
                <a:latin typeface="Arial"/>
                <a:cs typeface="Arial"/>
              </a:rPr>
              <a:t>pove</a:t>
            </a:r>
            <a:r>
              <a:rPr sz="700" spc="0" dirty="0">
                <a:solidFill>
                  <a:srgbClr val="7E857E"/>
                </a:solidFill>
                <a:latin typeface="Arial"/>
                <a:cs typeface="Arial"/>
              </a:rPr>
              <a:t>rty</a:t>
            </a:r>
            <a:endParaRPr sz="700">
              <a:latin typeface="Arial"/>
              <a:cs typeface="Arial"/>
            </a:endParaRPr>
          </a:p>
        </p:txBody>
      </p:sp>
      <p:sp>
        <p:nvSpPr>
          <p:cNvPr id="17" name="object 23"/>
          <p:cNvSpPr/>
          <p:nvPr/>
        </p:nvSpPr>
        <p:spPr>
          <a:xfrm>
            <a:off x="10718164" y="3187700"/>
            <a:ext cx="902336" cy="749299"/>
          </a:xfrm>
          <a:prstGeom prst="rect">
            <a:avLst/>
          </a:prstGeom>
          <a:blipFill>
            <a:blip r:embed="rId7" cstate="print"/>
            <a:stretch>
              <a:fillRect/>
            </a:stretch>
          </a:blipFill>
        </p:spPr>
        <p:txBody>
          <a:bodyPr wrap="square" lIns="0" tIns="0" rIns="0" bIns="0" rtlCol="0">
            <a:noAutofit/>
          </a:bodyPr>
          <a:lstStyle/>
          <a:p>
            <a:endParaRPr/>
          </a:p>
        </p:txBody>
      </p:sp>
      <p:sp>
        <p:nvSpPr>
          <p:cNvPr id="18" name="object 8"/>
          <p:cNvSpPr txBox="1"/>
          <p:nvPr/>
        </p:nvSpPr>
        <p:spPr>
          <a:xfrm>
            <a:off x="10388600" y="4127500"/>
            <a:ext cx="1333500" cy="520700"/>
          </a:xfrm>
          <a:prstGeom prst="rect">
            <a:avLst/>
          </a:prstGeom>
        </p:spPr>
        <p:txBody>
          <a:bodyPr wrap="square" lIns="0" tIns="0" rIns="0" bIns="0" rtlCol="0">
            <a:noAutofit/>
          </a:bodyPr>
          <a:lstStyle/>
          <a:p>
            <a:pPr marL="12700" marR="13334">
              <a:lnSpc>
                <a:spcPts val="1095"/>
              </a:lnSpc>
              <a:spcBef>
                <a:spcPts val="54"/>
              </a:spcBef>
            </a:pPr>
            <a:r>
              <a:rPr sz="1050" spc="0" baseline="-4141" dirty="0">
                <a:solidFill>
                  <a:srgbClr val="8C9A8E"/>
                </a:solidFill>
                <a:latin typeface="Arial"/>
                <a:cs typeface="Arial"/>
              </a:rPr>
              <a:t>T</a:t>
            </a:r>
            <a:r>
              <a:rPr sz="1050" spc="0" baseline="-4141" dirty="0">
                <a:solidFill>
                  <a:srgbClr val="7E857E"/>
                </a:solidFill>
                <a:latin typeface="Arial"/>
                <a:cs typeface="Arial"/>
              </a:rPr>
              <a:t>h</a:t>
            </a:r>
            <a:r>
              <a:rPr sz="1050" spc="0" baseline="-4141" dirty="0">
                <a:solidFill>
                  <a:srgbClr val="8C9A8E"/>
                </a:solidFill>
                <a:latin typeface="Arial"/>
                <a:cs typeface="Arial"/>
              </a:rPr>
              <a:t>e</a:t>
            </a:r>
            <a:r>
              <a:rPr sz="1050" spc="-59" baseline="-4141" dirty="0">
                <a:solidFill>
                  <a:srgbClr val="8C9A8E"/>
                </a:solidFill>
                <a:latin typeface="Arial"/>
                <a:cs typeface="Arial"/>
              </a:rPr>
              <a:t> </a:t>
            </a:r>
            <a:r>
              <a:rPr sz="1050" spc="0" baseline="-4141">
                <a:solidFill>
                  <a:srgbClr val="7E857E"/>
                </a:solidFill>
                <a:latin typeface="Arial"/>
                <a:cs typeface="Arial"/>
              </a:rPr>
              <a:t>A</a:t>
            </a:r>
            <a:r>
              <a:rPr sz="1050" spc="0" baseline="-4141">
                <a:solidFill>
                  <a:srgbClr val="606960"/>
                </a:solidFill>
                <a:latin typeface="Arial"/>
                <a:cs typeface="Arial"/>
              </a:rPr>
              <a:t>f</a:t>
            </a:r>
            <a:r>
              <a:rPr sz="1050" spc="0" baseline="-4141">
                <a:solidFill>
                  <a:srgbClr val="7E857E"/>
                </a:solidFill>
                <a:latin typeface="Arial"/>
                <a:cs typeface="Arial"/>
              </a:rPr>
              <a:t>CFT</a:t>
            </a:r>
            <a:r>
              <a:rPr sz="1050" spc="34" baseline="-4141">
                <a:solidFill>
                  <a:srgbClr val="7E857E"/>
                </a:solidFill>
                <a:latin typeface="Arial"/>
                <a:cs typeface="Arial"/>
              </a:rPr>
              <a:t>A</a:t>
            </a:r>
            <a:r>
              <a:rPr sz="1050" spc="0" baseline="-4141">
                <a:solidFill>
                  <a:srgbClr val="8C9A8E"/>
                </a:solidFill>
                <a:latin typeface="Arial"/>
                <a:cs typeface="Arial"/>
              </a:rPr>
              <a:t>con</a:t>
            </a:r>
            <a:r>
              <a:rPr sz="1050" spc="0" baseline="-4141">
                <a:solidFill>
                  <a:srgbClr val="7E857E"/>
                </a:solidFill>
                <a:latin typeface="Arial"/>
                <a:cs typeface="Arial"/>
              </a:rPr>
              <a:t>n</a:t>
            </a:r>
            <a:r>
              <a:rPr sz="1050" spc="0" baseline="-4141">
                <a:solidFill>
                  <a:srgbClr val="8C9A8E"/>
                </a:solidFill>
                <a:latin typeface="Arial"/>
                <a:cs typeface="Arial"/>
              </a:rPr>
              <a:t>ec</a:t>
            </a:r>
            <a:r>
              <a:rPr sz="1050" spc="0" baseline="-4141">
                <a:solidFill>
                  <a:srgbClr val="7E857E"/>
                </a:solidFill>
                <a:latin typeface="Arial"/>
                <a:cs typeface="Arial"/>
              </a:rPr>
              <a:t>t</a:t>
            </a:r>
            <a:r>
              <a:rPr sz="1050" spc="0" baseline="-4141">
                <a:solidFill>
                  <a:srgbClr val="8C9A8E"/>
                </a:solidFill>
                <a:latin typeface="Arial"/>
                <a:cs typeface="Arial"/>
              </a:rPr>
              <a:t>s</a:t>
            </a:r>
            <a:r>
              <a:rPr sz="1050" spc="144" baseline="-4141">
                <a:solidFill>
                  <a:srgbClr val="8C9A8E"/>
                </a:solidFill>
                <a:latin typeface="Arial"/>
                <a:cs typeface="Arial"/>
              </a:rPr>
              <a:t> </a:t>
            </a:r>
            <a:r>
              <a:rPr lang="en-US" sz="1050" spc="144" baseline="-4141" dirty="0" smtClean="0">
                <a:solidFill>
                  <a:srgbClr val="8C9A8E"/>
                </a:solidFill>
                <a:latin typeface="Arial"/>
                <a:cs typeface="Arial"/>
              </a:rPr>
              <a:t> </a:t>
            </a:r>
            <a:r>
              <a:rPr sz="1500" b="1" spc="0" baseline="-2898" smtClean="0">
                <a:solidFill>
                  <a:srgbClr val="B55E56"/>
                </a:solidFill>
                <a:latin typeface="Arial"/>
                <a:cs typeface="Arial"/>
              </a:rPr>
              <a:t>1</a:t>
            </a:r>
            <a:r>
              <a:rPr sz="1500" b="1" spc="0" baseline="-2898" smtClean="0">
                <a:solidFill>
                  <a:srgbClr val="B37066"/>
                </a:solidFill>
                <a:latin typeface="Arial"/>
                <a:cs typeface="Arial"/>
              </a:rPr>
              <a:t>.</a:t>
            </a:r>
            <a:r>
              <a:rPr sz="1500" b="1" spc="0" baseline="-2898" smtClean="0">
                <a:solidFill>
                  <a:srgbClr val="B55E56"/>
                </a:solidFill>
                <a:latin typeface="Arial"/>
                <a:cs typeface="Arial"/>
              </a:rPr>
              <a:t>3 </a:t>
            </a:r>
            <a:r>
              <a:rPr sz="1500" b="1" spc="30" baseline="-2898" smtClean="0">
                <a:solidFill>
                  <a:srgbClr val="B55E56"/>
                </a:solidFill>
                <a:latin typeface="Arial"/>
                <a:cs typeface="Arial"/>
              </a:rPr>
              <a:t> </a:t>
            </a:r>
            <a:r>
              <a:rPr sz="1500" b="1" spc="0" baseline="-2898" dirty="0">
                <a:solidFill>
                  <a:srgbClr val="B55E56"/>
                </a:solidFill>
                <a:latin typeface="Arial"/>
                <a:cs typeface="Arial"/>
              </a:rPr>
              <a:t>billion</a:t>
            </a:r>
            <a:endParaRPr sz="1000">
              <a:latin typeface="Arial"/>
              <a:cs typeface="Arial"/>
            </a:endParaRPr>
          </a:p>
          <a:p>
            <a:pPr marL="16856" marR="13334">
              <a:lnSpc>
                <a:spcPts val="690"/>
              </a:lnSpc>
            </a:pPr>
            <a:r>
              <a:rPr sz="700" spc="0" dirty="0">
                <a:solidFill>
                  <a:srgbClr val="8C9A8E"/>
                </a:solidFill>
                <a:latin typeface="Arial"/>
                <a:cs typeface="Arial"/>
              </a:rPr>
              <a:t>people</a:t>
            </a:r>
            <a:r>
              <a:rPr sz="700" spc="29" dirty="0">
                <a:solidFill>
                  <a:srgbClr val="8C9A8E"/>
                </a:solidFill>
                <a:latin typeface="Arial"/>
                <a:cs typeface="Arial"/>
              </a:rPr>
              <a:t> </a:t>
            </a:r>
            <a:r>
              <a:rPr sz="700" spc="0" dirty="0">
                <a:solidFill>
                  <a:srgbClr val="8C9A8E"/>
                </a:solidFill>
                <a:latin typeface="Arial"/>
                <a:cs typeface="Arial"/>
              </a:rPr>
              <a:t>across</a:t>
            </a:r>
            <a:r>
              <a:rPr sz="700" spc="-94" dirty="0">
                <a:solidFill>
                  <a:srgbClr val="8C9A8E"/>
                </a:solidFill>
                <a:latin typeface="Arial"/>
                <a:cs typeface="Arial"/>
              </a:rPr>
              <a:t> </a:t>
            </a:r>
            <a:r>
              <a:rPr sz="700" spc="0">
                <a:solidFill>
                  <a:srgbClr val="8C9A8E"/>
                </a:solidFill>
                <a:latin typeface="Times New Roman"/>
                <a:cs typeface="Times New Roman"/>
              </a:rPr>
              <a:t>55</a:t>
            </a:r>
            <a:r>
              <a:rPr sz="700" spc="74">
                <a:solidFill>
                  <a:srgbClr val="8C9A8E"/>
                </a:solidFill>
                <a:latin typeface="Times New Roman"/>
                <a:cs typeface="Times New Roman"/>
              </a:rPr>
              <a:t> </a:t>
            </a:r>
            <a:r>
              <a:rPr sz="700" spc="0" smtClean="0">
                <a:solidFill>
                  <a:srgbClr val="8C9A8E"/>
                </a:solidFill>
                <a:latin typeface="Arial"/>
                <a:cs typeface="Arial"/>
              </a:rPr>
              <a:t>countriesw</a:t>
            </a:r>
            <a:r>
              <a:rPr sz="700" spc="0" smtClean="0">
                <a:solidFill>
                  <a:srgbClr val="7E857E"/>
                </a:solidFill>
                <a:latin typeface="Arial"/>
                <a:cs typeface="Arial"/>
              </a:rPr>
              <a:t>i</a:t>
            </a:r>
            <a:r>
              <a:rPr sz="700" spc="0" smtClean="0">
                <a:solidFill>
                  <a:srgbClr val="8C9A8E"/>
                </a:solidFill>
                <a:latin typeface="Arial"/>
                <a:cs typeface="Arial"/>
              </a:rPr>
              <a:t>th</a:t>
            </a:r>
            <a:r>
              <a:rPr sz="700" spc="31" smtClean="0">
                <a:solidFill>
                  <a:srgbClr val="8C9A8E"/>
                </a:solidFill>
                <a:latin typeface="Arial"/>
                <a:cs typeface="Arial"/>
              </a:rPr>
              <a:t> </a:t>
            </a:r>
            <a:r>
              <a:rPr sz="700" spc="0" dirty="0">
                <a:solidFill>
                  <a:srgbClr val="8C9A8E"/>
                </a:solidFill>
                <a:latin typeface="Arial"/>
                <a:cs typeface="Arial"/>
              </a:rPr>
              <a:t>a</a:t>
            </a:r>
            <a:r>
              <a:rPr sz="700" spc="-28" dirty="0">
                <a:solidFill>
                  <a:srgbClr val="8C9A8E"/>
                </a:solidFill>
                <a:latin typeface="Arial"/>
                <a:cs typeface="Arial"/>
              </a:rPr>
              <a:t> </a:t>
            </a:r>
            <a:r>
              <a:rPr sz="700" spc="0" dirty="0">
                <a:solidFill>
                  <a:srgbClr val="8C9A8E"/>
                </a:solidFill>
                <a:latin typeface="Arial"/>
                <a:cs typeface="Arial"/>
              </a:rPr>
              <a:t>co</a:t>
            </a:r>
            <a:r>
              <a:rPr sz="700" spc="0" dirty="0">
                <a:solidFill>
                  <a:srgbClr val="7E857E"/>
                </a:solidFill>
                <a:latin typeface="Arial"/>
                <a:cs typeface="Arial"/>
              </a:rPr>
              <a:t>mb</a:t>
            </a:r>
            <a:r>
              <a:rPr sz="700" spc="0" dirty="0">
                <a:solidFill>
                  <a:srgbClr val="8C9A8E"/>
                </a:solidFill>
                <a:latin typeface="Arial"/>
                <a:cs typeface="Arial"/>
              </a:rPr>
              <a:t>ined</a:t>
            </a:r>
            <a:r>
              <a:rPr sz="700" spc="111" dirty="0">
                <a:solidFill>
                  <a:srgbClr val="8C9A8E"/>
                </a:solidFill>
                <a:latin typeface="Arial"/>
                <a:cs typeface="Arial"/>
              </a:rPr>
              <a:t> </a:t>
            </a:r>
            <a:r>
              <a:rPr sz="700" spc="0" dirty="0">
                <a:solidFill>
                  <a:srgbClr val="8C9A8E"/>
                </a:solidFill>
                <a:latin typeface="Arial"/>
                <a:cs typeface="Arial"/>
              </a:rPr>
              <a:t>GD</a:t>
            </a:r>
            <a:r>
              <a:rPr sz="700" spc="0" dirty="0">
                <a:solidFill>
                  <a:srgbClr val="7E857E"/>
                </a:solidFill>
                <a:latin typeface="Arial"/>
                <a:cs typeface="Arial"/>
              </a:rPr>
              <a:t>P</a:t>
            </a:r>
            <a:r>
              <a:rPr sz="700" spc="15" dirty="0">
                <a:solidFill>
                  <a:srgbClr val="7E857E"/>
                </a:solidFill>
                <a:latin typeface="Arial"/>
                <a:cs typeface="Arial"/>
              </a:rPr>
              <a:t> </a:t>
            </a:r>
            <a:r>
              <a:rPr sz="700" spc="0" dirty="0">
                <a:solidFill>
                  <a:srgbClr val="8C9A8E"/>
                </a:solidFill>
                <a:latin typeface="Arial"/>
                <a:cs typeface="Arial"/>
              </a:rPr>
              <a:t>of</a:t>
            </a:r>
            <a:endParaRPr sz="700">
              <a:latin typeface="Arial"/>
              <a:cs typeface="Arial"/>
            </a:endParaRPr>
          </a:p>
        </p:txBody>
      </p:sp>
      <p:sp>
        <p:nvSpPr>
          <p:cNvPr id="19" name="object 26"/>
          <p:cNvSpPr/>
          <p:nvPr/>
        </p:nvSpPr>
        <p:spPr>
          <a:xfrm>
            <a:off x="8775700" y="4711700"/>
            <a:ext cx="977900" cy="660400"/>
          </a:xfrm>
          <a:prstGeom prst="rect">
            <a:avLst/>
          </a:prstGeom>
          <a:blipFill>
            <a:blip r:embed="rId8" cstate="print"/>
            <a:stretch>
              <a:fillRect/>
            </a:stretch>
          </a:blipFill>
        </p:spPr>
        <p:txBody>
          <a:bodyPr wrap="square" lIns="0" tIns="0" rIns="0" bIns="0" rtlCol="0">
            <a:noAutofit/>
          </a:bodyPr>
          <a:lstStyle/>
          <a:p>
            <a:endParaRPr/>
          </a:p>
        </p:txBody>
      </p:sp>
      <p:sp>
        <p:nvSpPr>
          <p:cNvPr id="20" name="object 5"/>
          <p:cNvSpPr txBox="1"/>
          <p:nvPr/>
        </p:nvSpPr>
        <p:spPr>
          <a:xfrm>
            <a:off x="7340600" y="5397500"/>
            <a:ext cx="1778000" cy="533400"/>
          </a:xfrm>
          <a:prstGeom prst="rect">
            <a:avLst/>
          </a:prstGeom>
        </p:spPr>
        <p:txBody>
          <a:bodyPr wrap="square" lIns="0" tIns="0" rIns="0" bIns="0" rtlCol="0">
            <a:noAutofit/>
          </a:bodyPr>
          <a:lstStyle/>
          <a:p>
            <a:pPr marL="16856" indent="-4156">
              <a:lnSpc>
                <a:spcPts val="1149"/>
              </a:lnSpc>
              <a:spcBef>
                <a:spcPts val="10"/>
              </a:spcBef>
            </a:pPr>
            <a:r>
              <a:rPr sz="700" spc="0" dirty="0">
                <a:solidFill>
                  <a:srgbClr val="7E857E"/>
                </a:solidFill>
                <a:latin typeface="Arial"/>
                <a:cs typeface="Arial"/>
              </a:rPr>
              <a:t>A</a:t>
            </a:r>
            <a:r>
              <a:rPr sz="700" spc="0" dirty="0">
                <a:solidFill>
                  <a:srgbClr val="8C9A8E"/>
                </a:solidFill>
                <a:latin typeface="Arial"/>
                <a:cs typeface="Arial"/>
              </a:rPr>
              <a:t>fC</a:t>
            </a:r>
            <a:r>
              <a:rPr sz="700" spc="0" dirty="0">
                <a:solidFill>
                  <a:srgbClr val="7E857E"/>
                </a:solidFill>
                <a:latin typeface="Arial"/>
                <a:cs typeface="Arial"/>
              </a:rPr>
              <a:t>FTA</a:t>
            </a:r>
            <a:r>
              <a:rPr sz="700" spc="-29" dirty="0">
                <a:solidFill>
                  <a:srgbClr val="7E857E"/>
                </a:solidFill>
                <a:latin typeface="Arial"/>
                <a:cs typeface="Arial"/>
              </a:rPr>
              <a:t> </a:t>
            </a:r>
            <a:r>
              <a:rPr sz="700" spc="0" dirty="0">
                <a:solidFill>
                  <a:srgbClr val="8C9A8E"/>
                </a:solidFill>
                <a:latin typeface="Arial"/>
                <a:cs typeface="Arial"/>
              </a:rPr>
              <a:t>is</a:t>
            </a:r>
            <a:r>
              <a:rPr sz="700" spc="-79" dirty="0">
                <a:solidFill>
                  <a:srgbClr val="8C9A8E"/>
                </a:solidFill>
                <a:latin typeface="Arial"/>
                <a:cs typeface="Arial"/>
              </a:rPr>
              <a:t> </a:t>
            </a:r>
            <a:r>
              <a:rPr sz="700" spc="0" dirty="0">
                <a:solidFill>
                  <a:srgbClr val="8C9A8E"/>
                </a:solidFill>
                <a:latin typeface="Arial"/>
                <a:cs typeface="Arial"/>
              </a:rPr>
              <a:t>expec</a:t>
            </a:r>
            <a:r>
              <a:rPr sz="700" spc="0" dirty="0">
                <a:solidFill>
                  <a:srgbClr val="7E857E"/>
                </a:solidFill>
                <a:latin typeface="Arial"/>
                <a:cs typeface="Arial"/>
              </a:rPr>
              <a:t>ted</a:t>
            </a:r>
            <a:r>
              <a:rPr sz="700" spc="43" dirty="0">
                <a:solidFill>
                  <a:srgbClr val="7E857E"/>
                </a:solidFill>
                <a:latin typeface="Arial"/>
                <a:cs typeface="Arial"/>
              </a:rPr>
              <a:t> </a:t>
            </a:r>
            <a:r>
              <a:rPr sz="700" spc="0" dirty="0">
                <a:solidFill>
                  <a:srgbClr val="8C9A8E"/>
                </a:solidFill>
                <a:latin typeface="Arial"/>
                <a:cs typeface="Arial"/>
              </a:rPr>
              <a:t>to</a:t>
            </a:r>
            <a:r>
              <a:rPr sz="700" spc="73" dirty="0">
                <a:solidFill>
                  <a:srgbClr val="8C9A8E"/>
                </a:solidFill>
                <a:latin typeface="Arial"/>
                <a:cs typeface="Arial"/>
              </a:rPr>
              <a:t> </a:t>
            </a:r>
            <a:r>
              <a:rPr sz="700" spc="0" dirty="0">
                <a:solidFill>
                  <a:srgbClr val="8C9A8E"/>
                </a:solidFill>
                <a:latin typeface="Arial"/>
                <a:cs typeface="Arial"/>
              </a:rPr>
              <a:t>boos</a:t>
            </a:r>
            <a:r>
              <a:rPr sz="700" spc="0" dirty="0">
                <a:solidFill>
                  <a:srgbClr val="7E857E"/>
                </a:solidFill>
                <a:latin typeface="Arial"/>
                <a:cs typeface="Arial"/>
              </a:rPr>
              <a:t>t</a:t>
            </a:r>
            <a:r>
              <a:rPr sz="700" spc="-9" dirty="0">
                <a:solidFill>
                  <a:srgbClr val="7E857E"/>
                </a:solidFill>
                <a:latin typeface="Arial"/>
                <a:cs typeface="Arial"/>
              </a:rPr>
              <a:t> </a:t>
            </a:r>
            <a:r>
              <a:rPr sz="700" spc="0" dirty="0">
                <a:solidFill>
                  <a:srgbClr val="8C9A8E"/>
                </a:solidFill>
                <a:latin typeface="Arial"/>
                <a:cs typeface="Arial"/>
              </a:rPr>
              <a:t>A</a:t>
            </a:r>
            <a:r>
              <a:rPr sz="700" spc="0" dirty="0">
                <a:solidFill>
                  <a:srgbClr val="7E857E"/>
                </a:solidFill>
                <a:latin typeface="Arial"/>
                <a:cs typeface="Arial"/>
              </a:rPr>
              <a:t>fr</a:t>
            </a:r>
            <a:r>
              <a:rPr sz="700" spc="0" dirty="0">
                <a:solidFill>
                  <a:srgbClr val="8C9A8E"/>
                </a:solidFill>
                <a:latin typeface="Arial"/>
                <a:cs typeface="Arial"/>
              </a:rPr>
              <a:t>ica's i</a:t>
            </a:r>
            <a:r>
              <a:rPr sz="700" spc="0" dirty="0">
                <a:solidFill>
                  <a:srgbClr val="7E857E"/>
                </a:solidFill>
                <a:latin typeface="Arial"/>
                <a:cs typeface="Arial"/>
              </a:rPr>
              <a:t>n</a:t>
            </a:r>
            <a:r>
              <a:rPr sz="700" spc="0" dirty="0">
                <a:solidFill>
                  <a:srgbClr val="8C9A8E"/>
                </a:solidFill>
                <a:latin typeface="Arial"/>
                <a:cs typeface="Arial"/>
              </a:rPr>
              <a:t>come</a:t>
            </a:r>
            <a:r>
              <a:rPr sz="700" spc="68" dirty="0">
                <a:solidFill>
                  <a:srgbClr val="8C9A8E"/>
                </a:solidFill>
                <a:latin typeface="Arial"/>
                <a:cs typeface="Arial"/>
              </a:rPr>
              <a:t> </a:t>
            </a:r>
            <a:r>
              <a:rPr sz="700" spc="0" dirty="0">
                <a:solidFill>
                  <a:srgbClr val="7E857E"/>
                </a:solidFill>
                <a:latin typeface="Arial"/>
                <a:cs typeface="Arial"/>
              </a:rPr>
              <a:t>b</a:t>
            </a:r>
            <a:r>
              <a:rPr sz="700" spc="0" dirty="0">
                <a:solidFill>
                  <a:srgbClr val="8C9A8E"/>
                </a:solidFill>
                <a:latin typeface="Arial"/>
                <a:cs typeface="Arial"/>
              </a:rPr>
              <a:t>y</a:t>
            </a:r>
            <a:r>
              <a:rPr sz="700" spc="17" dirty="0">
                <a:solidFill>
                  <a:srgbClr val="8C9A8E"/>
                </a:solidFill>
                <a:latin typeface="Arial"/>
                <a:cs typeface="Arial"/>
              </a:rPr>
              <a:t> </a:t>
            </a:r>
            <a:r>
              <a:rPr sz="1000" b="1" spc="0" dirty="0">
                <a:solidFill>
                  <a:srgbClr val="B55E56"/>
                </a:solidFill>
                <a:latin typeface="Arial"/>
                <a:cs typeface="Arial"/>
              </a:rPr>
              <a:t>$450 </a:t>
            </a:r>
            <a:r>
              <a:rPr sz="1000" b="1" spc="167" dirty="0">
                <a:solidFill>
                  <a:srgbClr val="B55E56"/>
                </a:solidFill>
                <a:latin typeface="Arial"/>
                <a:cs typeface="Arial"/>
              </a:rPr>
              <a:t> </a:t>
            </a:r>
            <a:r>
              <a:rPr sz="1000" b="1" spc="0" dirty="0">
                <a:solidFill>
                  <a:srgbClr val="B55E56"/>
                </a:solidFill>
                <a:latin typeface="Arial"/>
                <a:cs typeface="Arial"/>
              </a:rPr>
              <a:t>billion</a:t>
            </a:r>
            <a:endParaRPr sz="1000">
              <a:latin typeface="Arial"/>
              <a:cs typeface="Arial"/>
            </a:endParaRPr>
          </a:p>
          <a:p>
            <a:pPr marL="16855" marR="9205">
              <a:lnSpc>
                <a:spcPct val="95825"/>
              </a:lnSpc>
              <a:spcBef>
                <a:spcPts val="256"/>
              </a:spcBef>
            </a:pPr>
            <a:r>
              <a:rPr sz="700" spc="0" dirty="0">
                <a:solidFill>
                  <a:srgbClr val="8C9A8E"/>
                </a:solidFill>
                <a:latin typeface="Arial"/>
                <a:cs typeface="Arial"/>
              </a:rPr>
              <a:t>by</a:t>
            </a:r>
            <a:r>
              <a:rPr sz="700" spc="14" dirty="0">
                <a:solidFill>
                  <a:srgbClr val="8C9A8E"/>
                </a:solidFill>
                <a:latin typeface="Arial"/>
                <a:cs typeface="Arial"/>
              </a:rPr>
              <a:t> </a:t>
            </a:r>
            <a:r>
              <a:rPr sz="700" spc="0" dirty="0">
                <a:solidFill>
                  <a:srgbClr val="8C9A8E"/>
                </a:solidFill>
                <a:latin typeface="Times New Roman"/>
                <a:cs typeface="Times New Roman"/>
              </a:rPr>
              <a:t>2035 </a:t>
            </a:r>
            <a:r>
              <a:rPr sz="700" spc="149" dirty="0">
                <a:solidFill>
                  <a:srgbClr val="8C9A8E"/>
                </a:solidFill>
                <a:latin typeface="Times New Roman"/>
                <a:cs typeface="Times New Roman"/>
              </a:rPr>
              <a:t> </a:t>
            </a:r>
            <a:r>
              <a:rPr sz="700" spc="0" dirty="0">
                <a:solidFill>
                  <a:srgbClr val="8C9A8E"/>
                </a:solidFill>
                <a:latin typeface="Arial"/>
                <a:cs typeface="Arial"/>
              </a:rPr>
              <a:t>a</a:t>
            </a:r>
            <a:r>
              <a:rPr sz="700" spc="-5" dirty="0">
                <a:solidFill>
                  <a:srgbClr val="8C9A8E"/>
                </a:solidFill>
                <a:latin typeface="Arial"/>
                <a:cs typeface="Arial"/>
              </a:rPr>
              <a:t> </a:t>
            </a:r>
            <a:r>
              <a:rPr sz="700" spc="0" dirty="0">
                <a:solidFill>
                  <a:srgbClr val="8C9A8E"/>
                </a:solidFill>
                <a:latin typeface="Arial"/>
                <a:cs typeface="Arial"/>
              </a:rPr>
              <a:t>gain</a:t>
            </a:r>
            <a:r>
              <a:rPr sz="700" spc="19" dirty="0">
                <a:solidFill>
                  <a:srgbClr val="8C9A8E"/>
                </a:solidFill>
                <a:latin typeface="Arial"/>
                <a:cs typeface="Arial"/>
              </a:rPr>
              <a:t> </a:t>
            </a:r>
            <a:r>
              <a:rPr sz="700" spc="0" dirty="0">
                <a:solidFill>
                  <a:srgbClr val="8C9A8E"/>
                </a:solidFill>
                <a:latin typeface="Arial"/>
                <a:cs typeface="Arial"/>
              </a:rPr>
              <a:t>of</a:t>
            </a:r>
            <a:r>
              <a:rPr sz="700" spc="73" dirty="0">
                <a:solidFill>
                  <a:srgbClr val="8C9A8E"/>
                </a:solidFill>
                <a:latin typeface="Arial"/>
                <a:cs typeface="Arial"/>
              </a:rPr>
              <a:t> </a:t>
            </a:r>
            <a:r>
              <a:rPr sz="800" i="1" spc="0" dirty="0">
                <a:solidFill>
                  <a:srgbClr val="8C9A8E"/>
                </a:solidFill>
                <a:latin typeface="Times New Roman"/>
                <a:cs typeface="Times New Roman"/>
              </a:rPr>
              <a:t>7</a:t>
            </a:r>
            <a:r>
              <a:rPr sz="800" i="1" spc="-45" dirty="0">
                <a:solidFill>
                  <a:srgbClr val="8C9A8E"/>
                </a:solidFill>
                <a:latin typeface="Times New Roman"/>
                <a:cs typeface="Times New Roman"/>
              </a:rPr>
              <a:t> </a:t>
            </a:r>
            <a:r>
              <a:rPr sz="700" spc="0" dirty="0">
                <a:solidFill>
                  <a:srgbClr val="8C9A8E"/>
                </a:solidFill>
                <a:latin typeface="Arial"/>
                <a:cs typeface="Arial"/>
              </a:rPr>
              <a:t>p:_)rcent</a:t>
            </a:r>
            <a:endParaRPr sz="700">
              <a:latin typeface="Arial"/>
              <a:cs typeface="Arial"/>
            </a:endParaRPr>
          </a:p>
        </p:txBody>
      </p:sp>
      <p:sp>
        <p:nvSpPr>
          <p:cNvPr id="21" name="object 3"/>
          <p:cNvSpPr txBox="1"/>
          <p:nvPr/>
        </p:nvSpPr>
        <p:spPr>
          <a:xfrm>
            <a:off x="7082210" y="5969001"/>
            <a:ext cx="1485868" cy="317500"/>
          </a:xfrm>
          <a:prstGeom prst="rect">
            <a:avLst/>
          </a:prstGeom>
        </p:spPr>
        <p:txBody>
          <a:bodyPr wrap="square" lIns="0" tIns="0" rIns="0" bIns="0" rtlCol="0">
            <a:noAutofit/>
          </a:bodyPr>
          <a:lstStyle/>
          <a:p>
            <a:pPr marL="266238" indent="-253538">
              <a:lnSpc>
                <a:spcPts val="1149"/>
              </a:lnSpc>
              <a:spcBef>
                <a:spcPts val="90"/>
              </a:spcBef>
            </a:pPr>
            <a:r>
              <a:rPr sz="700" spc="0" dirty="0">
                <a:solidFill>
                  <a:srgbClr val="8C9A8E"/>
                </a:solidFill>
                <a:latin typeface="Arial"/>
                <a:cs typeface="Arial"/>
              </a:rPr>
              <a:t>wh</a:t>
            </a:r>
            <a:r>
              <a:rPr sz="700" spc="0" dirty="0">
                <a:solidFill>
                  <a:srgbClr val="9EAA8A"/>
                </a:solidFill>
                <a:latin typeface="Arial"/>
                <a:cs typeface="Arial"/>
              </a:rPr>
              <a:t>i</a:t>
            </a:r>
            <a:r>
              <a:rPr sz="700" spc="0" dirty="0">
                <a:solidFill>
                  <a:srgbClr val="8C9A8E"/>
                </a:solidFill>
                <a:latin typeface="Arial"/>
                <a:cs typeface="Arial"/>
              </a:rPr>
              <a:t>le</a:t>
            </a:r>
            <a:r>
              <a:rPr sz="700" spc="109" dirty="0">
                <a:solidFill>
                  <a:srgbClr val="8C9A8E"/>
                </a:solidFill>
                <a:latin typeface="Arial"/>
                <a:cs typeface="Arial"/>
              </a:rPr>
              <a:t> </a:t>
            </a:r>
            <a:r>
              <a:rPr sz="700" spc="0" dirty="0">
                <a:solidFill>
                  <a:srgbClr val="8C9A8E"/>
                </a:solidFill>
                <a:latin typeface="Arial"/>
                <a:cs typeface="Arial"/>
              </a:rPr>
              <a:t>adding</a:t>
            </a:r>
            <a:r>
              <a:rPr sz="700" spc="94" dirty="0">
                <a:solidFill>
                  <a:srgbClr val="8C9A8E"/>
                </a:solidFill>
                <a:latin typeface="Arial"/>
                <a:cs typeface="Arial"/>
              </a:rPr>
              <a:t> </a:t>
            </a:r>
            <a:r>
              <a:rPr sz="1000" b="1" spc="0" dirty="0">
                <a:solidFill>
                  <a:srgbClr val="B55E56"/>
                </a:solidFill>
                <a:latin typeface="Arial"/>
                <a:cs typeface="Arial"/>
              </a:rPr>
              <a:t>$76</a:t>
            </a:r>
            <a:r>
              <a:rPr sz="1000" b="1" spc="182" dirty="0">
                <a:solidFill>
                  <a:srgbClr val="B55E56"/>
                </a:solidFill>
                <a:latin typeface="Arial"/>
                <a:cs typeface="Arial"/>
              </a:rPr>
              <a:t> </a:t>
            </a:r>
            <a:r>
              <a:rPr sz="1000" b="1" spc="0" dirty="0">
                <a:solidFill>
                  <a:srgbClr val="B55E56"/>
                </a:solidFill>
                <a:latin typeface="Arial"/>
                <a:cs typeface="Arial"/>
              </a:rPr>
              <a:t>billio</a:t>
            </a:r>
            <a:r>
              <a:rPr sz="1000" b="1" spc="37" dirty="0">
                <a:solidFill>
                  <a:srgbClr val="B55E56"/>
                </a:solidFill>
                <a:latin typeface="Arial"/>
                <a:cs typeface="Arial"/>
              </a:rPr>
              <a:t>n</a:t>
            </a:r>
            <a:r>
              <a:rPr sz="700" spc="0" dirty="0">
                <a:solidFill>
                  <a:srgbClr val="7E857E"/>
                </a:solidFill>
                <a:latin typeface="Arial"/>
                <a:cs typeface="Arial"/>
              </a:rPr>
              <a:t>t</a:t>
            </a:r>
            <a:r>
              <a:rPr sz="700" spc="0" dirty="0">
                <a:solidFill>
                  <a:srgbClr val="8C9A8E"/>
                </a:solidFill>
                <a:latin typeface="Arial"/>
                <a:cs typeface="Arial"/>
              </a:rPr>
              <a:t>o</a:t>
            </a:r>
            <a:r>
              <a:rPr sz="700" spc="2" dirty="0">
                <a:solidFill>
                  <a:srgbClr val="8C9A8E"/>
                </a:solidFill>
                <a:latin typeface="Arial"/>
                <a:cs typeface="Arial"/>
              </a:rPr>
              <a:t> </a:t>
            </a:r>
            <a:r>
              <a:rPr sz="700" spc="0" dirty="0">
                <a:solidFill>
                  <a:srgbClr val="7E857E"/>
                </a:solidFill>
                <a:latin typeface="Arial"/>
                <a:cs typeface="Arial"/>
              </a:rPr>
              <a:t>t</a:t>
            </a:r>
            <a:r>
              <a:rPr sz="700" spc="0" dirty="0">
                <a:solidFill>
                  <a:srgbClr val="8C9A8E"/>
                </a:solidFill>
                <a:latin typeface="Arial"/>
                <a:cs typeface="Arial"/>
              </a:rPr>
              <a:t>he </a:t>
            </a:r>
            <a:endParaRPr sz="700">
              <a:latin typeface="Arial"/>
              <a:cs typeface="Arial"/>
            </a:endParaRPr>
          </a:p>
          <a:p>
            <a:pPr marL="266238">
              <a:lnSpc>
                <a:spcPts val="804"/>
              </a:lnSpc>
            </a:pPr>
            <a:r>
              <a:rPr sz="700" spc="0" dirty="0">
                <a:solidFill>
                  <a:srgbClr val="8C9A8E"/>
                </a:solidFill>
                <a:latin typeface="Arial"/>
                <a:cs typeface="Arial"/>
              </a:rPr>
              <a:t>income</a:t>
            </a:r>
            <a:r>
              <a:rPr sz="700" spc="34" dirty="0">
                <a:solidFill>
                  <a:srgbClr val="8C9A8E"/>
                </a:solidFill>
                <a:latin typeface="Arial"/>
                <a:cs typeface="Arial"/>
              </a:rPr>
              <a:t> </a:t>
            </a:r>
            <a:r>
              <a:rPr sz="700" spc="0" dirty="0">
                <a:solidFill>
                  <a:srgbClr val="8C9A8E"/>
                </a:solidFill>
                <a:latin typeface="Arial"/>
                <a:cs typeface="Arial"/>
              </a:rPr>
              <a:t>o</a:t>
            </a:r>
            <a:r>
              <a:rPr sz="700" spc="0" dirty="0">
                <a:solidFill>
                  <a:srgbClr val="7E857E"/>
                </a:solidFill>
                <a:latin typeface="Arial"/>
                <a:cs typeface="Arial"/>
              </a:rPr>
              <a:t>f</a:t>
            </a:r>
            <a:r>
              <a:rPr sz="700" spc="38" dirty="0">
                <a:solidFill>
                  <a:srgbClr val="7E857E"/>
                </a:solidFill>
                <a:latin typeface="Arial"/>
                <a:cs typeface="Arial"/>
              </a:rPr>
              <a:t> </a:t>
            </a:r>
            <a:r>
              <a:rPr sz="700" spc="0" dirty="0">
                <a:solidFill>
                  <a:srgbClr val="7E857E"/>
                </a:solidFill>
                <a:latin typeface="Arial"/>
                <a:cs typeface="Arial"/>
              </a:rPr>
              <a:t>t</a:t>
            </a:r>
            <a:r>
              <a:rPr sz="700" spc="0" dirty="0">
                <a:solidFill>
                  <a:srgbClr val="8C9A8E"/>
                </a:solidFill>
                <a:latin typeface="Arial"/>
                <a:cs typeface="Arial"/>
              </a:rPr>
              <a:t>he</a:t>
            </a:r>
            <a:r>
              <a:rPr sz="700" spc="13" dirty="0">
                <a:solidFill>
                  <a:srgbClr val="8C9A8E"/>
                </a:solidFill>
                <a:latin typeface="Arial"/>
                <a:cs typeface="Arial"/>
              </a:rPr>
              <a:t> </a:t>
            </a:r>
            <a:r>
              <a:rPr sz="700" spc="0" dirty="0">
                <a:solidFill>
                  <a:srgbClr val="8C9A8E"/>
                </a:solidFill>
                <a:latin typeface="Arial"/>
                <a:cs typeface="Arial"/>
              </a:rPr>
              <a:t>res</a:t>
            </a:r>
            <a:r>
              <a:rPr sz="700" spc="0" dirty="0">
                <a:solidFill>
                  <a:srgbClr val="7E857E"/>
                </a:solidFill>
                <a:latin typeface="Arial"/>
                <a:cs typeface="Arial"/>
              </a:rPr>
              <a:t>t</a:t>
            </a:r>
            <a:r>
              <a:rPr sz="700" spc="12" dirty="0">
                <a:solidFill>
                  <a:srgbClr val="7E857E"/>
                </a:solidFill>
                <a:latin typeface="Arial"/>
                <a:cs typeface="Arial"/>
              </a:rPr>
              <a:t> </a:t>
            </a:r>
            <a:r>
              <a:rPr sz="700" spc="0" dirty="0">
                <a:solidFill>
                  <a:srgbClr val="8C9A8E"/>
                </a:solidFill>
                <a:latin typeface="Arial"/>
                <a:cs typeface="Arial"/>
              </a:rPr>
              <a:t>of</a:t>
            </a:r>
            <a:r>
              <a:rPr sz="700" spc="38" dirty="0">
                <a:solidFill>
                  <a:srgbClr val="8C9A8E"/>
                </a:solidFill>
                <a:latin typeface="Arial"/>
                <a:cs typeface="Arial"/>
              </a:rPr>
              <a:t> </a:t>
            </a:r>
            <a:r>
              <a:rPr sz="700" spc="0" dirty="0">
                <a:solidFill>
                  <a:srgbClr val="7E857E"/>
                </a:solidFill>
                <a:latin typeface="Arial"/>
                <a:cs typeface="Arial"/>
              </a:rPr>
              <a:t>t</a:t>
            </a:r>
            <a:r>
              <a:rPr sz="700" spc="0" dirty="0">
                <a:solidFill>
                  <a:srgbClr val="8C9A8E"/>
                </a:solidFill>
                <a:latin typeface="Arial"/>
                <a:cs typeface="Arial"/>
              </a:rPr>
              <a:t>he</a:t>
            </a:r>
            <a:r>
              <a:rPr sz="700" spc="13" dirty="0">
                <a:solidFill>
                  <a:srgbClr val="8C9A8E"/>
                </a:solidFill>
                <a:latin typeface="Arial"/>
                <a:cs typeface="Arial"/>
              </a:rPr>
              <a:t> </a:t>
            </a:r>
            <a:r>
              <a:rPr sz="700" spc="0" dirty="0">
                <a:solidFill>
                  <a:srgbClr val="8C9A8E"/>
                </a:solidFill>
                <a:latin typeface="Arial"/>
                <a:cs typeface="Arial"/>
              </a:rPr>
              <a:t>wo</a:t>
            </a:r>
            <a:r>
              <a:rPr sz="700" spc="0" dirty="0">
                <a:solidFill>
                  <a:srgbClr val="7E857E"/>
                </a:solidFill>
                <a:latin typeface="Arial"/>
                <a:cs typeface="Arial"/>
              </a:rPr>
              <a:t>r</a:t>
            </a:r>
            <a:r>
              <a:rPr sz="700" spc="0" dirty="0">
                <a:solidFill>
                  <a:srgbClr val="8C9A8E"/>
                </a:solidFill>
                <a:latin typeface="Arial"/>
                <a:cs typeface="Arial"/>
              </a:rPr>
              <a:t>ld</a:t>
            </a:r>
            <a:endParaRPr sz="700">
              <a:latin typeface="Arial"/>
              <a:cs typeface="Arial"/>
            </a:endParaRPr>
          </a:p>
        </p:txBody>
      </p:sp>
      <p:sp>
        <p:nvSpPr>
          <p:cNvPr id="22" name="object 24"/>
          <p:cNvSpPr/>
          <p:nvPr/>
        </p:nvSpPr>
        <p:spPr>
          <a:xfrm>
            <a:off x="10680700" y="4914900"/>
            <a:ext cx="838200" cy="647700"/>
          </a:xfrm>
          <a:prstGeom prst="rect">
            <a:avLst/>
          </a:prstGeom>
          <a:blipFill>
            <a:blip r:embed="rId9" cstate="print"/>
            <a:stretch>
              <a:fillRect/>
            </a:stretch>
          </a:blipFill>
        </p:spPr>
        <p:txBody>
          <a:bodyPr wrap="square" lIns="0" tIns="0" rIns="0" bIns="0" rtlCol="0">
            <a:noAutofit/>
          </a:bodyPr>
          <a:lstStyle/>
          <a:p>
            <a:endParaRPr/>
          </a:p>
        </p:txBody>
      </p:sp>
      <p:sp>
        <p:nvSpPr>
          <p:cNvPr id="23" name="object 4"/>
          <p:cNvSpPr txBox="1"/>
          <p:nvPr/>
        </p:nvSpPr>
        <p:spPr>
          <a:xfrm>
            <a:off x="9893300" y="5664200"/>
            <a:ext cx="1683483" cy="495300"/>
          </a:xfrm>
          <a:prstGeom prst="rect">
            <a:avLst/>
          </a:prstGeom>
        </p:spPr>
        <p:txBody>
          <a:bodyPr wrap="square" lIns="0" tIns="0" rIns="0" bIns="0" rtlCol="0">
            <a:noAutofit/>
          </a:bodyPr>
          <a:lstStyle/>
          <a:p>
            <a:pPr marL="15418" marR="43416" algn="ctr">
              <a:lnSpc>
                <a:spcPts val="1120"/>
              </a:lnSpc>
              <a:spcBef>
                <a:spcPts val="55"/>
              </a:spcBef>
            </a:pPr>
            <a:r>
              <a:rPr sz="1000" b="1" spc="0" dirty="0">
                <a:solidFill>
                  <a:srgbClr val="B55E56"/>
                </a:solidFill>
                <a:latin typeface="Arial"/>
                <a:cs typeface="Arial"/>
              </a:rPr>
              <a:t>8</a:t>
            </a:r>
            <a:r>
              <a:rPr sz="1000" b="1" spc="-49" dirty="0">
                <a:solidFill>
                  <a:srgbClr val="B55E56"/>
                </a:solidFill>
                <a:latin typeface="Arial"/>
                <a:cs typeface="Arial"/>
              </a:rPr>
              <a:t> </a:t>
            </a:r>
            <a:r>
              <a:rPr sz="1000" b="1" spc="0" dirty="0">
                <a:solidFill>
                  <a:srgbClr val="B55E56"/>
                </a:solidFill>
                <a:latin typeface="Arial"/>
                <a:cs typeface="Arial"/>
              </a:rPr>
              <a:t>Africa</a:t>
            </a:r>
            <a:r>
              <a:rPr sz="1000" b="1" spc="42" dirty="0">
                <a:solidFill>
                  <a:srgbClr val="B55E56"/>
                </a:solidFill>
                <a:latin typeface="Arial"/>
                <a:cs typeface="Arial"/>
              </a:rPr>
              <a:t>n</a:t>
            </a:r>
            <a:r>
              <a:rPr sz="700" spc="0" dirty="0">
                <a:solidFill>
                  <a:srgbClr val="8C9A8E"/>
                </a:solidFill>
                <a:latin typeface="Arial"/>
                <a:cs typeface="Arial"/>
              </a:rPr>
              <a:t>coun</a:t>
            </a:r>
            <a:r>
              <a:rPr sz="700" spc="0" dirty="0">
                <a:solidFill>
                  <a:srgbClr val="7E857E"/>
                </a:solidFill>
                <a:latin typeface="Arial"/>
                <a:cs typeface="Arial"/>
              </a:rPr>
              <a:t>t</a:t>
            </a:r>
            <a:r>
              <a:rPr sz="700" spc="0" dirty="0">
                <a:solidFill>
                  <a:srgbClr val="8C9A8E"/>
                </a:solidFill>
                <a:latin typeface="Arial"/>
                <a:cs typeface="Arial"/>
              </a:rPr>
              <a:t>ries</a:t>
            </a:r>
            <a:r>
              <a:rPr sz="700" spc="-68" dirty="0">
                <a:solidFill>
                  <a:srgbClr val="8C9A8E"/>
                </a:solidFill>
                <a:latin typeface="Arial"/>
                <a:cs typeface="Arial"/>
              </a:rPr>
              <a:t> </a:t>
            </a:r>
            <a:r>
              <a:rPr sz="700" spc="0">
                <a:solidFill>
                  <a:srgbClr val="8C9A8E"/>
                </a:solidFill>
                <a:latin typeface="Arial"/>
                <a:cs typeface="Arial"/>
              </a:rPr>
              <a:t>a</a:t>
            </a:r>
            <a:r>
              <a:rPr sz="700" spc="0">
                <a:solidFill>
                  <a:srgbClr val="7E857E"/>
                </a:solidFill>
                <a:latin typeface="Arial"/>
                <a:cs typeface="Arial"/>
              </a:rPr>
              <a:t>lr</a:t>
            </a:r>
            <a:r>
              <a:rPr sz="700" spc="0">
                <a:solidFill>
                  <a:srgbClr val="8C9A8E"/>
                </a:solidFill>
                <a:latin typeface="Arial"/>
                <a:cs typeface="Arial"/>
              </a:rPr>
              <a:t>ea</a:t>
            </a:r>
            <a:r>
              <a:rPr sz="700" spc="0">
                <a:solidFill>
                  <a:srgbClr val="7E857E"/>
                </a:solidFill>
                <a:latin typeface="Arial"/>
                <a:cs typeface="Arial"/>
              </a:rPr>
              <a:t>dy</a:t>
            </a:r>
            <a:r>
              <a:rPr sz="700" spc="96">
                <a:solidFill>
                  <a:srgbClr val="7E857E"/>
                </a:solidFill>
                <a:latin typeface="Arial"/>
                <a:cs typeface="Arial"/>
              </a:rPr>
              <a:t> </a:t>
            </a:r>
            <a:r>
              <a:rPr sz="700" spc="0" smtClean="0">
                <a:solidFill>
                  <a:srgbClr val="8C9A8E"/>
                </a:solidFill>
                <a:latin typeface="Arial"/>
                <a:cs typeface="Arial"/>
              </a:rPr>
              <a:t>k</a:t>
            </a:r>
            <a:r>
              <a:rPr sz="700" spc="0" smtClean="0">
                <a:solidFill>
                  <a:srgbClr val="7E857E"/>
                </a:solidFill>
                <a:latin typeface="Arial"/>
                <a:cs typeface="Arial"/>
              </a:rPr>
              <a:t>i</a:t>
            </a:r>
            <a:r>
              <a:rPr sz="700" spc="0" smtClean="0">
                <a:solidFill>
                  <a:srgbClr val="8C9A8E"/>
                </a:solidFill>
                <a:latin typeface="Arial"/>
                <a:cs typeface="Arial"/>
              </a:rPr>
              <a:t>ck</a:t>
            </a:r>
            <a:r>
              <a:rPr lang="en-US" sz="700" spc="0" dirty="0" smtClean="0">
                <a:solidFill>
                  <a:srgbClr val="8C9A8E"/>
                </a:solidFill>
                <a:latin typeface="Arial"/>
                <a:cs typeface="Arial"/>
              </a:rPr>
              <a:t> </a:t>
            </a:r>
            <a:r>
              <a:rPr sz="700" spc="0" smtClean="0">
                <a:solidFill>
                  <a:srgbClr val="8C9A8E"/>
                </a:solidFill>
                <a:latin typeface="Arial"/>
                <a:cs typeface="Arial"/>
              </a:rPr>
              <a:t>s</a:t>
            </a:r>
            <a:r>
              <a:rPr sz="700" spc="0" smtClean="0">
                <a:solidFill>
                  <a:srgbClr val="7E857E"/>
                </a:solidFill>
                <a:latin typeface="Arial"/>
                <a:cs typeface="Arial"/>
              </a:rPr>
              <a:t>t</a:t>
            </a:r>
            <a:r>
              <a:rPr sz="700" spc="0" smtClean="0">
                <a:solidFill>
                  <a:srgbClr val="8C9A8E"/>
                </a:solidFill>
                <a:latin typeface="Arial"/>
                <a:cs typeface="Arial"/>
              </a:rPr>
              <a:t>a</a:t>
            </a:r>
            <a:r>
              <a:rPr sz="700" spc="0" smtClean="0">
                <a:solidFill>
                  <a:srgbClr val="7E857E"/>
                </a:solidFill>
                <a:latin typeface="Arial"/>
                <a:cs typeface="Arial"/>
              </a:rPr>
              <a:t>rt</a:t>
            </a:r>
            <a:r>
              <a:rPr sz="700" spc="0" smtClean="0">
                <a:solidFill>
                  <a:srgbClr val="8C9A8E"/>
                </a:solidFill>
                <a:latin typeface="Arial"/>
                <a:cs typeface="Arial"/>
              </a:rPr>
              <a:t>ed</a:t>
            </a:r>
            <a:endParaRPr sz="700">
              <a:latin typeface="Arial"/>
              <a:cs typeface="Arial"/>
            </a:endParaRPr>
          </a:p>
          <a:p>
            <a:pPr algn="ctr">
              <a:lnSpc>
                <a:spcPts val="1145"/>
              </a:lnSpc>
              <a:spcBef>
                <a:spcPts val="1"/>
              </a:spcBef>
            </a:pPr>
            <a:r>
              <a:rPr sz="700" spc="0" dirty="0">
                <a:solidFill>
                  <a:srgbClr val="8C9A8E"/>
                </a:solidFill>
                <a:latin typeface="Arial"/>
                <a:cs typeface="Arial"/>
              </a:rPr>
              <a:t>t</a:t>
            </a:r>
            <a:r>
              <a:rPr sz="700" spc="0" dirty="0">
                <a:solidFill>
                  <a:srgbClr val="7E857E"/>
                </a:solidFill>
                <a:latin typeface="Arial"/>
                <a:cs typeface="Arial"/>
              </a:rPr>
              <a:t>ra</a:t>
            </a:r>
            <a:r>
              <a:rPr sz="700" spc="0" dirty="0">
                <a:solidFill>
                  <a:srgbClr val="8C9A8E"/>
                </a:solidFill>
                <a:latin typeface="Arial"/>
                <a:cs typeface="Arial"/>
              </a:rPr>
              <a:t>de</a:t>
            </a:r>
            <a:r>
              <a:rPr sz="700" spc="-20" dirty="0">
                <a:solidFill>
                  <a:srgbClr val="8C9A8E"/>
                </a:solidFill>
                <a:latin typeface="Arial"/>
                <a:cs typeface="Arial"/>
              </a:rPr>
              <a:t> </a:t>
            </a:r>
            <a:r>
              <a:rPr sz="700" spc="0" dirty="0">
                <a:solidFill>
                  <a:srgbClr val="8C9A8E"/>
                </a:solidFill>
                <a:latin typeface="Arial"/>
                <a:cs typeface="Arial"/>
              </a:rPr>
              <a:t>i</a:t>
            </a:r>
            <a:r>
              <a:rPr sz="700" spc="0" dirty="0">
                <a:solidFill>
                  <a:srgbClr val="7E857E"/>
                </a:solidFill>
                <a:latin typeface="Arial"/>
                <a:cs typeface="Arial"/>
              </a:rPr>
              <a:t>n</a:t>
            </a:r>
            <a:r>
              <a:rPr sz="700" spc="11" dirty="0">
                <a:solidFill>
                  <a:srgbClr val="7E857E"/>
                </a:solidFill>
                <a:latin typeface="Arial"/>
                <a:cs typeface="Arial"/>
              </a:rPr>
              <a:t> </a:t>
            </a:r>
            <a:r>
              <a:rPr sz="1000" b="1" spc="0" dirty="0">
                <a:solidFill>
                  <a:srgbClr val="B55E56"/>
                </a:solidFill>
                <a:latin typeface="Arial"/>
                <a:cs typeface="Arial"/>
              </a:rPr>
              <a:t>96</a:t>
            </a:r>
            <a:r>
              <a:rPr sz="1000" b="1" spc="151" dirty="0">
                <a:solidFill>
                  <a:srgbClr val="B55E56"/>
                </a:solidFill>
                <a:latin typeface="Arial"/>
                <a:cs typeface="Arial"/>
              </a:rPr>
              <a:t> </a:t>
            </a:r>
            <a:r>
              <a:rPr sz="1000" b="1" spc="0" dirty="0">
                <a:solidFill>
                  <a:srgbClr val="B55E56"/>
                </a:solidFill>
                <a:latin typeface="Arial"/>
                <a:cs typeface="Arial"/>
              </a:rPr>
              <a:t>product</a:t>
            </a:r>
            <a:r>
              <a:rPr sz="1000" b="1" spc="-128" dirty="0">
                <a:solidFill>
                  <a:srgbClr val="B55E56"/>
                </a:solidFill>
                <a:latin typeface="Arial"/>
                <a:cs typeface="Arial"/>
              </a:rPr>
              <a:t>s</a:t>
            </a:r>
            <a:r>
              <a:rPr sz="700" spc="0" dirty="0">
                <a:solidFill>
                  <a:srgbClr val="7E857E"/>
                </a:solidFill>
                <a:latin typeface="Arial"/>
                <a:cs typeface="Arial"/>
              </a:rPr>
              <a:t>u</a:t>
            </a:r>
            <a:r>
              <a:rPr sz="700" spc="0" dirty="0">
                <a:solidFill>
                  <a:srgbClr val="8C9A8E"/>
                </a:solidFill>
                <a:latin typeface="Arial"/>
                <a:cs typeface="Arial"/>
              </a:rPr>
              <a:t>nder</a:t>
            </a:r>
            <a:r>
              <a:rPr sz="700" spc="-24" dirty="0">
                <a:solidFill>
                  <a:srgbClr val="8C9A8E"/>
                </a:solidFill>
                <a:latin typeface="Arial"/>
                <a:cs typeface="Arial"/>
              </a:rPr>
              <a:t> </a:t>
            </a:r>
            <a:r>
              <a:rPr sz="700" spc="0" dirty="0">
                <a:solidFill>
                  <a:srgbClr val="8C9A8E"/>
                </a:solidFill>
                <a:latin typeface="Arial"/>
                <a:cs typeface="Arial"/>
              </a:rPr>
              <a:t>the</a:t>
            </a:r>
            <a:r>
              <a:rPr sz="700" spc="9" dirty="0">
                <a:solidFill>
                  <a:srgbClr val="8C9A8E"/>
                </a:solidFill>
                <a:latin typeface="Arial"/>
                <a:cs typeface="Arial"/>
              </a:rPr>
              <a:t> </a:t>
            </a:r>
            <a:r>
              <a:rPr sz="700" spc="0" dirty="0">
                <a:solidFill>
                  <a:srgbClr val="8C9A8E"/>
                </a:solidFill>
                <a:latin typeface="Arial"/>
                <a:cs typeface="Arial"/>
              </a:rPr>
              <a:t>Guided</a:t>
            </a:r>
            <a:endParaRPr sz="700">
              <a:latin typeface="Arial"/>
              <a:cs typeface="Arial"/>
            </a:endParaRPr>
          </a:p>
          <a:p>
            <a:pPr marL="600160" marR="639238" algn="ctr">
              <a:lnSpc>
                <a:spcPct val="95825"/>
              </a:lnSpc>
            </a:pPr>
            <a:r>
              <a:rPr sz="700" spc="0" dirty="0">
                <a:solidFill>
                  <a:srgbClr val="7E857E"/>
                </a:solidFill>
                <a:latin typeface="Arial"/>
                <a:cs typeface="Arial"/>
              </a:rPr>
              <a:t>T</a:t>
            </a:r>
            <a:r>
              <a:rPr sz="700" spc="0" dirty="0">
                <a:solidFill>
                  <a:srgbClr val="8C9A8E"/>
                </a:solidFill>
                <a:latin typeface="Arial"/>
                <a:cs typeface="Arial"/>
              </a:rPr>
              <a:t>ra</a:t>
            </a:r>
            <a:r>
              <a:rPr sz="700" spc="0" dirty="0">
                <a:solidFill>
                  <a:srgbClr val="7E857E"/>
                </a:solidFill>
                <a:latin typeface="Arial"/>
                <a:cs typeface="Arial"/>
              </a:rPr>
              <a:t>d</a:t>
            </a:r>
            <a:r>
              <a:rPr sz="700" spc="0" dirty="0">
                <a:solidFill>
                  <a:srgbClr val="8C9A8E"/>
                </a:solidFill>
                <a:latin typeface="Arial"/>
                <a:cs typeface="Arial"/>
              </a:rPr>
              <a:t>e</a:t>
            </a:r>
            <a:r>
              <a:rPr sz="700" spc="-48" dirty="0">
                <a:solidFill>
                  <a:srgbClr val="8C9A8E"/>
                </a:solidFill>
                <a:latin typeface="Arial"/>
                <a:cs typeface="Arial"/>
              </a:rPr>
              <a:t> </a:t>
            </a:r>
            <a:r>
              <a:rPr sz="700" spc="0" dirty="0">
                <a:solidFill>
                  <a:srgbClr val="7E857E"/>
                </a:solidFill>
                <a:latin typeface="Arial"/>
                <a:cs typeface="Arial"/>
              </a:rPr>
              <a:t>I</a:t>
            </a:r>
            <a:r>
              <a:rPr sz="700" spc="0" dirty="0">
                <a:solidFill>
                  <a:srgbClr val="8C9A8E"/>
                </a:solidFill>
                <a:latin typeface="Arial"/>
                <a:cs typeface="Arial"/>
              </a:rPr>
              <a:t>n</a:t>
            </a:r>
            <a:r>
              <a:rPr sz="700" spc="0" dirty="0">
                <a:solidFill>
                  <a:srgbClr val="7E857E"/>
                </a:solidFill>
                <a:latin typeface="Arial"/>
                <a:cs typeface="Arial"/>
              </a:rPr>
              <a:t>it</a:t>
            </a:r>
            <a:r>
              <a:rPr sz="700" spc="0" dirty="0">
                <a:solidFill>
                  <a:srgbClr val="8C9A8E"/>
                </a:solidFill>
                <a:latin typeface="Arial"/>
                <a:cs typeface="Arial"/>
              </a:rPr>
              <a:t>i</a:t>
            </a:r>
            <a:r>
              <a:rPr sz="700" spc="0" dirty="0">
                <a:solidFill>
                  <a:srgbClr val="7E857E"/>
                </a:solidFill>
                <a:latin typeface="Arial"/>
                <a:cs typeface="Arial"/>
              </a:rPr>
              <a:t>at</a:t>
            </a:r>
            <a:r>
              <a:rPr sz="700" spc="0" dirty="0">
                <a:solidFill>
                  <a:srgbClr val="8C9A8E"/>
                </a:solidFill>
                <a:latin typeface="Arial"/>
                <a:cs typeface="Arial"/>
              </a:rPr>
              <a:t>ive</a:t>
            </a:r>
            <a:endParaRPr sz="700">
              <a:latin typeface="Arial"/>
              <a:cs typeface="Arial"/>
            </a:endParaRPr>
          </a:p>
        </p:txBody>
      </p:sp>
      <p:sp>
        <p:nvSpPr>
          <p:cNvPr id="24" name="Slide Number Placeholder 23"/>
          <p:cNvSpPr>
            <a:spLocks noGrp="1"/>
          </p:cNvSpPr>
          <p:nvPr>
            <p:ph type="sldNum" sz="quarter" idx="12"/>
          </p:nvPr>
        </p:nvSpPr>
        <p:spPr/>
        <p:txBody>
          <a:bodyPr/>
          <a:lstStyle/>
          <a:p>
            <a:fld id="{D57F1E4F-1CFF-5643-939E-217C01CDF565}"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89212" y="6362700"/>
            <a:ext cx="7619999" cy="330200"/>
          </a:xfrm>
        </p:spPr>
        <p:txBody>
          <a:bodyPr/>
          <a:lstStyle/>
          <a:p>
            <a:r>
              <a:rPr lang="en-US" smtClean="0"/>
              <a:t>DEVELOPED AND PRESENTED BY CHARTERTERD INST. OF PURCHASING AND SUPPLY MAGT. OF NIGERIA.</a:t>
            </a:r>
            <a:endParaRPr lang="en-US" dirty="0"/>
          </a:p>
        </p:txBody>
      </p:sp>
      <p:sp>
        <p:nvSpPr>
          <p:cNvPr id="5" name="object 8"/>
          <p:cNvSpPr txBox="1">
            <a:spLocks noGrp="1"/>
          </p:cNvSpPr>
          <p:nvPr>
            <p:ph type="title"/>
          </p:nvPr>
        </p:nvSpPr>
        <p:spPr>
          <a:xfrm>
            <a:off x="1828800" y="623888"/>
            <a:ext cx="9675813" cy="620712"/>
          </a:xfrm>
          <a:prstGeom prst="rect">
            <a:avLst/>
          </a:prstGeom>
        </p:spPr>
        <p:txBody>
          <a:bodyPr wrap="square" lIns="0" tIns="0" rIns="0" bIns="0" rtlCol="0">
            <a:noAutofit/>
          </a:bodyPr>
          <a:lstStyle/>
          <a:p>
            <a:pPr marL="12700">
              <a:lnSpc>
                <a:spcPts val="2980"/>
              </a:lnSpc>
              <a:spcBef>
                <a:spcPts val="149"/>
              </a:spcBef>
            </a:pPr>
            <a:r>
              <a:rPr sz="4800" b="1" spc="0" baseline="3174" smtClean="0">
                <a:solidFill>
                  <a:schemeClr val="tx1"/>
                </a:solidFill>
                <a:latin typeface="Garamond"/>
                <a:cs typeface="Garamond"/>
              </a:rPr>
              <a:t>Africa</a:t>
            </a:r>
            <a:r>
              <a:rPr sz="4800" b="1" spc="-54" baseline="3174" smtClean="0">
                <a:solidFill>
                  <a:schemeClr val="tx1"/>
                </a:solidFill>
                <a:latin typeface="Garamond"/>
                <a:cs typeface="Garamond"/>
              </a:rPr>
              <a:t>’</a:t>
            </a:r>
            <a:r>
              <a:rPr sz="4800" b="1" spc="0" baseline="3174" smtClean="0">
                <a:solidFill>
                  <a:schemeClr val="tx1"/>
                </a:solidFill>
                <a:latin typeface="Garamond"/>
                <a:cs typeface="Garamond"/>
              </a:rPr>
              <a:t>s</a:t>
            </a:r>
            <a:endParaRPr>
              <a:solidFill>
                <a:schemeClr val="tx1"/>
              </a:solidFill>
              <a:latin typeface="Garamond"/>
              <a:cs typeface="Garamond"/>
            </a:endParaRPr>
          </a:p>
        </p:txBody>
      </p:sp>
      <p:sp>
        <p:nvSpPr>
          <p:cNvPr id="6" name="object 7"/>
          <p:cNvSpPr txBox="1"/>
          <p:nvPr/>
        </p:nvSpPr>
        <p:spPr>
          <a:xfrm>
            <a:off x="3035300" y="609600"/>
            <a:ext cx="1774291" cy="500336"/>
          </a:xfrm>
          <a:prstGeom prst="rect">
            <a:avLst/>
          </a:prstGeom>
        </p:spPr>
        <p:txBody>
          <a:bodyPr wrap="square" lIns="0" tIns="0" rIns="0" bIns="0" rtlCol="0">
            <a:noAutofit/>
          </a:bodyPr>
          <a:lstStyle/>
          <a:p>
            <a:pPr marL="12700">
              <a:lnSpc>
                <a:spcPts val="2980"/>
              </a:lnSpc>
              <a:spcBef>
                <a:spcPts val="149"/>
              </a:spcBef>
            </a:pPr>
            <a:r>
              <a:rPr lang="en-US" sz="4200" b="1" spc="-14" baseline="3174" dirty="0" smtClean="0">
                <a:solidFill>
                  <a:srgbClr val="C00000"/>
                </a:solidFill>
                <a:latin typeface="Garamond"/>
                <a:cs typeface="Garamond"/>
              </a:rPr>
              <a:t>  </a:t>
            </a:r>
            <a:r>
              <a:rPr sz="4200" b="1" spc="-14" baseline="3174" smtClean="0">
                <a:latin typeface="Garamond"/>
                <a:cs typeface="Garamond"/>
              </a:rPr>
              <a:t>R</a:t>
            </a:r>
            <a:r>
              <a:rPr sz="4200" b="1" spc="0" baseline="3174" smtClean="0">
                <a:latin typeface="Garamond"/>
                <a:cs typeface="Garamond"/>
              </a:rPr>
              <a:t>e</a:t>
            </a:r>
            <a:r>
              <a:rPr sz="4200" b="1" spc="-9" baseline="3174" smtClean="0">
                <a:latin typeface="Garamond"/>
                <a:cs typeface="Garamond"/>
              </a:rPr>
              <a:t>g</a:t>
            </a:r>
            <a:r>
              <a:rPr sz="4200" b="1" spc="0" baseline="3174" smtClean="0">
                <a:latin typeface="Garamond"/>
                <a:cs typeface="Garamond"/>
              </a:rPr>
              <a:t>ional</a:t>
            </a:r>
            <a:endParaRPr sz="2800">
              <a:latin typeface="Garamond"/>
              <a:cs typeface="Garamond"/>
            </a:endParaRPr>
          </a:p>
        </p:txBody>
      </p:sp>
      <p:sp>
        <p:nvSpPr>
          <p:cNvPr id="7" name="Rectangle 6"/>
          <p:cNvSpPr/>
          <p:nvPr/>
        </p:nvSpPr>
        <p:spPr>
          <a:xfrm>
            <a:off x="4394200" y="546100"/>
            <a:ext cx="2173705" cy="524824"/>
          </a:xfrm>
          <a:prstGeom prst="rect">
            <a:avLst/>
          </a:prstGeom>
        </p:spPr>
        <p:txBody>
          <a:bodyPr wrap="square">
            <a:spAutoFit/>
          </a:bodyPr>
          <a:lstStyle/>
          <a:p>
            <a:pPr marL="12700">
              <a:lnSpc>
                <a:spcPts val="2980"/>
              </a:lnSpc>
              <a:spcBef>
                <a:spcPts val="149"/>
              </a:spcBef>
            </a:pPr>
            <a:r>
              <a:rPr lang="en-US" sz="4000" b="1" baseline="3174" dirty="0" smtClean="0">
                <a:solidFill>
                  <a:srgbClr val="C00000"/>
                </a:solidFill>
                <a:latin typeface="Garamond"/>
                <a:cs typeface="Garamond"/>
              </a:rPr>
              <a:t>  </a:t>
            </a:r>
            <a:r>
              <a:rPr lang="en-US" sz="4000" b="1" baseline="3174" dirty="0" smtClean="0">
                <a:latin typeface="Garamond"/>
                <a:cs typeface="Garamond"/>
              </a:rPr>
              <a:t>E</a:t>
            </a:r>
            <a:r>
              <a:rPr lang="en-US" sz="4000" b="1" spc="-9" baseline="3174" dirty="0" smtClean="0">
                <a:latin typeface="Garamond"/>
                <a:cs typeface="Garamond"/>
              </a:rPr>
              <a:t>c</a:t>
            </a:r>
            <a:r>
              <a:rPr lang="en-US" sz="4000" b="1" baseline="3174" dirty="0" smtClean="0">
                <a:latin typeface="Garamond"/>
                <a:cs typeface="Garamond"/>
              </a:rPr>
              <a:t>on</a:t>
            </a:r>
            <a:r>
              <a:rPr lang="en-US" sz="4000" b="1" spc="-9" baseline="3174" dirty="0" smtClean="0">
                <a:latin typeface="Garamond"/>
                <a:cs typeface="Garamond"/>
              </a:rPr>
              <a:t>o</a:t>
            </a:r>
            <a:r>
              <a:rPr lang="en-US" sz="4000" b="1" baseline="3174" dirty="0" smtClean="0">
                <a:latin typeface="Garamond"/>
                <a:cs typeface="Garamond"/>
              </a:rPr>
              <a:t>mic</a:t>
            </a:r>
            <a:endParaRPr lang="en-US" sz="2400" dirty="0">
              <a:latin typeface="Garamond"/>
              <a:cs typeface="Garamond"/>
            </a:endParaRPr>
          </a:p>
        </p:txBody>
      </p:sp>
      <p:sp>
        <p:nvSpPr>
          <p:cNvPr id="8" name="Rectangle 7"/>
          <p:cNvSpPr/>
          <p:nvPr/>
        </p:nvSpPr>
        <p:spPr>
          <a:xfrm>
            <a:off x="6032500" y="533400"/>
            <a:ext cx="3810000" cy="539250"/>
          </a:xfrm>
          <a:prstGeom prst="rect">
            <a:avLst/>
          </a:prstGeom>
        </p:spPr>
        <p:txBody>
          <a:bodyPr wrap="square">
            <a:spAutoFit/>
          </a:bodyPr>
          <a:lstStyle/>
          <a:p>
            <a:pPr marL="12700">
              <a:lnSpc>
                <a:spcPts val="2980"/>
              </a:lnSpc>
              <a:spcBef>
                <a:spcPts val="149"/>
              </a:spcBef>
            </a:pPr>
            <a:r>
              <a:rPr lang="en-US" sz="3600" b="1" baseline="3174" dirty="0" smtClean="0">
                <a:solidFill>
                  <a:srgbClr val="C00000"/>
                </a:solidFill>
                <a:latin typeface="Garamond"/>
                <a:cs typeface="Garamond"/>
              </a:rPr>
              <a:t>  </a:t>
            </a:r>
            <a:r>
              <a:rPr lang="en-US" sz="4000" b="1" baseline="3174" dirty="0" smtClean="0">
                <a:latin typeface="Garamond"/>
                <a:cs typeface="Garamond"/>
              </a:rPr>
              <a:t>Blocs</a:t>
            </a:r>
            <a:r>
              <a:rPr lang="en-US" sz="4000" b="1" spc="-9" baseline="3174" dirty="0" smtClean="0">
                <a:latin typeface="Garamond"/>
                <a:cs typeface="Garamond"/>
              </a:rPr>
              <a:t>…</a:t>
            </a:r>
            <a:r>
              <a:rPr lang="en-US" sz="4400" b="1" baseline="3174" dirty="0" smtClean="0">
                <a:latin typeface="Garamond"/>
                <a:cs typeface="Garamond"/>
              </a:rPr>
              <a:t>Disi</a:t>
            </a:r>
            <a:r>
              <a:rPr lang="en-US" sz="4400" b="1" spc="9" baseline="3174" dirty="0" smtClean="0">
                <a:latin typeface="Garamond"/>
                <a:cs typeface="Garamond"/>
              </a:rPr>
              <a:t>n</a:t>
            </a:r>
            <a:r>
              <a:rPr lang="en-US" sz="4400" b="1" baseline="3174" dirty="0" smtClean="0">
                <a:latin typeface="Garamond"/>
                <a:cs typeface="Garamond"/>
              </a:rPr>
              <a:t>te</a:t>
            </a:r>
            <a:r>
              <a:rPr lang="en-US" sz="4400" b="1" spc="34" baseline="3174" dirty="0" smtClean="0">
                <a:latin typeface="Garamond"/>
                <a:cs typeface="Garamond"/>
              </a:rPr>
              <a:t>g</a:t>
            </a:r>
            <a:r>
              <a:rPr lang="en-US" sz="4400" b="1" baseline="3174" dirty="0" smtClean="0">
                <a:latin typeface="Garamond"/>
                <a:cs typeface="Garamond"/>
              </a:rPr>
              <a:t>rated</a:t>
            </a:r>
            <a:endParaRPr lang="en-US" sz="2800" dirty="0">
              <a:latin typeface="Garamond"/>
              <a:cs typeface="Garamond"/>
            </a:endParaRPr>
          </a:p>
        </p:txBody>
      </p:sp>
      <p:sp>
        <p:nvSpPr>
          <p:cNvPr id="9" name="object 15"/>
          <p:cNvSpPr/>
          <p:nvPr/>
        </p:nvSpPr>
        <p:spPr>
          <a:xfrm>
            <a:off x="784860" y="1155700"/>
            <a:ext cx="6911340" cy="5463032"/>
          </a:xfrm>
          <a:prstGeom prst="rect">
            <a:avLst/>
          </a:prstGeom>
          <a:blipFill>
            <a:blip r:embed="rId2" cstate="print"/>
            <a:stretch>
              <a:fillRect/>
            </a:stretch>
          </a:blipFill>
        </p:spPr>
        <p:txBody>
          <a:bodyPr wrap="square" lIns="0" tIns="0" rIns="0" bIns="0" rtlCol="0">
            <a:noAutofit/>
          </a:bodyPr>
          <a:lstStyle/>
          <a:p>
            <a:endParaRPr/>
          </a:p>
        </p:txBody>
      </p:sp>
      <p:sp>
        <p:nvSpPr>
          <p:cNvPr id="10" name="Rectangle 9"/>
          <p:cNvSpPr/>
          <p:nvPr/>
        </p:nvSpPr>
        <p:spPr>
          <a:xfrm>
            <a:off x="8331200" y="1117600"/>
            <a:ext cx="3340100" cy="575222"/>
          </a:xfrm>
          <a:prstGeom prst="rect">
            <a:avLst/>
          </a:prstGeom>
        </p:spPr>
        <p:txBody>
          <a:bodyPr wrap="square">
            <a:spAutoFit/>
          </a:bodyPr>
          <a:lstStyle/>
          <a:p>
            <a:pPr marL="12700">
              <a:lnSpc>
                <a:spcPts val="2980"/>
              </a:lnSpc>
              <a:spcBef>
                <a:spcPts val="149"/>
              </a:spcBef>
            </a:pPr>
            <a:r>
              <a:rPr lang="en-US" sz="4800" b="1" spc="-19" baseline="3174" dirty="0" smtClean="0">
                <a:latin typeface="Garamond"/>
                <a:cs typeface="Garamond"/>
              </a:rPr>
              <a:t>R</a:t>
            </a:r>
            <a:r>
              <a:rPr lang="en-US" sz="4800" b="1" baseline="3174" dirty="0" smtClean="0">
                <a:latin typeface="Garamond"/>
                <a:cs typeface="Garamond"/>
              </a:rPr>
              <a:t>egional </a:t>
            </a:r>
            <a:r>
              <a:rPr lang="en-US" sz="4800" b="1" spc="-116" baseline="3174" dirty="0" smtClean="0">
                <a:latin typeface="Garamond"/>
                <a:cs typeface="Garamond"/>
              </a:rPr>
              <a:t> </a:t>
            </a:r>
            <a:r>
              <a:rPr lang="en-US" sz="4800" b="1" baseline="3174" dirty="0" smtClean="0">
                <a:latin typeface="Garamond"/>
                <a:cs typeface="Garamond"/>
              </a:rPr>
              <a:t>Blocs</a:t>
            </a:r>
            <a:endParaRPr lang="en-US" sz="3200" dirty="0">
              <a:latin typeface="Garamond"/>
              <a:cs typeface="Garamond"/>
            </a:endParaRPr>
          </a:p>
        </p:txBody>
      </p:sp>
      <p:sp>
        <p:nvSpPr>
          <p:cNvPr id="11" name="object 2"/>
          <p:cNvSpPr txBox="1"/>
          <p:nvPr/>
        </p:nvSpPr>
        <p:spPr>
          <a:xfrm>
            <a:off x="8242300" y="1879150"/>
            <a:ext cx="2952016" cy="2159635"/>
          </a:xfrm>
          <a:prstGeom prst="rect">
            <a:avLst/>
          </a:prstGeom>
        </p:spPr>
        <p:txBody>
          <a:bodyPr wrap="square" lIns="0" tIns="0" rIns="0" bIns="0" rtlCol="0">
            <a:noAutofit/>
          </a:bodyPr>
          <a:lstStyle/>
          <a:p>
            <a:pPr marL="12700">
              <a:lnSpc>
                <a:spcPts val="2570"/>
              </a:lnSpc>
              <a:spcBef>
                <a:spcPts val="128"/>
              </a:spcBef>
            </a:pPr>
            <a:r>
              <a:rPr lang="en-US" sz="3600" spc="0" baseline="2469" dirty="0" smtClean="0">
                <a:latin typeface="Garamond"/>
                <a:cs typeface="Garamond"/>
              </a:rPr>
              <a:t>*   </a:t>
            </a:r>
            <a:r>
              <a:rPr sz="3600" spc="0" baseline="2469" smtClean="0">
                <a:latin typeface="Garamond"/>
                <a:cs typeface="Garamond"/>
              </a:rPr>
              <a:t>Arab </a:t>
            </a:r>
            <a:r>
              <a:rPr sz="3600" spc="0" baseline="2469" dirty="0">
                <a:latin typeface="Garamond"/>
                <a:cs typeface="Garamond"/>
              </a:rPr>
              <a:t>Magh</a:t>
            </a:r>
            <a:r>
              <a:rPr sz="3600" spc="4" baseline="2469" dirty="0">
                <a:latin typeface="Garamond"/>
                <a:cs typeface="Garamond"/>
              </a:rPr>
              <a:t>r</a:t>
            </a:r>
            <a:r>
              <a:rPr sz="3600" spc="0" baseline="2469" dirty="0">
                <a:latin typeface="Garamond"/>
                <a:cs typeface="Garamond"/>
              </a:rPr>
              <a:t>eb Union</a:t>
            </a:r>
            <a:endParaRPr sz="2400">
              <a:latin typeface="Garamond"/>
              <a:cs typeface="Garamond"/>
            </a:endParaRPr>
          </a:p>
          <a:p>
            <a:pPr marL="12700" marR="1315113">
              <a:lnSpc>
                <a:spcPts val="2699"/>
              </a:lnSpc>
              <a:spcBef>
                <a:spcPts val="51"/>
              </a:spcBef>
            </a:pPr>
            <a:r>
              <a:rPr lang="en-US" sz="2400" spc="0" dirty="0" smtClean="0">
                <a:latin typeface="Garamond"/>
                <a:cs typeface="Garamond"/>
              </a:rPr>
              <a:t>*   </a:t>
            </a:r>
            <a:r>
              <a:rPr sz="2400" spc="0" smtClean="0">
                <a:latin typeface="Garamond"/>
                <a:cs typeface="Garamond"/>
              </a:rPr>
              <a:t>EC</a:t>
            </a:r>
            <a:r>
              <a:rPr sz="2400" spc="-119" smtClean="0">
                <a:latin typeface="Garamond"/>
                <a:cs typeface="Garamond"/>
              </a:rPr>
              <a:t>O</a:t>
            </a:r>
            <a:r>
              <a:rPr sz="2400" spc="-194" smtClean="0">
                <a:latin typeface="Garamond"/>
                <a:cs typeface="Garamond"/>
              </a:rPr>
              <a:t>W</a:t>
            </a:r>
            <a:r>
              <a:rPr sz="2400" spc="0" smtClean="0">
                <a:latin typeface="Garamond"/>
                <a:cs typeface="Garamond"/>
              </a:rPr>
              <a:t>AS </a:t>
            </a:r>
            <a:endParaRPr sz="2400">
              <a:latin typeface="Garamond"/>
              <a:cs typeface="Garamond"/>
            </a:endParaRPr>
          </a:p>
          <a:p>
            <a:pPr marL="12700" marR="1315113">
              <a:lnSpc>
                <a:spcPts val="2699"/>
              </a:lnSpc>
              <a:spcBef>
                <a:spcPts val="180"/>
              </a:spcBef>
            </a:pPr>
            <a:r>
              <a:rPr lang="en-US" sz="2400" dirty="0" smtClean="0">
                <a:latin typeface="Garamond"/>
                <a:cs typeface="Garamond"/>
              </a:rPr>
              <a:t>*   </a:t>
            </a:r>
            <a:r>
              <a:rPr sz="2400" spc="0" smtClean="0">
                <a:latin typeface="Garamond"/>
                <a:cs typeface="Garamond"/>
              </a:rPr>
              <a:t>COMESA </a:t>
            </a:r>
            <a:endParaRPr sz="2400">
              <a:latin typeface="Garamond"/>
              <a:cs typeface="Garamond"/>
            </a:endParaRPr>
          </a:p>
          <a:p>
            <a:pPr marL="12700" marR="1315113">
              <a:lnSpc>
                <a:spcPts val="2699"/>
              </a:lnSpc>
              <a:spcBef>
                <a:spcPts val="180"/>
              </a:spcBef>
            </a:pPr>
            <a:r>
              <a:rPr lang="en-US" sz="2400" spc="0" dirty="0" smtClean="0">
                <a:latin typeface="Garamond"/>
                <a:cs typeface="Garamond"/>
              </a:rPr>
              <a:t>*   </a:t>
            </a:r>
            <a:r>
              <a:rPr sz="2400" spc="0" smtClean="0">
                <a:latin typeface="Garamond"/>
                <a:cs typeface="Garamond"/>
              </a:rPr>
              <a:t>E</a:t>
            </a:r>
            <a:r>
              <a:rPr sz="2400" spc="-104" smtClean="0">
                <a:latin typeface="Garamond"/>
                <a:cs typeface="Garamond"/>
              </a:rPr>
              <a:t>A</a:t>
            </a:r>
            <a:r>
              <a:rPr sz="2400" spc="0" smtClean="0">
                <a:latin typeface="Garamond"/>
                <a:cs typeface="Garamond"/>
              </a:rPr>
              <a:t>C </a:t>
            </a:r>
            <a:endParaRPr sz="2400">
              <a:latin typeface="Garamond"/>
              <a:cs typeface="Garamond"/>
            </a:endParaRPr>
          </a:p>
          <a:p>
            <a:pPr marL="12700" marR="1315113">
              <a:lnSpc>
                <a:spcPts val="2699"/>
              </a:lnSpc>
              <a:spcBef>
                <a:spcPts val="180"/>
              </a:spcBef>
            </a:pPr>
            <a:r>
              <a:rPr lang="en-US" sz="2400" spc="0" dirty="0" smtClean="0">
                <a:latin typeface="Garamond"/>
                <a:cs typeface="Garamond"/>
              </a:rPr>
              <a:t>*   </a:t>
            </a:r>
            <a:r>
              <a:rPr sz="2400" spc="0" smtClean="0">
                <a:latin typeface="Garamond"/>
                <a:cs typeface="Garamond"/>
              </a:rPr>
              <a:t>SA</a:t>
            </a:r>
            <a:r>
              <a:rPr sz="2400" spc="-9" smtClean="0">
                <a:latin typeface="Garamond"/>
                <a:cs typeface="Garamond"/>
              </a:rPr>
              <a:t>D</a:t>
            </a:r>
            <a:r>
              <a:rPr sz="2400" spc="0" smtClean="0">
                <a:latin typeface="Garamond"/>
                <a:cs typeface="Garamond"/>
              </a:rPr>
              <a:t>C</a:t>
            </a:r>
            <a:endParaRPr sz="2400">
              <a:latin typeface="Garamond"/>
              <a:cs typeface="Garamond"/>
            </a:endParaRPr>
          </a:p>
          <a:p>
            <a:pPr marL="12700" marR="45720">
              <a:lnSpc>
                <a:spcPct val="93749"/>
              </a:lnSpc>
              <a:spcBef>
                <a:spcPts val="180"/>
              </a:spcBef>
            </a:pPr>
            <a:r>
              <a:rPr lang="en-US" sz="2400" spc="0" dirty="0" smtClean="0">
                <a:latin typeface="Garamond"/>
                <a:cs typeface="Garamond"/>
              </a:rPr>
              <a:t>*   </a:t>
            </a:r>
            <a:r>
              <a:rPr sz="2400" spc="0" smtClean="0">
                <a:latin typeface="Garamond"/>
                <a:cs typeface="Garamond"/>
              </a:rPr>
              <a:t>Cen</a:t>
            </a:r>
            <a:r>
              <a:rPr sz="2400" spc="-9" smtClean="0">
                <a:latin typeface="Garamond"/>
                <a:cs typeface="Garamond"/>
              </a:rPr>
              <a:t>t</a:t>
            </a:r>
            <a:r>
              <a:rPr sz="2400" spc="0" smtClean="0">
                <a:latin typeface="Garamond"/>
                <a:cs typeface="Garamond"/>
              </a:rPr>
              <a:t>ral</a:t>
            </a:r>
            <a:r>
              <a:rPr sz="2400" spc="14" smtClean="0">
                <a:latin typeface="Garamond"/>
                <a:cs typeface="Garamond"/>
              </a:rPr>
              <a:t> </a:t>
            </a:r>
            <a:r>
              <a:rPr sz="2400" spc="0" dirty="0">
                <a:latin typeface="Garamond"/>
                <a:cs typeface="Garamond"/>
              </a:rPr>
              <a:t>Afr</a:t>
            </a:r>
            <a:r>
              <a:rPr sz="2400" spc="4" dirty="0">
                <a:latin typeface="Garamond"/>
                <a:cs typeface="Garamond"/>
              </a:rPr>
              <a:t>i</a:t>
            </a:r>
            <a:r>
              <a:rPr sz="2400" spc="0" dirty="0">
                <a:latin typeface="Garamond"/>
                <a:cs typeface="Garamond"/>
              </a:rPr>
              <a:t>ca</a:t>
            </a:r>
            <a:endParaRPr sz="2400">
              <a:latin typeface="Garamond"/>
              <a:cs typeface="Garamond"/>
            </a:endParaRPr>
          </a:p>
        </p:txBody>
      </p:sp>
      <p:sp>
        <p:nvSpPr>
          <p:cNvPr id="12" name="Slide Number Placeholder 11"/>
          <p:cNvSpPr>
            <a:spLocks noGrp="1"/>
          </p:cNvSpPr>
          <p:nvPr>
            <p:ph type="sldNum" sz="quarter" idx="12"/>
          </p:nvPr>
        </p:nvSpPr>
        <p:spPr/>
        <p:txBody>
          <a:bodyPr/>
          <a:lstStyle/>
          <a:p>
            <a:fld id="{D57F1E4F-1CFF-5643-939E-217C01CDF565}"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01" y="624110"/>
            <a:ext cx="9764712" cy="722090"/>
          </a:xfrm>
        </p:spPr>
        <p:txBody>
          <a:bodyPr>
            <a:noAutofit/>
          </a:bodyPr>
          <a:lstStyle/>
          <a:p>
            <a:pPr algn="ctr"/>
            <a:r>
              <a:rPr lang="en-US" sz="5400" b="1" spc="59" baseline="3292" dirty="0" smtClean="0">
                <a:solidFill>
                  <a:schemeClr val="tx1"/>
                </a:solidFill>
                <a:latin typeface="Garamond"/>
                <a:cs typeface="Garamond"/>
              </a:rPr>
              <a:t>Summary on w</a:t>
            </a:r>
            <a:r>
              <a:rPr lang="en-US" sz="5400" b="1" spc="-59" baseline="3292" dirty="0" smtClean="0">
                <a:solidFill>
                  <a:schemeClr val="tx1"/>
                </a:solidFill>
                <a:latin typeface="Garamond"/>
                <a:cs typeface="Garamond"/>
              </a:rPr>
              <a:t>h</a:t>
            </a:r>
            <a:r>
              <a:rPr lang="en-US" sz="5400" b="1" baseline="3292" dirty="0" smtClean="0">
                <a:solidFill>
                  <a:schemeClr val="tx1"/>
                </a:solidFill>
                <a:latin typeface="Garamond"/>
                <a:cs typeface="Garamond"/>
              </a:rPr>
              <a:t>y </a:t>
            </a:r>
            <a:r>
              <a:rPr lang="en-US" sz="5400" b="1" baseline="3292" dirty="0" err="1" smtClean="0">
                <a:solidFill>
                  <a:schemeClr val="tx1"/>
                </a:solidFill>
                <a:latin typeface="Garamond"/>
                <a:cs typeface="Garamond"/>
              </a:rPr>
              <a:t>AfCF</a:t>
            </a:r>
            <a:r>
              <a:rPr lang="en-US" sz="5400" b="1" spc="-275" baseline="3292" dirty="0" err="1" smtClean="0">
                <a:solidFill>
                  <a:schemeClr val="tx1"/>
                </a:solidFill>
                <a:latin typeface="Garamond"/>
                <a:cs typeface="Garamond"/>
              </a:rPr>
              <a:t>T</a:t>
            </a:r>
            <a:r>
              <a:rPr lang="en-US" sz="5400" b="1" baseline="3292" dirty="0" err="1" smtClean="0">
                <a:solidFill>
                  <a:schemeClr val="tx1"/>
                </a:solidFill>
                <a:latin typeface="Garamond"/>
                <a:cs typeface="Garamond"/>
              </a:rPr>
              <a:t>A</a:t>
            </a:r>
            <a:r>
              <a:rPr lang="en-US" sz="5400" b="1" baseline="3292" dirty="0" smtClean="0">
                <a:solidFill>
                  <a:schemeClr val="tx1"/>
                </a:solidFill>
                <a:latin typeface="Garamond"/>
                <a:cs typeface="Garamond"/>
              </a:rPr>
              <a:t>…</a:t>
            </a:r>
            <a:r>
              <a:rPr lang="en-US" sz="2000" b="1" dirty="0" smtClean="0">
                <a:solidFill>
                  <a:schemeClr val="tx1"/>
                </a:solidFill>
                <a:latin typeface="Garamond"/>
                <a:cs typeface="Garamond"/>
              </a:rPr>
              <a:t/>
            </a:r>
            <a:br>
              <a:rPr lang="en-US" sz="2000" b="1" dirty="0" smtClean="0">
                <a:solidFill>
                  <a:schemeClr val="tx1"/>
                </a:solidFill>
                <a:latin typeface="Garamond"/>
                <a:cs typeface="Garamond"/>
              </a:rPr>
            </a:br>
            <a:endParaRPr lang="en-US" b="1" dirty="0">
              <a:solidFill>
                <a:schemeClr val="tx1"/>
              </a:solidFill>
            </a:endParaRPr>
          </a:p>
        </p:txBody>
      </p:sp>
      <p:sp>
        <p:nvSpPr>
          <p:cNvPr id="4" name="Footer Placeholder 3"/>
          <p:cNvSpPr>
            <a:spLocks noGrp="1"/>
          </p:cNvSpPr>
          <p:nvPr>
            <p:ph type="ftr" sz="quarter" idx="11"/>
          </p:nvPr>
        </p:nvSpPr>
        <p:spPr>
          <a:xfrm>
            <a:off x="2589212" y="6362700"/>
            <a:ext cx="7619999" cy="342900"/>
          </a:xfrm>
        </p:spPr>
        <p:txBody>
          <a:bodyPr/>
          <a:lstStyle/>
          <a:p>
            <a:r>
              <a:rPr lang="en-US" dirty="0" smtClean="0"/>
              <a:t>DEVELOPED AND PRESENTED BY CHARTERTERD INST. OF PURCHASING AND SUPPLY MAGT. OF NIGERIA.</a:t>
            </a:r>
            <a:endParaRPr lang="en-US" dirty="0"/>
          </a:p>
        </p:txBody>
      </p:sp>
      <p:sp>
        <p:nvSpPr>
          <p:cNvPr id="5" name="object 28"/>
          <p:cNvSpPr txBox="1"/>
          <p:nvPr/>
        </p:nvSpPr>
        <p:spPr>
          <a:xfrm>
            <a:off x="812800" y="1358901"/>
            <a:ext cx="10949741" cy="5092700"/>
          </a:xfrm>
          <a:prstGeom prst="rect">
            <a:avLst/>
          </a:prstGeom>
        </p:spPr>
        <p:txBody>
          <a:bodyPr wrap="square" lIns="0" tIns="0" rIns="0" bIns="0" rtlCol="0">
            <a:noAutofit/>
          </a:bodyPr>
          <a:lstStyle/>
          <a:p>
            <a:pPr marL="12700" marR="6294" algn="just">
              <a:lnSpc>
                <a:spcPts val="2570"/>
              </a:lnSpc>
              <a:spcBef>
                <a:spcPts val="128"/>
              </a:spcBef>
            </a:pPr>
            <a:r>
              <a:rPr lang="en-US" sz="3600" baseline="2469" dirty="0" smtClean="0">
                <a:latin typeface="Garamond"/>
                <a:cs typeface="Garamond"/>
              </a:rPr>
              <a:t>*</a:t>
            </a:r>
            <a:r>
              <a:rPr lang="en-US" sz="3600" spc="0" baseline="2469" dirty="0" smtClean="0">
                <a:latin typeface="Garamond"/>
                <a:cs typeface="Garamond"/>
              </a:rPr>
              <a:t>	</a:t>
            </a:r>
            <a:r>
              <a:rPr sz="3600" spc="0" baseline="2469" smtClean="0">
                <a:latin typeface="Garamond"/>
                <a:cs typeface="Garamond"/>
              </a:rPr>
              <a:t>AfCF</a:t>
            </a:r>
            <a:r>
              <a:rPr sz="3600" spc="-59" baseline="2469" smtClean="0">
                <a:latin typeface="Garamond"/>
                <a:cs typeface="Garamond"/>
              </a:rPr>
              <a:t>T</a:t>
            </a:r>
            <a:r>
              <a:rPr sz="3600" spc="0" baseline="2469" smtClean="0">
                <a:latin typeface="Garamond"/>
                <a:cs typeface="Garamond"/>
              </a:rPr>
              <a:t>A</a:t>
            </a:r>
            <a:r>
              <a:rPr sz="3600" spc="29" baseline="2469" smtClean="0">
                <a:latin typeface="Garamond"/>
                <a:cs typeface="Garamond"/>
              </a:rPr>
              <a:t> </a:t>
            </a:r>
            <a:r>
              <a:rPr sz="3600" spc="0" baseline="2469" dirty="0">
                <a:latin typeface="Garamond"/>
                <a:cs typeface="Garamond"/>
              </a:rPr>
              <a:t>aims</a:t>
            </a:r>
            <a:r>
              <a:rPr sz="3600" spc="29" baseline="2469" dirty="0">
                <a:latin typeface="Garamond"/>
                <a:cs typeface="Garamond"/>
              </a:rPr>
              <a:t> </a:t>
            </a:r>
            <a:r>
              <a:rPr sz="3600" spc="-4" baseline="2469" dirty="0">
                <a:latin typeface="Garamond"/>
                <a:cs typeface="Garamond"/>
              </a:rPr>
              <a:t>t</a:t>
            </a:r>
            <a:r>
              <a:rPr sz="3600" spc="0" baseline="2469" dirty="0">
                <a:latin typeface="Garamond"/>
                <a:cs typeface="Garamond"/>
              </a:rPr>
              <a:t>o</a:t>
            </a:r>
            <a:r>
              <a:rPr sz="3600" spc="34" baseline="2469" dirty="0">
                <a:latin typeface="Garamond"/>
                <a:cs typeface="Garamond"/>
              </a:rPr>
              <a:t> </a:t>
            </a:r>
            <a:r>
              <a:rPr sz="3600" spc="0" baseline="2469" dirty="0">
                <a:latin typeface="Garamond"/>
                <a:cs typeface="Garamond"/>
              </a:rPr>
              <a:t>cr</a:t>
            </a:r>
            <a:r>
              <a:rPr sz="3600" spc="-4" baseline="2469" dirty="0">
                <a:latin typeface="Garamond"/>
                <a:cs typeface="Garamond"/>
              </a:rPr>
              <a:t>e</a:t>
            </a:r>
            <a:r>
              <a:rPr sz="3600" spc="4" baseline="2469" dirty="0">
                <a:latin typeface="Garamond"/>
                <a:cs typeface="Garamond"/>
              </a:rPr>
              <a:t>a</a:t>
            </a:r>
            <a:r>
              <a:rPr sz="3600" spc="0" baseline="2469" dirty="0">
                <a:latin typeface="Garamond"/>
                <a:cs typeface="Garamond"/>
              </a:rPr>
              <a:t>te</a:t>
            </a:r>
            <a:r>
              <a:rPr sz="3600" spc="39" baseline="2469" dirty="0">
                <a:latin typeface="Garamond"/>
                <a:cs typeface="Garamond"/>
              </a:rPr>
              <a:t> </a:t>
            </a:r>
            <a:r>
              <a:rPr sz="3600" spc="0" baseline="2469" dirty="0">
                <a:latin typeface="Garamond"/>
                <a:cs typeface="Garamond"/>
              </a:rPr>
              <a:t>a</a:t>
            </a:r>
            <a:r>
              <a:rPr sz="3600" spc="34" baseline="2469" dirty="0">
                <a:latin typeface="Garamond"/>
                <a:cs typeface="Garamond"/>
              </a:rPr>
              <a:t> </a:t>
            </a:r>
            <a:r>
              <a:rPr sz="3600" spc="0" baseline="2469" dirty="0">
                <a:latin typeface="Garamond"/>
                <a:cs typeface="Garamond"/>
              </a:rPr>
              <a:t>single</a:t>
            </a:r>
            <a:r>
              <a:rPr sz="3600" spc="34" baseline="2469" dirty="0">
                <a:latin typeface="Garamond"/>
                <a:cs typeface="Garamond"/>
              </a:rPr>
              <a:t> </a:t>
            </a:r>
            <a:r>
              <a:rPr sz="3600" spc="0" baseline="2469" dirty="0">
                <a:latin typeface="Garamond"/>
                <a:cs typeface="Garamond"/>
              </a:rPr>
              <a:t>m</a:t>
            </a:r>
            <a:r>
              <a:rPr sz="3600" spc="-9" baseline="2469" dirty="0">
                <a:latin typeface="Garamond"/>
                <a:cs typeface="Garamond"/>
              </a:rPr>
              <a:t>a</a:t>
            </a:r>
            <a:r>
              <a:rPr sz="3600" spc="0" baseline="2469" dirty="0">
                <a:latin typeface="Garamond"/>
                <a:cs typeface="Garamond"/>
              </a:rPr>
              <a:t>r</a:t>
            </a:r>
            <a:r>
              <a:rPr sz="3600" spc="-29" baseline="2469" dirty="0">
                <a:latin typeface="Garamond"/>
                <a:cs typeface="Garamond"/>
              </a:rPr>
              <a:t>k</a:t>
            </a:r>
            <a:r>
              <a:rPr sz="3600" spc="0" baseline="2469" dirty="0">
                <a:latin typeface="Garamond"/>
                <a:cs typeface="Garamond"/>
              </a:rPr>
              <a:t>et</a:t>
            </a:r>
            <a:r>
              <a:rPr sz="3600" spc="25" baseline="2469" dirty="0">
                <a:latin typeface="Garamond"/>
                <a:cs typeface="Garamond"/>
              </a:rPr>
              <a:t> </a:t>
            </a:r>
            <a:r>
              <a:rPr sz="3600" spc="0" baseline="2469" dirty="0">
                <a:latin typeface="Garamond"/>
                <a:cs typeface="Garamond"/>
              </a:rPr>
              <a:t>for</a:t>
            </a:r>
            <a:r>
              <a:rPr sz="3600" spc="39" baseline="2469" dirty="0">
                <a:latin typeface="Garamond"/>
                <a:cs typeface="Garamond"/>
              </a:rPr>
              <a:t> </a:t>
            </a:r>
            <a:r>
              <a:rPr sz="3600" spc="64" baseline="2469" dirty="0">
                <a:latin typeface="Garamond"/>
                <a:cs typeface="Garamond"/>
              </a:rPr>
              <a:t>g</a:t>
            </a:r>
            <a:r>
              <a:rPr sz="3600" spc="0" baseline="2469" dirty="0">
                <a:latin typeface="Garamond"/>
                <a:cs typeface="Garamond"/>
              </a:rPr>
              <a:t>oods</a:t>
            </a:r>
            <a:r>
              <a:rPr sz="3600" spc="34" baseline="2469" dirty="0">
                <a:latin typeface="Garamond"/>
                <a:cs typeface="Garamond"/>
              </a:rPr>
              <a:t> </a:t>
            </a:r>
            <a:r>
              <a:rPr sz="3600" spc="0" baseline="2469" dirty="0">
                <a:latin typeface="Garamond"/>
                <a:cs typeface="Garamond"/>
              </a:rPr>
              <a:t>and</a:t>
            </a:r>
            <a:r>
              <a:rPr sz="3600" spc="29" baseline="2469" dirty="0">
                <a:latin typeface="Garamond"/>
                <a:cs typeface="Garamond"/>
              </a:rPr>
              <a:t> </a:t>
            </a:r>
            <a:r>
              <a:rPr sz="3600" spc="0" baseline="2469" dirty="0">
                <a:latin typeface="Garamond"/>
                <a:cs typeface="Garamond"/>
              </a:rPr>
              <a:t>se</a:t>
            </a:r>
            <a:r>
              <a:rPr sz="3600" spc="89" baseline="2469" dirty="0">
                <a:latin typeface="Garamond"/>
                <a:cs typeface="Garamond"/>
              </a:rPr>
              <a:t>r</a:t>
            </a:r>
            <a:r>
              <a:rPr sz="3600" spc="0" baseline="2469" dirty="0">
                <a:latin typeface="Garamond"/>
                <a:cs typeface="Garamond"/>
              </a:rPr>
              <a:t>vic</a:t>
            </a:r>
            <a:r>
              <a:rPr sz="3600" spc="-4" baseline="2469" dirty="0">
                <a:latin typeface="Garamond"/>
                <a:cs typeface="Garamond"/>
              </a:rPr>
              <a:t>e</a:t>
            </a:r>
            <a:r>
              <a:rPr sz="3600" spc="-69" baseline="2469" dirty="0">
                <a:latin typeface="Garamond"/>
                <a:cs typeface="Garamond"/>
              </a:rPr>
              <a:t>s</a:t>
            </a:r>
            <a:r>
              <a:rPr sz="3600" spc="0" baseline="2469" dirty="0">
                <a:latin typeface="Garamond"/>
                <a:cs typeface="Garamond"/>
              </a:rPr>
              <a:t>,</a:t>
            </a:r>
            <a:r>
              <a:rPr sz="3600" spc="39" baseline="2469" dirty="0">
                <a:latin typeface="Garamond"/>
                <a:cs typeface="Garamond"/>
              </a:rPr>
              <a:t> </a:t>
            </a:r>
            <a:r>
              <a:rPr sz="3600" spc="0" baseline="2469" dirty="0">
                <a:latin typeface="Garamond"/>
                <a:cs typeface="Garamond"/>
              </a:rPr>
              <a:t>f</a:t>
            </a:r>
            <a:r>
              <a:rPr sz="3600" spc="4" baseline="2469" dirty="0">
                <a:latin typeface="Garamond"/>
                <a:cs typeface="Garamond"/>
              </a:rPr>
              <a:t>r</a:t>
            </a:r>
            <a:r>
              <a:rPr sz="3600" spc="0" baseline="2469" dirty="0">
                <a:latin typeface="Garamond"/>
                <a:cs typeface="Garamond"/>
              </a:rPr>
              <a:t>ee</a:t>
            </a:r>
            <a:r>
              <a:rPr sz="3600" spc="29" baseline="2469" dirty="0">
                <a:latin typeface="Garamond"/>
                <a:cs typeface="Garamond"/>
              </a:rPr>
              <a:t> </a:t>
            </a:r>
            <a:r>
              <a:rPr sz="3600" spc="0" baseline="2469" dirty="0">
                <a:latin typeface="Garamond"/>
                <a:cs typeface="Garamond"/>
              </a:rPr>
              <a:t>m</a:t>
            </a:r>
            <a:r>
              <a:rPr sz="3600" spc="-34" baseline="2469" dirty="0">
                <a:latin typeface="Garamond"/>
                <a:cs typeface="Garamond"/>
              </a:rPr>
              <a:t>o</a:t>
            </a:r>
            <a:r>
              <a:rPr sz="3600" spc="-44" baseline="2469" dirty="0">
                <a:latin typeface="Garamond"/>
                <a:cs typeface="Garamond"/>
              </a:rPr>
              <a:t>v</a:t>
            </a:r>
            <a:r>
              <a:rPr sz="3600" spc="0" baseline="2469" dirty="0">
                <a:latin typeface="Garamond"/>
                <a:cs typeface="Garamond"/>
              </a:rPr>
              <a:t>ement</a:t>
            </a:r>
            <a:r>
              <a:rPr sz="3600" spc="19" baseline="2469" dirty="0">
                <a:latin typeface="Garamond"/>
                <a:cs typeface="Garamond"/>
              </a:rPr>
              <a:t> </a:t>
            </a:r>
            <a:r>
              <a:rPr sz="3600" spc="0" baseline="2469">
                <a:latin typeface="Garamond"/>
                <a:cs typeface="Garamond"/>
              </a:rPr>
              <a:t>of</a:t>
            </a:r>
            <a:r>
              <a:rPr sz="3600" spc="350" baseline="2469">
                <a:latin typeface="Garamond"/>
                <a:cs typeface="Garamond"/>
              </a:rPr>
              <a:t> </a:t>
            </a:r>
            <a:r>
              <a:rPr lang="en-US" sz="3600" spc="350" baseline="2469" dirty="0" smtClean="0">
                <a:latin typeface="Garamond"/>
                <a:cs typeface="Garamond"/>
              </a:rPr>
              <a:t>	</a:t>
            </a:r>
            <a:r>
              <a:rPr sz="3600" spc="0" baseline="2469" smtClean="0">
                <a:latin typeface="Garamond"/>
                <a:cs typeface="Garamond"/>
              </a:rPr>
              <a:t>pe</a:t>
            </a:r>
            <a:r>
              <a:rPr sz="3600" spc="-4" baseline="2469" smtClean="0">
                <a:latin typeface="Garamond"/>
                <a:cs typeface="Garamond"/>
              </a:rPr>
              <a:t>o</a:t>
            </a:r>
            <a:r>
              <a:rPr sz="3600" spc="0" baseline="2469" smtClean="0">
                <a:latin typeface="Garamond"/>
                <a:cs typeface="Garamond"/>
              </a:rPr>
              <a:t>p</a:t>
            </a:r>
            <a:r>
              <a:rPr sz="3600" spc="9" baseline="2469" smtClean="0">
                <a:latin typeface="Garamond"/>
                <a:cs typeface="Garamond"/>
              </a:rPr>
              <a:t>l</a:t>
            </a:r>
            <a:r>
              <a:rPr sz="3600" spc="-29" baseline="2469" smtClean="0">
                <a:latin typeface="Garamond"/>
                <a:cs typeface="Garamond"/>
              </a:rPr>
              <a:t>e</a:t>
            </a:r>
            <a:r>
              <a:rPr sz="3600" spc="0" baseline="2469" smtClean="0">
                <a:latin typeface="Garamond"/>
                <a:cs typeface="Garamond"/>
              </a:rPr>
              <a:t>,</a:t>
            </a:r>
            <a:r>
              <a:rPr sz="2400" spc="0" smtClean="0">
                <a:latin typeface="Garamond"/>
                <a:cs typeface="Garamond"/>
              </a:rPr>
              <a:t>and </a:t>
            </a:r>
            <a:r>
              <a:rPr sz="2400" spc="0" dirty="0">
                <a:latin typeface="Garamond"/>
                <a:cs typeface="Garamond"/>
              </a:rPr>
              <a:t>expand</a:t>
            </a:r>
            <a:r>
              <a:rPr sz="2400" spc="9" dirty="0">
                <a:latin typeface="Garamond"/>
                <a:cs typeface="Garamond"/>
              </a:rPr>
              <a:t> </a:t>
            </a:r>
            <a:r>
              <a:rPr sz="2400" spc="0" dirty="0">
                <a:latin typeface="Garamond"/>
                <a:cs typeface="Garamond"/>
              </a:rPr>
              <a:t>intra</a:t>
            </a:r>
            <a:r>
              <a:rPr sz="2400" spc="4" dirty="0">
                <a:latin typeface="Garamond"/>
                <a:cs typeface="Garamond"/>
              </a:rPr>
              <a:t>-</a:t>
            </a:r>
            <a:r>
              <a:rPr sz="2400" spc="0" dirty="0">
                <a:latin typeface="Garamond"/>
                <a:cs typeface="Garamond"/>
              </a:rPr>
              <a:t>Afr</a:t>
            </a:r>
            <a:r>
              <a:rPr sz="2400" spc="4" dirty="0">
                <a:latin typeface="Garamond"/>
                <a:cs typeface="Garamond"/>
              </a:rPr>
              <a:t>i</a:t>
            </a:r>
            <a:r>
              <a:rPr sz="2400" spc="0" dirty="0">
                <a:latin typeface="Garamond"/>
                <a:cs typeface="Garamond"/>
              </a:rPr>
              <a:t>ca trade</a:t>
            </a:r>
            <a:endParaRPr sz="2400">
              <a:latin typeface="Garamond"/>
              <a:cs typeface="Garamond"/>
            </a:endParaRPr>
          </a:p>
          <a:p>
            <a:pPr marL="12700" marR="51434" algn="just">
              <a:lnSpc>
                <a:spcPct val="93749"/>
              </a:lnSpc>
              <a:spcBef>
                <a:spcPts val="779"/>
              </a:spcBef>
            </a:pPr>
            <a:r>
              <a:rPr lang="en-US" sz="2400" spc="0" dirty="0" smtClean="0">
                <a:latin typeface="Garamond"/>
                <a:cs typeface="Garamond"/>
              </a:rPr>
              <a:t>*	</a:t>
            </a:r>
            <a:r>
              <a:rPr sz="2400" spc="0" smtClean="0">
                <a:latin typeface="Garamond"/>
                <a:cs typeface="Garamond"/>
              </a:rPr>
              <a:t>Will </a:t>
            </a:r>
            <a:r>
              <a:rPr sz="2400" spc="0" dirty="0">
                <a:latin typeface="Garamond"/>
                <a:cs typeface="Garamond"/>
              </a:rPr>
              <a:t>cre</a:t>
            </a:r>
            <a:r>
              <a:rPr sz="2400" spc="-4" dirty="0">
                <a:latin typeface="Garamond"/>
                <a:cs typeface="Garamond"/>
              </a:rPr>
              <a:t>a</a:t>
            </a:r>
            <a:r>
              <a:rPr sz="2400" spc="0" dirty="0">
                <a:latin typeface="Garamond"/>
                <a:cs typeface="Garamond"/>
              </a:rPr>
              <a:t>te a more int</a:t>
            </a:r>
            <a:r>
              <a:rPr sz="2400" spc="-4" dirty="0">
                <a:latin typeface="Garamond"/>
                <a:cs typeface="Garamond"/>
              </a:rPr>
              <a:t>e</a:t>
            </a:r>
            <a:r>
              <a:rPr sz="2400" spc="64" dirty="0">
                <a:latin typeface="Garamond"/>
                <a:cs typeface="Garamond"/>
              </a:rPr>
              <a:t>g</a:t>
            </a:r>
            <a:r>
              <a:rPr sz="2400" spc="0" dirty="0">
                <a:latin typeface="Garamond"/>
                <a:cs typeface="Garamond"/>
              </a:rPr>
              <a:t>rat</a:t>
            </a:r>
            <a:r>
              <a:rPr sz="2400" spc="-4" dirty="0">
                <a:latin typeface="Garamond"/>
                <a:cs typeface="Garamond"/>
              </a:rPr>
              <a:t>e</a:t>
            </a:r>
            <a:r>
              <a:rPr sz="2400" spc="0" dirty="0">
                <a:latin typeface="Garamond"/>
                <a:cs typeface="Garamond"/>
              </a:rPr>
              <a:t>d</a:t>
            </a:r>
            <a:r>
              <a:rPr sz="2400" spc="14" dirty="0">
                <a:latin typeface="Garamond"/>
                <a:cs typeface="Garamond"/>
              </a:rPr>
              <a:t> </a:t>
            </a:r>
            <a:r>
              <a:rPr sz="2400" spc="0" dirty="0">
                <a:latin typeface="Garamond"/>
                <a:cs typeface="Garamond"/>
              </a:rPr>
              <a:t>Afr</a:t>
            </a:r>
            <a:r>
              <a:rPr sz="2400" spc="4" dirty="0">
                <a:latin typeface="Garamond"/>
                <a:cs typeface="Garamond"/>
              </a:rPr>
              <a:t>i</a:t>
            </a:r>
            <a:r>
              <a:rPr sz="2400" spc="0" dirty="0">
                <a:latin typeface="Garamond"/>
                <a:cs typeface="Garamond"/>
              </a:rPr>
              <a:t>ca in the gl</a:t>
            </a:r>
            <a:r>
              <a:rPr sz="2400" spc="4" dirty="0">
                <a:latin typeface="Garamond"/>
                <a:cs typeface="Garamond"/>
              </a:rPr>
              <a:t>o</a:t>
            </a:r>
            <a:r>
              <a:rPr sz="2400" spc="0" dirty="0">
                <a:latin typeface="Garamond"/>
                <a:cs typeface="Garamond"/>
              </a:rPr>
              <a:t>bal supply </a:t>
            </a:r>
            <a:r>
              <a:rPr sz="2400" spc="-39" dirty="0">
                <a:latin typeface="Garamond"/>
                <a:cs typeface="Garamond"/>
              </a:rPr>
              <a:t>c</a:t>
            </a:r>
            <a:r>
              <a:rPr sz="2400" spc="0" dirty="0">
                <a:latin typeface="Garamond"/>
                <a:cs typeface="Garamond"/>
              </a:rPr>
              <a:t>hain</a:t>
            </a:r>
            <a:r>
              <a:rPr sz="2400" spc="9" dirty="0">
                <a:latin typeface="Garamond"/>
                <a:cs typeface="Garamond"/>
              </a:rPr>
              <a:t> </a:t>
            </a:r>
            <a:r>
              <a:rPr sz="2400" spc="0" dirty="0">
                <a:latin typeface="Garamond"/>
                <a:cs typeface="Garamond"/>
              </a:rPr>
              <a:t>ne</a:t>
            </a:r>
            <a:r>
              <a:rPr sz="2400" spc="-9" dirty="0">
                <a:latin typeface="Garamond"/>
                <a:cs typeface="Garamond"/>
              </a:rPr>
              <a:t>t</a:t>
            </a:r>
            <a:r>
              <a:rPr sz="2400" spc="-64" dirty="0">
                <a:latin typeface="Garamond"/>
                <a:cs typeface="Garamond"/>
              </a:rPr>
              <a:t>w</a:t>
            </a:r>
            <a:r>
              <a:rPr sz="2400" spc="0" dirty="0">
                <a:latin typeface="Garamond"/>
                <a:cs typeface="Garamond"/>
              </a:rPr>
              <a:t>ork</a:t>
            </a:r>
            <a:endParaRPr sz="2400">
              <a:latin typeface="Garamond"/>
              <a:cs typeface="Garamond"/>
            </a:endParaRPr>
          </a:p>
          <a:p>
            <a:pPr marL="12700" algn="just">
              <a:lnSpc>
                <a:spcPct val="93749"/>
              </a:lnSpc>
              <a:spcBef>
                <a:spcPts val="780"/>
              </a:spcBef>
            </a:pPr>
            <a:r>
              <a:rPr lang="en-US" sz="2400" spc="-59" dirty="0" smtClean="0">
                <a:latin typeface="Garamond"/>
                <a:cs typeface="Garamond"/>
              </a:rPr>
              <a:t>*	</a:t>
            </a:r>
            <a:r>
              <a:rPr sz="2400" spc="-59" smtClean="0">
                <a:latin typeface="Garamond"/>
                <a:cs typeface="Garamond"/>
              </a:rPr>
              <a:t>R</a:t>
            </a:r>
            <a:r>
              <a:rPr sz="2400" spc="0" smtClean="0">
                <a:latin typeface="Garamond"/>
                <a:cs typeface="Garamond"/>
              </a:rPr>
              <a:t>ed</a:t>
            </a:r>
            <a:r>
              <a:rPr sz="2400" spc="-4" smtClean="0">
                <a:latin typeface="Garamond"/>
                <a:cs typeface="Garamond"/>
              </a:rPr>
              <a:t>u</a:t>
            </a:r>
            <a:r>
              <a:rPr sz="2400" spc="0" smtClean="0">
                <a:latin typeface="Garamond"/>
                <a:cs typeface="Garamond"/>
              </a:rPr>
              <a:t>c</a:t>
            </a:r>
            <a:r>
              <a:rPr sz="2400" spc="-9" smtClean="0">
                <a:latin typeface="Garamond"/>
                <a:cs typeface="Garamond"/>
              </a:rPr>
              <a:t>t</a:t>
            </a:r>
            <a:r>
              <a:rPr sz="2400" spc="0" smtClean="0">
                <a:latin typeface="Garamond"/>
                <a:cs typeface="Garamond"/>
              </a:rPr>
              <a:t>ion</a:t>
            </a:r>
            <a:r>
              <a:rPr sz="2400" spc="264" smtClean="0">
                <a:latin typeface="Garamond"/>
                <a:cs typeface="Garamond"/>
              </a:rPr>
              <a:t> </a:t>
            </a:r>
            <a:r>
              <a:rPr sz="2400" spc="9" dirty="0">
                <a:latin typeface="Garamond"/>
                <a:cs typeface="Garamond"/>
              </a:rPr>
              <a:t>o</a:t>
            </a:r>
            <a:r>
              <a:rPr sz="2400" spc="0" dirty="0">
                <a:latin typeface="Garamond"/>
                <a:cs typeface="Garamond"/>
              </a:rPr>
              <a:t>f</a:t>
            </a:r>
            <a:r>
              <a:rPr sz="2400" spc="580" dirty="0">
                <a:latin typeface="Garamond"/>
                <a:cs typeface="Garamond"/>
              </a:rPr>
              <a:t> </a:t>
            </a:r>
            <a:r>
              <a:rPr sz="2400" spc="0" dirty="0">
                <a:latin typeface="Garamond"/>
                <a:cs typeface="Garamond"/>
              </a:rPr>
              <a:t>t</a:t>
            </a:r>
            <a:r>
              <a:rPr sz="2400" spc="-9" dirty="0">
                <a:latin typeface="Garamond"/>
                <a:cs typeface="Garamond"/>
              </a:rPr>
              <a:t>a</a:t>
            </a:r>
            <a:r>
              <a:rPr sz="2400" spc="0" dirty="0">
                <a:latin typeface="Garamond"/>
                <a:cs typeface="Garamond"/>
              </a:rPr>
              <a:t>ri</a:t>
            </a:r>
            <a:r>
              <a:rPr sz="2400" spc="4" dirty="0">
                <a:latin typeface="Garamond"/>
                <a:cs typeface="Garamond"/>
              </a:rPr>
              <a:t>f</a:t>
            </a:r>
            <a:r>
              <a:rPr sz="2400" spc="0" dirty="0">
                <a:latin typeface="Garamond"/>
                <a:cs typeface="Garamond"/>
              </a:rPr>
              <a:t>f</a:t>
            </a:r>
            <a:r>
              <a:rPr sz="2400" spc="585" dirty="0">
                <a:latin typeface="Garamond"/>
                <a:cs typeface="Garamond"/>
              </a:rPr>
              <a:t> </a:t>
            </a:r>
            <a:r>
              <a:rPr sz="2400" spc="0" dirty="0">
                <a:latin typeface="Garamond"/>
                <a:cs typeface="Garamond"/>
              </a:rPr>
              <a:t>&amp;</a:t>
            </a:r>
            <a:r>
              <a:rPr sz="2400" spc="264" dirty="0">
                <a:latin typeface="Garamond"/>
                <a:cs typeface="Garamond"/>
              </a:rPr>
              <a:t> </a:t>
            </a:r>
            <a:r>
              <a:rPr sz="2400" spc="0" dirty="0">
                <a:latin typeface="Garamond"/>
                <a:cs typeface="Garamond"/>
              </a:rPr>
              <a:t>no</a:t>
            </a:r>
            <a:r>
              <a:rPr sz="2400" spc="-4" dirty="0">
                <a:latin typeface="Garamond"/>
                <a:cs typeface="Garamond"/>
              </a:rPr>
              <a:t>n</a:t>
            </a:r>
            <a:r>
              <a:rPr sz="2400" spc="4" dirty="0">
                <a:latin typeface="Garamond"/>
                <a:cs typeface="Garamond"/>
              </a:rPr>
              <a:t>-</a:t>
            </a:r>
            <a:r>
              <a:rPr sz="2400" spc="0" dirty="0">
                <a:latin typeface="Garamond"/>
                <a:cs typeface="Garamond"/>
              </a:rPr>
              <a:t>t</a:t>
            </a:r>
            <a:r>
              <a:rPr sz="2400" spc="-9" dirty="0">
                <a:latin typeface="Garamond"/>
                <a:cs typeface="Garamond"/>
              </a:rPr>
              <a:t>a</a:t>
            </a:r>
            <a:r>
              <a:rPr sz="2400" spc="0" dirty="0">
                <a:latin typeface="Garamond"/>
                <a:cs typeface="Garamond"/>
              </a:rPr>
              <a:t>ri</a:t>
            </a:r>
            <a:r>
              <a:rPr sz="2400" spc="4" dirty="0">
                <a:latin typeface="Garamond"/>
                <a:cs typeface="Garamond"/>
              </a:rPr>
              <a:t>f</a:t>
            </a:r>
            <a:r>
              <a:rPr sz="2400" spc="0" dirty="0">
                <a:latin typeface="Garamond"/>
                <a:cs typeface="Garamond"/>
              </a:rPr>
              <a:t>f</a:t>
            </a:r>
            <a:r>
              <a:rPr sz="2400" spc="585" dirty="0">
                <a:latin typeface="Garamond"/>
                <a:cs typeface="Garamond"/>
              </a:rPr>
              <a:t> </a:t>
            </a:r>
            <a:r>
              <a:rPr sz="2400" spc="0" dirty="0">
                <a:latin typeface="Garamond"/>
                <a:cs typeface="Garamond"/>
              </a:rPr>
              <a:t>ba</a:t>
            </a:r>
            <a:r>
              <a:rPr sz="2400" spc="44" dirty="0">
                <a:latin typeface="Garamond"/>
                <a:cs typeface="Garamond"/>
              </a:rPr>
              <a:t>r</a:t>
            </a:r>
            <a:r>
              <a:rPr sz="2400" spc="0" dirty="0">
                <a:latin typeface="Garamond"/>
                <a:cs typeface="Garamond"/>
              </a:rPr>
              <a:t>rier</a:t>
            </a:r>
            <a:r>
              <a:rPr sz="2400" spc="-69" dirty="0">
                <a:latin typeface="Garamond"/>
                <a:cs typeface="Garamond"/>
              </a:rPr>
              <a:t>s</a:t>
            </a:r>
            <a:r>
              <a:rPr sz="2400" spc="0" dirty="0">
                <a:latin typeface="Garamond"/>
                <a:cs typeface="Garamond"/>
              </a:rPr>
              <a:t>,</a:t>
            </a:r>
            <a:r>
              <a:rPr sz="2400" spc="264" dirty="0">
                <a:latin typeface="Garamond"/>
                <a:cs typeface="Garamond"/>
              </a:rPr>
              <a:t> </a:t>
            </a:r>
            <a:r>
              <a:rPr sz="2400" spc="0" dirty="0">
                <a:latin typeface="Garamond"/>
                <a:cs typeface="Garamond"/>
              </a:rPr>
              <a:t>e</a:t>
            </a:r>
            <a:r>
              <a:rPr sz="2400" spc="-9" dirty="0">
                <a:latin typeface="Garamond"/>
                <a:cs typeface="Garamond"/>
              </a:rPr>
              <a:t>a</a:t>
            </a:r>
            <a:r>
              <a:rPr sz="2400" spc="0" dirty="0">
                <a:latin typeface="Garamond"/>
                <a:cs typeface="Garamond"/>
              </a:rPr>
              <a:t>se</a:t>
            </a:r>
            <a:r>
              <a:rPr sz="2400" spc="264" dirty="0">
                <a:latin typeface="Garamond"/>
                <a:cs typeface="Garamond"/>
              </a:rPr>
              <a:t> </a:t>
            </a:r>
            <a:r>
              <a:rPr sz="2400" spc="0" dirty="0">
                <a:latin typeface="Garamond"/>
                <a:cs typeface="Garamond"/>
              </a:rPr>
              <a:t>of</a:t>
            </a:r>
            <a:r>
              <a:rPr sz="2400" spc="580" dirty="0">
                <a:latin typeface="Garamond"/>
                <a:cs typeface="Garamond"/>
              </a:rPr>
              <a:t> </a:t>
            </a:r>
            <a:r>
              <a:rPr sz="2400" spc="0" dirty="0">
                <a:latin typeface="Garamond"/>
                <a:cs typeface="Garamond"/>
              </a:rPr>
              <a:t>African</a:t>
            </a:r>
            <a:r>
              <a:rPr sz="2400" spc="254" dirty="0">
                <a:latin typeface="Garamond"/>
                <a:cs typeface="Garamond"/>
              </a:rPr>
              <a:t> </a:t>
            </a:r>
            <a:r>
              <a:rPr sz="2400" spc="0" dirty="0">
                <a:latin typeface="Garamond"/>
                <a:cs typeface="Garamond"/>
              </a:rPr>
              <a:t>produc</a:t>
            </a:r>
            <a:r>
              <a:rPr sz="2400" spc="-9" dirty="0">
                <a:latin typeface="Garamond"/>
                <a:cs typeface="Garamond"/>
              </a:rPr>
              <a:t>e</a:t>
            </a:r>
            <a:r>
              <a:rPr sz="2400" spc="0" dirty="0">
                <a:latin typeface="Garamond"/>
                <a:cs typeface="Garamond"/>
              </a:rPr>
              <a:t>rs’</a:t>
            </a:r>
            <a:r>
              <a:rPr sz="2400" spc="269" dirty="0">
                <a:latin typeface="Garamond"/>
                <a:cs typeface="Garamond"/>
              </a:rPr>
              <a:t> </a:t>
            </a:r>
            <a:r>
              <a:rPr sz="2400" spc="0" dirty="0">
                <a:latin typeface="Garamond"/>
                <a:cs typeface="Garamond"/>
              </a:rPr>
              <a:t>a</a:t>
            </a:r>
            <a:r>
              <a:rPr sz="2400" spc="-9" dirty="0">
                <a:latin typeface="Garamond"/>
                <a:cs typeface="Garamond"/>
              </a:rPr>
              <a:t>c</a:t>
            </a:r>
            <a:r>
              <a:rPr sz="2400" spc="0" dirty="0">
                <a:latin typeface="Garamond"/>
                <a:cs typeface="Garamond"/>
              </a:rPr>
              <a:t>cess</a:t>
            </a:r>
            <a:r>
              <a:rPr sz="2400" spc="264" dirty="0">
                <a:latin typeface="Garamond"/>
                <a:cs typeface="Garamond"/>
              </a:rPr>
              <a:t> </a:t>
            </a:r>
            <a:r>
              <a:rPr sz="2400" spc="-4">
                <a:latin typeface="Garamond"/>
                <a:cs typeface="Garamond"/>
              </a:rPr>
              <a:t>t</a:t>
            </a:r>
            <a:r>
              <a:rPr sz="2400" spc="0">
                <a:latin typeface="Garamond"/>
                <a:cs typeface="Garamond"/>
              </a:rPr>
              <a:t>o</a:t>
            </a:r>
            <a:r>
              <a:rPr sz="2400" spc="264">
                <a:latin typeface="Garamond"/>
                <a:cs typeface="Garamond"/>
              </a:rPr>
              <a:t> </a:t>
            </a:r>
            <a:r>
              <a:rPr lang="en-US" sz="2400" spc="264" dirty="0" smtClean="0">
                <a:latin typeface="Garamond"/>
                <a:cs typeface="Garamond"/>
              </a:rPr>
              <a:t>	</a:t>
            </a:r>
            <a:r>
              <a:rPr sz="2400" spc="0" smtClean="0">
                <a:latin typeface="Garamond"/>
                <a:cs typeface="Garamond"/>
              </a:rPr>
              <a:t>regional</a:t>
            </a:r>
            <a:r>
              <a:rPr lang="en-US" sz="2400" spc="0" dirty="0" smtClean="0">
                <a:latin typeface="Garamond"/>
                <a:cs typeface="Garamond"/>
              </a:rPr>
              <a:t>  </a:t>
            </a:r>
            <a:r>
              <a:rPr sz="2400" spc="0" smtClean="0">
                <a:latin typeface="Garamond"/>
                <a:cs typeface="Garamond"/>
              </a:rPr>
              <a:t>mar</a:t>
            </a:r>
            <a:r>
              <a:rPr sz="2400" spc="-34" smtClean="0">
                <a:latin typeface="Garamond"/>
                <a:cs typeface="Garamond"/>
              </a:rPr>
              <a:t>k</a:t>
            </a:r>
            <a:r>
              <a:rPr sz="2400" spc="0" smtClean="0">
                <a:latin typeface="Garamond"/>
                <a:cs typeface="Garamond"/>
              </a:rPr>
              <a:t>e</a:t>
            </a:r>
            <a:r>
              <a:rPr sz="2400" spc="-4" smtClean="0">
                <a:latin typeface="Garamond"/>
                <a:cs typeface="Garamond"/>
              </a:rPr>
              <a:t>t</a:t>
            </a:r>
            <a:r>
              <a:rPr sz="2400" spc="0" smtClean="0">
                <a:latin typeface="Garamond"/>
                <a:cs typeface="Garamond"/>
              </a:rPr>
              <a:t>s</a:t>
            </a:r>
            <a:r>
              <a:rPr sz="2400" spc="14" smtClean="0">
                <a:latin typeface="Garamond"/>
                <a:cs typeface="Garamond"/>
              </a:rPr>
              <a:t> </a:t>
            </a:r>
            <a:r>
              <a:rPr sz="2400" spc="0" dirty="0">
                <a:latin typeface="Garamond"/>
                <a:cs typeface="Garamond"/>
              </a:rPr>
              <a:t>and input</a:t>
            </a:r>
            <a:r>
              <a:rPr sz="2400" spc="-75" dirty="0">
                <a:latin typeface="Garamond"/>
                <a:cs typeface="Garamond"/>
              </a:rPr>
              <a:t>s</a:t>
            </a:r>
            <a:r>
              <a:rPr sz="2400" spc="0" dirty="0">
                <a:latin typeface="Garamond"/>
                <a:cs typeface="Garamond"/>
              </a:rPr>
              <a:t>, de</a:t>
            </a:r>
            <a:r>
              <a:rPr sz="2400" spc="-50" dirty="0">
                <a:latin typeface="Garamond"/>
                <a:cs typeface="Garamond"/>
              </a:rPr>
              <a:t>v</a:t>
            </a:r>
            <a:r>
              <a:rPr sz="2400" spc="0" dirty="0">
                <a:latin typeface="Garamond"/>
                <a:cs typeface="Garamond"/>
              </a:rPr>
              <a:t>elopm</a:t>
            </a:r>
            <a:r>
              <a:rPr sz="2400" spc="-9" dirty="0">
                <a:latin typeface="Garamond"/>
                <a:cs typeface="Garamond"/>
              </a:rPr>
              <a:t>e</a:t>
            </a:r>
            <a:r>
              <a:rPr sz="2400" spc="0" dirty="0">
                <a:latin typeface="Garamond"/>
                <a:cs typeface="Garamond"/>
              </a:rPr>
              <a:t>nt</a:t>
            </a:r>
            <a:r>
              <a:rPr sz="2400" spc="9" dirty="0">
                <a:latin typeface="Garamond"/>
                <a:cs typeface="Garamond"/>
              </a:rPr>
              <a:t> </a:t>
            </a:r>
            <a:r>
              <a:rPr sz="2400" spc="0" dirty="0">
                <a:latin typeface="Garamond"/>
                <a:cs typeface="Garamond"/>
              </a:rPr>
              <a:t>of</a:t>
            </a:r>
            <a:r>
              <a:rPr sz="2400" spc="315" dirty="0">
                <a:latin typeface="Garamond"/>
                <a:cs typeface="Garamond"/>
              </a:rPr>
              <a:t> </a:t>
            </a:r>
            <a:r>
              <a:rPr sz="2400" spc="0" dirty="0">
                <a:latin typeface="Garamond"/>
                <a:cs typeface="Garamond"/>
              </a:rPr>
              <a:t>reg</a:t>
            </a:r>
            <a:r>
              <a:rPr sz="2400" spc="4" dirty="0">
                <a:latin typeface="Garamond"/>
                <a:cs typeface="Garamond"/>
              </a:rPr>
              <a:t>i</a:t>
            </a:r>
            <a:r>
              <a:rPr sz="2400" spc="0" dirty="0">
                <a:latin typeface="Garamond"/>
                <a:cs typeface="Garamond"/>
              </a:rPr>
              <a:t>onal </a:t>
            </a:r>
            <a:r>
              <a:rPr sz="2400" spc="-44" dirty="0">
                <a:latin typeface="Garamond"/>
                <a:cs typeface="Garamond"/>
              </a:rPr>
              <a:t>v</a:t>
            </a:r>
            <a:r>
              <a:rPr sz="2400" spc="0" dirty="0">
                <a:latin typeface="Garamond"/>
                <a:cs typeface="Garamond"/>
              </a:rPr>
              <a:t>alue </a:t>
            </a:r>
            <a:r>
              <a:rPr sz="2400" spc="-39" dirty="0">
                <a:latin typeface="Garamond"/>
                <a:cs typeface="Garamond"/>
              </a:rPr>
              <a:t>c</a:t>
            </a:r>
            <a:r>
              <a:rPr sz="2400" spc="0" dirty="0">
                <a:latin typeface="Garamond"/>
                <a:cs typeface="Garamond"/>
              </a:rPr>
              <a:t>hain</a:t>
            </a:r>
            <a:r>
              <a:rPr sz="2400" spc="-75" dirty="0">
                <a:latin typeface="Garamond"/>
                <a:cs typeface="Garamond"/>
              </a:rPr>
              <a:t>s</a:t>
            </a:r>
            <a:r>
              <a:rPr sz="2400" spc="0" dirty="0">
                <a:latin typeface="Garamond"/>
                <a:cs typeface="Garamond"/>
              </a:rPr>
              <a:t>,</a:t>
            </a:r>
            <a:endParaRPr sz="2400">
              <a:latin typeface="Garamond"/>
              <a:cs typeface="Garamond"/>
            </a:endParaRPr>
          </a:p>
          <a:p>
            <a:pPr marL="12700" marR="183" algn="just">
              <a:lnSpc>
                <a:spcPct val="93749"/>
              </a:lnSpc>
              <a:spcBef>
                <a:spcPts val="780"/>
              </a:spcBef>
            </a:pPr>
            <a:r>
              <a:rPr lang="en-US" sz="2400" spc="0" dirty="0" smtClean="0">
                <a:latin typeface="Garamond"/>
                <a:cs typeface="Garamond"/>
              </a:rPr>
              <a:t>*	</a:t>
            </a:r>
            <a:r>
              <a:rPr sz="2400" spc="0" smtClean="0">
                <a:latin typeface="Garamond"/>
                <a:cs typeface="Garamond"/>
              </a:rPr>
              <a:t>Le</a:t>
            </a:r>
            <a:r>
              <a:rPr sz="2400" spc="-44" smtClean="0">
                <a:latin typeface="Garamond"/>
                <a:cs typeface="Garamond"/>
              </a:rPr>
              <a:t>v</a:t>
            </a:r>
            <a:r>
              <a:rPr sz="2400" spc="0" smtClean="0">
                <a:latin typeface="Garamond"/>
                <a:cs typeface="Garamond"/>
              </a:rPr>
              <a:t>era</a:t>
            </a:r>
            <a:r>
              <a:rPr sz="2400" spc="34" smtClean="0">
                <a:latin typeface="Garamond"/>
                <a:cs typeface="Garamond"/>
              </a:rPr>
              <a:t>g</a:t>
            </a:r>
            <a:r>
              <a:rPr sz="2400" spc="0" smtClean="0">
                <a:latin typeface="Garamond"/>
                <a:cs typeface="Garamond"/>
              </a:rPr>
              <a:t>e</a:t>
            </a:r>
            <a:r>
              <a:rPr sz="2400" spc="385" smtClean="0">
                <a:latin typeface="Garamond"/>
                <a:cs typeface="Garamond"/>
              </a:rPr>
              <a:t> </a:t>
            </a:r>
            <a:r>
              <a:rPr sz="2400" spc="0" dirty="0">
                <a:latin typeface="Garamond"/>
                <a:cs typeface="Garamond"/>
              </a:rPr>
              <a:t>re</a:t>
            </a:r>
            <a:r>
              <a:rPr sz="2400" spc="-4" dirty="0">
                <a:latin typeface="Garamond"/>
                <a:cs typeface="Garamond"/>
              </a:rPr>
              <a:t>g</a:t>
            </a:r>
            <a:r>
              <a:rPr sz="2400" spc="0" dirty="0">
                <a:latin typeface="Garamond"/>
                <a:cs typeface="Garamond"/>
              </a:rPr>
              <a:t>ional</a:t>
            </a:r>
            <a:r>
              <a:rPr sz="2400" spc="385" dirty="0">
                <a:latin typeface="Garamond"/>
                <a:cs typeface="Garamond"/>
              </a:rPr>
              <a:t> </a:t>
            </a:r>
            <a:r>
              <a:rPr sz="2400" spc="0" dirty="0">
                <a:latin typeface="Garamond"/>
                <a:cs typeface="Garamond"/>
              </a:rPr>
              <a:t>co</a:t>
            </a:r>
            <a:r>
              <a:rPr sz="2400" spc="-4" dirty="0">
                <a:latin typeface="Garamond"/>
                <a:cs typeface="Garamond"/>
              </a:rPr>
              <a:t>m</a:t>
            </a:r>
            <a:r>
              <a:rPr sz="2400" spc="0" dirty="0">
                <a:latin typeface="Garamond"/>
                <a:cs typeface="Garamond"/>
              </a:rPr>
              <a:t>p</a:t>
            </a:r>
            <a:r>
              <a:rPr sz="2400" spc="4" dirty="0">
                <a:latin typeface="Garamond"/>
                <a:cs typeface="Garamond"/>
              </a:rPr>
              <a:t>a</a:t>
            </a:r>
            <a:r>
              <a:rPr sz="2400" spc="0" dirty="0">
                <a:latin typeface="Garamond"/>
                <a:cs typeface="Garamond"/>
              </a:rPr>
              <a:t>rat</a:t>
            </a:r>
            <a:r>
              <a:rPr sz="2400" spc="-34" dirty="0">
                <a:latin typeface="Garamond"/>
                <a:cs typeface="Garamond"/>
              </a:rPr>
              <a:t>i</a:t>
            </a:r>
            <a:r>
              <a:rPr sz="2400" spc="-44" dirty="0">
                <a:latin typeface="Garamond"/>
                <a:cs typeface="Garamond"/>
              </a:rPr>
              <a:t>v</a:t>
            </a:r>
            <a:r>
              <a:rPr sz="2400" spc="0" dirty="0">
                <a:latin typeface="Garamond"/>
                <a:cs typeface="Garamond"/>
              </a:rPr>
              <a:t>e</a:t>
            </a:r>
            <a:r>
              <a:rPr sz="2400" spc="385" dirty="0">
                <a:latin typeface="Garamond"/>
                <a:cs typeface="Garamond"/>
              </a:rPr>
              <a:t> </a:t>
            </a:r>
            <a:r>
              <a:rPr sz="2400" spc="0" dirty="0">
                <a:latin typeface="Garamond"/>
                <a:cs typeface="Garamond"/>
              </a:rPr>
              <a:t>ad</a:t>
            </a:r>
            <a:r>
              <a:rPr sz="2400" spc="-50" dirty="0">
                <a:latin typeface="Garamond"/>
                <a:cs typeface="Garamond"/>
              </a:rPr>
              <a:t>v</a:t>
            </a:r>
            <a:r>
              <a:rPr sz="2400" spc="0" dirty="0">
                <a:latin typeface="Garamond"/>
                <a:cs typeface="Garamond"/>
              </a:rPr>
              <a:t>anta</a:t>
            </a:r>
            <a:r>
              <a:rPr sz="2400" spc="39" dirty="0">
                <a:latin typeface="Garamond"/>
                <a:cs typeface="Garamond"/>
              </a:rPr>
              <a:t>g</a:t>
            </a:r>
            <a:r>
              <a:rPr sz="2400" spc="0" dirty="0">
                <a:latin typeface="Garamond"/>
                <a:cs typeface="Garamond"/>
              </a:rPr>
              <a:t>e</a:t>
            </a:r>
            <a:r>
              <a:rPr sz="2400" spc="-75" dirty="0">
                <a:latin typeface="Garamond"/>
                <a:cs typeface="Garamond"/>
              </a:rPr>
              <a:t>s</a:t>
            </a:r>
            <a:r>
              <a:rPr sz="2400" spc="0" dirty="0">
                <a:latin typeface="Garamond"/>
                <a:cs typeface="Garamond"/>
              </a:rPr>
              <a:t>,</a:t>
            </a:r>
            <a:r>
              <a:rPr sz="2400" spc="385" dirty="0">
                <a:latin typeface="Garamond"/>
                <a:cs typeface="Garamond"/>
              </a:rPr>
              <a:t> </a:t>
            </a:r>
            <a:r>
              <a:rPr sz="2400" spc="0" dirty="0">
                <a:latin typeface="Garamond"/>
                <a:cs typeface="Garamond"/>
              </a:rPr>
              <a:t>d</a:t>
            </a:r>
            <a:r>
              <a:rPr sz="2400" spc="-34" dirty="0">
                <a:latin typeface="Garamond"/>
                <a:cs typeface="Garamond"/>
              </a:rPr>
              <a:t>i</a:t>
            </a:r>
            <a:r>
              <a:rPr sz="2400" spc="-44" dirty="0">
                <a:latin typeface="Garamond"/>
                <a:cs typeface="Garamond"/>
              </a:rPr>
              <a:t>v</a:t>
            </a:r>
            <a:r>
              <a:rPr sz="2400" spc="0" dirty="0">
                <a:latin typeface="Garamond"/>
                <a:cs typeface="Garamond"/>
              </a:rPr>
              <a:t>ersify</a:t>
            </a:r>
            <a:r>
              <a:rPr sz="2400" spc="380" dirty="0">
                <a:latin typeface="Garamond"/>
                <a:cs typeface="Garamond"/>
              </a:rPr>
              <a:t> </a:t>
            </a:r>
            <a:r>
              <a:rPr sz="2400" spc="0" dirty="0">
                <a:latin typeface="Garamond"/>
                <a:cs typeface="Garamond"/>
              </a:rPr>
              <a:t>expo</a:t>
            </a:r>
            <a:r>
              <a:rPr sz="2400" spc="50" dirty="0">
                <a:latin typeface="Garamond"/>
                <a:cs typeface="Garamond"/>
              </a:rPr>
              <a:t>r</a:t>
            </a:r>
            <a:r>
              <a:rPr sz="2400" spc="0" dirty="0">
                <a:latin typeface="Garamond"/>
                <a:cs typeface="Garamond"/>
              </a:rPr>
              <a:t>t</a:t>
            </a:r>
            <a:r>
              <a:rPr sz="2400" spc="-75" dirty="0">
                <a:latin typeface="Garamond"/>
                <a:cs typeface="Garamond"/>
              </a:rPr>
              <a:t>s</a:t>
            </a:r>
            <a:r>
              <a:rPr sz="2400" spc="0" dirty="0">
                <a:latin typeface="Garamond"/>
                <a:cs typeface="Garamond"/>
              </a:rPr>
              <a:t>,</a:t>
            </a:r>
            <a:r>
              <a:rPr sz="2400" spc="390" dirty="0">
                <a:latin typeface="Garamond"/>
                <a:cs typeface="Garamond"/>
              </a:rPr>
              <a:t> </a:t>
            </a:r>
            <a:r>
              <a:rPr sz="2400" spc="-9" dirty="0">
                <a:latin typeface="Garamond"/>
                <a:cs typeface="Garamond"/>
              </a:rPr>
              <a:t>u</a:t>
            </a:r>
            <a:r>
              <a:rPr sz="2400" spc="0" dirty="0">
                <a:latin typeface="Garamond"/>
                <a:cs typeface="Garamond"/>
              </a:rPr>
              <a:t>p</a:t>
            </a:r>
            <a:r>
              <a:rPr sz="2400" spc="59" dirty="0">
                <a:latin typeface="Garamond"/>
                <a:cs typeface="Garamond"/>
              </a:rPr>
              <a:t>g</a:t>
            </a:r>
            <a:r>
              <a:rPr sz="2400" spc="0" dirty="0">
                <a:latin typeface="Garamond"/>
                <a:cs typeface="Garamond"/>
              </a:rPr>
              <a:t>rade</a:t>
            </a:r>
            <a:r>
              <a:rPr sz="2400" spc="385" dirty="0">
                <a:latin typeface="Garamond"/>
                <a:cs typeface="Garamond"/>
              </a:rPr>
              <a:t> </a:t>
            </a:r>
            <a:r>
              <a:rPr sz="2400" spc="0" dirty="0">
                <a:latin typeface="Garamond"/>
                <a:cs typeface="Garamond"/>
              </a:rPr>
              <a:t>t</a:t>
            </a:r>
            <a:r>
              <a:rPr sz="2400" spc="-4" dirty="0">
                <a:latin typeface="Garamond"/>
                <a:cs typeface="Garamond"/>
              </a:rPr>
              <a:t>e</a:t>
            </a:r>
            <a:r>
              <a:rPr sz="2400" spc="-39" dirty="0">
                <a:latin typeface="Garamond"/>
                <a:cs typeface="Garamond"/>
              </a:rPr>
              <a:t>c</a:t>
            </a:r>
            <a:r>
              <a:rPr sz="2400" spc="9" dirty="0">
                <a:latin typeface="Garamond"/>
                <a:cs typeface="Garamond"/>
              </a:rPr>
              <a:t>h</a:t>
            </a:r>
            <a:r>
              <a:rPr sz="2400" spc="0" dirty="0">
                <a:latin typeface="Garamond"/>
                <a:cs typeface="Garamond"/>
              </a:rPr>
              <a:t>nolo</a:t>
            </a:r>
            <a:r>
              <a:rPr sz="2400" spc="4" dirty="0">
                <a:latin typeface="Garamond"/>
                <a:cs typeface="Garamond"/>
              </a:rPr>
              <a:t>g</a:t>
            </a:r>
            <a:r>
              <a:rPr sz="2400" spc="0" dirty="0">
                <a:latin typeface="Garamond"/>
                <a:cs typeface="Garamond"/>
              </a:rPr>
              <a:t>ie</a:t>
            </a:r>
            <a:r>
              <a:rPr sz="2400" spc="-75" dirty="0">
                <a:latin typeface="Garamond"/>
                <a:cs typeface="Garamond"/>
              </a:rPr>
              <a:t>s</a:t>
            </a:r>
            <a:r>
              <a:rPr sz="2400" spc="0">
                <a:latin typeface="Garamond"/>
                <a:cs typeface="Garamond"/>
              </a:rPr>
              <a:t>,</a:t>
            </a:r>
            <a:r>
              <a:rPr sz="2400" spc="390">
                <a:latin typeface="Garamond"/>
                <a:cs typeface="Garamond"/>
              </a:rPr>
              <a:t> </a:t>
            </a:r>
            <a:r>
              <a:rPr lang="en-US" sz="2400" spc="390" dirty="0" smtClean="0">
                <a:latin typeface="Garamond"/>
                <a:cs typeface="Garamond"/>
              </a:rPr>
              <a:t>	</a:t>
            </a:r>
            <a:r>
              <a:rPr sz="2400" spc="0" smtClean="0">
                <a:latin typeface="Garamond"/>
                <a:cs typeface="Garamond"/>
              </a:rPr>
              <a:t>a</a:t>
            </a:r>
            <a:r>
              <a:rPr sz="2400" spc="-14" smtClean="0">
                <a:latin typeface="Garamond"/>
                <a:cs typeface="Garamond"/>
              </a:rPr>
              <a:t>n</a:t>
            </a:r>
            <a:r>
              <a:rPr sz="2400" spc="0" smtClean="0">
                <a:latin typeface="Garamond"/>
                <a:cs typeface="Garamond"/>
              </a:rPr>
              <a:t>d</a:t>
            </a:r>
            <a:r>
              <a:rPr lang="en-US" sz="2400" spc="0" dirty="0" smtClean="0">
                <a:latin typeface="Garamond"/>
                <a:cs typeface="Garamond"/>
              </a:rPr>
              <a:t> in</a:t>
            </a:r>
            <a:r>
              <a:rPr sz="2400" spc="0" smtClean="0">
                <a:latin typeface="Garamond"/>
                <a:cs typeface="Garamond"/>
              </a:rPr>
              <a:t>cre</a:t>
            </a:r>
            <a:r>
              <a:rPr sz="2400" spc="-9" smtClean="0">
                <a:latin typeface="Garamond"/>
                <a:cs typeface="Garamond"/>
              </a:rPr>
              <a:t>a</a:t>
            </a:r>
            <a:r>
              <a:rPr sz="2400" spc="0" smtClean="0">
                <a:latin typeface="Garamond"/>
                <a:cs typeface="Garamond"/>
              </a:rPr>
              <a:t>se</a:t>
            </a:r>
            <a:r>
              <a:rPr sz="2400" spc="9" smtClean="0">
                <a:latin typeface="Garamond"/>
                <a:cs typeface="Garamond"/>
              </a:rPr>
              <a:t> </a:t>
            </a:r>
            <a:r>
              <a:rPr sz="2400" spc="0" dirty="0">
                <a:latin typeface="Garamond"/>
                <a:cs typeface="Garamond"/>
              </a:rPr>
              <a:t>co</a:t>
            </a:r>
            <a:r>
              <a:rPr sz="2400" spc="-9" dirty="0">
                <a:latin typeface="Garamond"/>
                <a:cs typeface="Garamond"/>
              </a:rPr>
              <a:t>m</a:t>
            </a:r>
            <a:r>
              <a:rPr sz="2400" spc="0" dirty="0">
                <a:latin typeface="Garamond"/>
                <a:cs typeface="Garamond"/>
              </a:rPr>
              <a:t>pe</a:t>
            </a:r>
            <a:r>
              <a:rPr sz="2400" spc="-9" dirty="0">
                <a:latin typeface="Garamond"/>
                <a:cs typeface="Garamond"/>
              </a:rPr>
              <a:t>t</a:t>
            </a:r>
            <a:r>
              <a:rPr sz="2400" spc="0" dirty="0">
                <a:latin typeface="Garamond"/>
                <a:cs typeface="Garamond"/>
              </a:rPr>
              <a:t>it</a:t>
            </a:r>
            <a:r>
              <a:rPr sz="2400" spc="-34" dirty="0">
                <a:latin typeface="Garamond"/>
                <a:cs typeface="Garamond"/>
              </a:rPr>
              <a:t>i</a:t>
            </a:r>
            <a:r>
              <a:rPr sz="2400" spc="-44" dirty="0">
                <a:latin typeface="Garamond"/>
                <a:cs typeface="Garamond"/>
              </a:rPr>
              <a:t>v</a:t>
            </a:r>
            <a:r>
              <a:rPr sz="2400" spc="0" dirty="0">
                <a:latin typeface="Garamond"/>
                <a:cs typeface="Garamond"/>
              </a:rPr>
              <a:t>en</a:t>
            </a:r>
            <a:r>
              <a:rPr sz="2400" spc="-9" dirty="0">
                <a:latin typeface="Garamond"/>
                <a:cs typeface="Garamond"/>
              </a:rPr>
              <a:t>e</a:t>
            </a:r>
            <a:r>
              <a:rPr sz="2400" spc="0" dirty="0">
                <a:latin typeface="Garamond"/>
                <a:cs typeface="Garamond"/>
              </a:rPr>
              <a:t>ss</a:t>
            </a:r>
            <a:r>
              <a:rPr sz="2400" spc="25" dirty="0">
                <a:latin typeface="Garamond"/>
                <a:cs typeface="Garamond"/>
              </a:rPr>
              <a:t> </a:t>
            </a:r>
            <a:r>
              <a:rPr sz="2400" spc="0" dirty="0">
                <a:latin typeface="Garamond"/>
                <a:cs typeface="Garamond"/>
              </a:rPr>
              <a:t>in the </a:t>
            </a:r>
            <a:r>
              <a:rPr sz="2400" spc="0">
                <a:latin typeface="Garamond"/>
                <a:cs typeface="Garamond"/>
              </a:rPr>
              <a:t>global</a:t>
            </a:r>
            <a:r>
              <a:rPr sz="2400" spc="-9">
                <a:latin typeface="Garamond"/>
                <a:cs typeface="Garamond"/>
              </a:rPr>
              <a:t> </a:t>
            </a:r>
            <a:r>
              <a:rPr sz="2400" spc="0" smtClean="0">
                <a:latin typeface="Garamond"/>
                <a:cs typeface="Garamond"/>
              </a:rPr>
              <a:t>m</a:t>
            </a:r>
            <a:r>
              <a:rPr sz="2400" spc="-9" smtClean="0">
                <a:latin typeface="Garamond"/>
                <a:cs typeface="Garamond"/>
              </a:rPr>
              <a:t>a</a:t>
            </a:r>
            <a:r>
              <a:rPr sz="2400" spc="0" smtClean="0">
                <a:latin typeface="Garamond"/>
                <a:cs typeface="Garamond"/>
              </a:rPr>
              <a:t>r</a:t>
            </a:r>
            <a:r>
              <a:rPr sz="2400" spc="-29" smtClean="0">
                <a:latin typeface="Garamond"/>
                <a:cs typeface="Garamond"/>
              </a:rPr>
              <a:t>k</a:t>
            </a:r>
            <a:r>
              <a:rPr sz="2400" spc="0" smtClean="0">
                <a:latin typeface="Garamond"/>
                <a:cs typeface="Garamond"/>
              </a:rPr>
              <a:t>et</a:t>
            </a:r>
            <a:endParaRPr lang="en-US" sz="2400" spc="0" dirty="0" smtClean="0">
              <a:latin typeface="Garamond"/>
              <a:cs typeface="Garamond"/>
            </a:endParaRPr>
          </a:p>
          <a:p>
            <a:pPr marL="12700" marR="51434" algn="just">
              <a:lnSpc>
                <a:spcPct val="93749"/>
              </a:lnSpc>
              <a:spcBef>
                <a:spcPts val="180"/>
              </a:spcBef>
            </a:pPr>
            <a:endParaRPr sz="2400">
              <a:latin typeface="Garamond"/>
              <a:cs typeface="Garamond"/>
            </a:endParaRPr>
          </a:p>
        </p:txBody>
      </p:sp>
      <p:sp>
        <p:nvSpPr>
          <p:cNvPr id="6" name="object 14"/>
          <p:cNvSpPr txBox="1"/>
          <p:nvPr/>
        </p:nvSpPr>
        <p:spPr>
          <a:xfrm>
            <a:off x="647700" y="4330700"/>
            <a:ext cx="11085855" cy="1993899"/>
          </a:xfrm>
          <a:prstGeom prst="rect">
            <a:avLst/>
          </a:prstGeom>
        </p:spPr>
        <p:txBody>
          <a:bodyPr wrap="square" lIns="0" tIns="0" rIns="0" bIns="0" rtlCol="0">
            <a:noAutofit/>
          </a:bodyPr>
          <a:lstStyle/>
          <a:p>
            <a:pPr marL="12700" algn="just">
              <a:lnSpc>
                <a:spcPts val="2570"/>
              </a:lnSpc>
              <a:spcBef>
                <a:spcPts val="128"/>
              </a:spcBef>
            </a:pPr>
            <a:r>
              <a:rPr lang="en-US" sz="3600" baseline="2469" dirty="0" smtClean="0">
                <a:latin typeface="Garamond"/>
                <a:cs typeface="Garamond"/>
              </a:rPr>
              <a:t>   * 	  Ensuring  level</a:t>
            </a:r>
            <a:r>
              <a:rPr lang="en-US" sz="3600" dirty="0" smtClean="0">
                <a:latin typeface="Garamond"/>
                <a:cs typeface="Garamond"/>
              </a:rPr>
              <a:t> </a:t>
            </a:r>
            <a:r>
              <a:rPr sz="3600" spc="0" baseline="2469" smtClean="0">
                <a:latin typeface="Garamond"/>
                <a:cs typeface="Garamond"/>
              </a:rPr>
              <a:t>pl</a:t>
            </a:r>
            <a:r>
              <a:rPr sz="3600" spc="-34" baseline="2469" smtClean="0">
                <a:latin typeface="Garamond"/>
                <a:cs typeface="Garamond"/>
              </a:rPr>
              <a:t>a</a:t>
            </a:r>
            <a:r>
              <a:rPr sz="3600" spc="0" baseline="2469" smtClean="0">
                <a:latin typeface="Garamond"/>
                <a:cs typeface="Garamond"/>
              </a:rPr>
              <a:t>ying</a:t>
            </a:r>
            <a:r>
              <a:rPr sz="3600" spc="4" baseline="2469" smtClean="0">
                <a:latin typeface="Garamond"/>
                <a:cs typeface="Garamond"/>
              </a:rPr>
              <a:t> </a:t>
            </a:r>
            <a:r>
              <a:rPr sz="3600" spc="0" baseline="2469" dirty="0">
                <a:latin typeface="Garamond"/>
                <a:cs typeface="Garamond"/>
              </a:rPr>
              <a:t>field</a:t>
            </a:r>
            <a:r>
              <a:rPr sz="3600" spc="4" baseline="2469" dirty="0">
                <a:latin typeface="Garamond"/>
                <a:cs typeface="Garamond"/>
              </a:rPr>
              <a:t> </a:t>
            </a:r>
            <a:r>
              <a:rPr sz="3600" spc="0" baseline="2469" dirty="0">
                <a:latin typeface="Garamond"/>
                <a:cs typeface="Garamond"/>
              </a:rPr>
              <a:t>for Afr</a:t>
            </a:r>
            <a:r>
              <a:rPr sz="3600" spc="4" baseline="2469" dirty="0">
                <a:latin typeface="Garamond"/>
                <a:cs typeface="Garamond"/>
              </a:rPr>
              <a:t>i</a:t>
            </a:r>
            <a:r>
              <a:rPr sz="3600" spc="0" baseline="2469" dirty="0">
                <a:latin typeface="Garamond"/>
                <a:cs typeface="Garamond"/>
              </a:rPr>
              <a:t>can business</a:t>
            </a:r>
            <a:r>
              <a:rPr sz="3600" spc="-4" baseline="2469" dirty="0">
                <a:latin typeface="Garamond"/>
                <a:cs typeface="Garamond"/>
              </a:rPr>
              <a:t>e</a:t>
            </a:r>
            <a:r>
              <a:rPr sz="3600" spc="0" baseline="2469" dirty="0">
                <a:latin typeface="Garamond"/>
                <a:cs typeface="Garamond"/>
              </a:rPr>
              <a:t>s</a:t>
            </a:r>
            <a:r>
              <a:rPr sz="3600" spc="14" baseline="2469" dirty="0">
                <a:latin typeface="Garamond"/>
                <a:cs typeface="Garamond"/>
              </a:rPr>
              <a:t> </a:t>
            </a:r>
            <a:r>
              <a:rPr sz="3600" spc="0" baseline="2469" dirty="0">
                <a:latin typeface="Garamond"/>
                <a:cs typeface="Garamond"/>
              </a:rPr>
              <a:t>and i</a:t>
            </a:r>
            <a:r>
              <a:rPr sz="3600" spc="-34" baseline="2469" dirty="0">
                <a:latin typeface="Garamond"/>
                <a:cs typeface="Garamond"/>
              </a:rPr>
              <a:t>n</a:t>
            </a:r>
            <a:r>
              <a:rPr sz="3600" spc="-44" baseline="2469" dirty="0">
                <a:latin typeface="Garamond"/>
                <a:cs typeface="Garamond"/>
              </a:rPr>
              <a:t>v</a:t>
            </a:r>
            <a:r>
              <a:rPr sz="3600" spc="0" baseline="2469" dirty="0">
                <a:latin typeface="Garamond"/>
                <a:cs typeface="Garamond"/>
              </a:rPr>
              <a:t>es</a:t>
            </a:r>
            <a:r>
              <a:rPr sz="3600" spc="-4" baseline="2469" dirty="0">
                <a:latin typeface="Garamond"/>
                <a:cs typeface="Garamond"/>
              </a:rPr>
              <a:t>t</a:t>
            </a:r>
            <a:r>
              <a:rPr sz="3600" spc="0" baseline="2469" dirty="0">
                <a:latin typeface="Garamond"/>
                <a:cs typeface="Garamond"/>
              </a:rPr>
              <a:t>or</a:t>
            </a:r>
            <a:r>
              <a:rPr sz="3600" spc="-69" baseline="2469" dirty="0">
                <a:latin typeface="Garamond"/>
                <a:cs typeface="Garamond"/>
              </a:rPr>
              <a:t>s</a:t>
            </a:r>
            <a:r>
              <a:rPr sz="3600" spc="0" baseline="2469" dirty="0">
                <a:latin typeface="Garamond"/>
                <a:cs typeface="Garamond"/>
              </a:rPr>
              <a:t>,</a:t>
            </a:r>
            <a:r>
              <a:rPr sz="3600" spc="4" baseline="2469" dirty="0">
                <a:latin typeface="Garamond"/>
                <a:cs typeface="Garamond"/>
              </a:rPr>
              <a:t> </a:t>
            </a:r>
            <a:r>
              <a:rPr sz="3600" spc="0" baseline="2469" dirty="0">
                <a:latin typeface="Garamond"/>
                <a:cs typeface="Garamond"/>
              </a:rPr>
              <a:t>i</a:t>
            </a:r>
            <a:r>
              <a:rPr sz="3600" spc="-34" baseline="2469" dirty="0">
                <a:latin typeface="Garamond"/>
                <a:cs typeface="Garamond"/>
              </a:rPr>
              <a:t>n</a:t>
            </a:r>
            <a:r>
              <a:rPr sz="3600" spc="-44" baseline="2469" dirty="0">
                <a:latin typeface="Garamond"/>
                <a:cs typeface="Garamond"/>
              </a:rPr>
              <a:t>v</a:t>
            </a:r>
            <a:r>
              <a:rPr sz="3600" spc="0" baseline="2469" dirty="0">
                <a:latin typeface="Garamond"/>
                <a:cs typeface="Garamond"/>
              </a:rPr>
              <a:t>es</a:t>
            </a:r>
            <a:r>
              <a:rPr sz="3600" spc="-4" baseline="2469" dirty="0">
                <a:latin typeface="Garamond"/>
                <a:cs typeface="Garamond"/>
              </a:rPr>
              <a:t>t</a:t>
            </a:r>
            <a:r>
              <a:rPr sz="3600" spc="0" baseline="2469" dirty="0">
                <a:latin typeface="Garamond"/>
                <a:cs typeface="Garamond"/>
              </a:rPr>
              <a:t>m</a:t>
            </a:r>
            <a:r>
              <a:rPr sz="3600" spc="-4" baseline="2469" dirty="0">
                <a:latin typeface="Garamond"/>
                <a:cs typeface="Garamond"/>
              </a:rPr>
              <a:t>e</a:t>
            </a:r>
            <a:r>
              <a:rPr sz="3600" spc="0" baseline="2469" dirty="0">
                <a:latin typeface="Garamond"/>
                <a:cs typeface="Garamond"/>
              </a:rPr>
              <a:t>nt</a:t>
            </a:r>
            <a:r>
              <a:rPr sz="3600" spc="19" baseline="2469" dirty="0">
                <a:latin typeface="Garamond"/>
                <a:cs typeface="Garamond"/>
              </a:rPr>
              <a:t> </a:t>
            </a:r>
            <a:r>
              <a:rPr sz="3600" spc="0" baseline="2469">
                <a:latin typeface="Garamond"/>
                <a:cs typeface="Garamond"/>
              </a:rPr>
              <a:t>in </a:t>
            </a:r>
            <a:r>
              <a:rPr sz="3600" spc="0" baseline="2469" smtClean="0">
                <a:latin typeface="Garamond"/>
                <a:cs typeface="Garamond"/>
              </a:rPr>
              <a:t>hi</a:t>
            </a:r>
            <a:r>
              <a:rPr sz="3600" spc="4" baseline="2469" smtClean="0">
                <a:latin typeface="Garamond"/>
                <a:cs typeface="Garamond"/>
              </a:rPr>
              <a:t>g</a:t>
            </a:r>
            <a:r>
              <a:rPr sz="3600" spc="0" baseline="2469" smtClean="0">
                <a:latin typeface="Garamond"/>
                <a:cs typeface="Garamond"/>
              </a:rPr>
              <a:t>he</a:t>
            </a:r>
            <a:r>
              <a:rPr sz="3600" spc="-44" baseline="2469" smtClean="0">
                <a:latin typeface="Garamond"/>
                <a:cs typeface="Garamond"/>
              </a:rPr>
              <a:t>r</a:t>
            </a:r>
            <a:r>
              <a:rPr sz="3600" spc="4" baseline="2469" smtClean="0">
                <a:latin typeface="Garamond"/>
                <a:cs typeface="Garamond"/>
              </a:rPr>
              <a:t>-</a:t>
            </a:r>
            <a:r>
              <a:rPr lang="en-US" sz="3600" spc="4" baseline="2469" dirty="0" smtClean="0">
                <a:latin typeface="Garamond"/>
                <a:cs typeface="Garamond"/>
              </a:rPr>
              <a:t>	 	   </a:t>
            </a:r>
            <a:r>
              <a:rPr sz="3600" spc="-44" baseline="2469" smtClean="0">
                <a:latin typeface="Garamond"/>
                <a:cs typeface="Garamond"/>
              </a:rPr>
              <a:t>v</a:t>
            </a:r>
            <a:r>
              <a:rPr sz="3600" spc="0" baseline="2469" smtClean="0">
                <a:latin typeface="Garamond"/>
                <a:cs typeface="Garamond"/>
              </a:rPr>
              <a:t>alu</a:t>
            </a:r>
            <a:r>
              <a:rPr sz="3600" spc="-4" baseline="2469" smtClean="0">
                <a:latin typeface="Garamond"/>
                <a:cs typeface="Garamond"/>
              </a:rPr>
              <a:t>e</a:t>
            </a:r>
            <a:r>
              <a:rPr sz="3600" spc="4" baseline="2469" smtClean="0">
                <a:latin typeface="Garamond"/>
                <a:cs typeface="Garamond"/>
              </a:rPr>
              <a:t>-</a:t>
            </a:r>
            <a:r>
              <a:rPr sz="3600" spc="0" baseline="2469" smtClean="0">
                <a:latin typeface="Garamond"/>
                <a:cs typeface="Garamond"/>
              </a:rPr>
              <a:t>add</a:t>
            </a:r>
            <a:r>
              <a:rPr sz="3600" spc="-4" baseline="2469" smtClean="0">
                <a:latin typeface="Garamond"/>
                <a:cs typeface="Garamond"/>
              </a:rPr>
              <a:t>e</a:t>
            </a:r>
            <a:r>
              <a:rPr sz="3600" spc="0" baseline="2469" smtClean="0">
                <a:latin typeface="Garamond"/>
                <a:cs typeface="Garamond"/>
              </a:rPr>
              <a:t>d</a:t>
            </a:r>
            <a:r>
              <a:rPr sz="3600" spc="-9" baseline="2469" smtClean="0">
                <a:latin typeface="Garamond"/>
                <a:cs typeface="Garamond"/>
              </a:rPr>
              <a:t> </a:t>
            </a:r>
            <a:r>
              <a:rPr sz="3600" spc="64" baseline="2469" smtClean="0">
                <a:latin typeface="Garamond"/>
                <a:cs typeface="Garamond"/>
              </a:rPr>
              <a:t>g</a:t>
            </a:r>
            <a:r>
              <a:rPr sz="3600" spc="0" baseline="2469" smtClean="0">
                <a:latin typeface="Garamond"/>
                <a:cs typeface="Garamond"/>
              </a:rPr>
              <a:t>oods</a:t>
            </a:r>
            <a:r>
              <a:rPr lang="en-US" sz="3600" spc="0" baseline="2469" dirty="0" smtClean="0">
                <a:latin typeface="Garamond"/>
                <a:cs typeface="Garamond"/>
              </a:rPr>
              <a:t>.</a:t>
            </a:r>
          </a:p>
          <a:p>
            <a:pPr marL="12700" algn="just">
              <a:lnSpc>
                <a:spcPts val="2570"/>
              </a:lnSpc>
              <a:spcBef>
                <a:spcPts val="128"/>
              </a:spcBef>
            </a:pPr>
            <a:endParaRPr lang="en-US" sz="3600" spc="0" baseline="2469" dirty="0" smtClean="0">
              <a:latin typeface="Garamond"/>
              <a:cs typeface="Garamond"/>
            </a:endParaRPr>
          </a:p>
          <a:p>
            <a:pPr marL="12700" algn="just">
              <a:lnSpc>
                <a:spcPts val="2570"/>
              </a:lnSpc>
              <a:spcBef>
                <a:spcPts val="128"/>
              </a:spcBef>
            </a:pPr>
            <a:endParaRPr sz="2400">
              <a:latin typeface="Garamond"/>
              <a:cs typeface="Garamond"/>
            </a:endParaRPr>
          </a:p>
        </p:txBody>
      </p:sp>
      <p:sp>
        <p:nvSpPr>
          <p:cNvPr id="8" name="object 11"/>
          <p:cNvSpPr txBox="1"/>
          <p:nvPr/>
        </p:nvSpPr>
        <p:spPr>
          <a:xfrm>
            <a:off x="1104900" y="5118100"/>
            <a:ext cx="9994900" cy="1206500"/>
          </a:xfrm>
          <a:prstGeom prst="rect">
            <a:avLst/>
          </a:prstGeom>
        </p:spPr>
        <p:txBody>
          <a:bodyPr wrap="square" lIns="0" tIns="0" rIns="0" bIns="0" rtlCol="0">
            <a:noAutofit/>
          </a:bodyPr>
          <a:lstStyle/>
          <a:p>
            <a:pPr marL="12700">
              <a:lnSpc>
                <a:spcPts val="2570"/>
              </a:lnSpc>
              <a:spcBef>
                <a:spcPts val="128"/>
              </a:spcBef>
            </a:pPr>
            <a:r>
              <a:rPr lang="en-US" sz="3600" spc="9" baseline="2469" dirty="0" smtClean="0">
                <a:latin typeface="Garamond"/>
                <a:cs typeface="Garamond"/>
              </a:rPr>
              <a:t>* Increased </a:t>
            </a:r>
            <a:r>
              <a:rPr lang="en-US" sz="3600" spc="9" baseline="2469" dirty="0" err="1" smtClean="0">
                <a:latin typeface="Garamond"/>
                <a:cs typeface="Garamond"/>
              </a:rPr>
              <a:t>i</a:t>
            </a:r>
            <a:r>
              <a:rPr sz="3600" spc="0" baseline="2469" smtClean="0">
                <a:latin typeface="Garamond"/>
                <a:cs typeface="Garamond"/>
              </a:rPr>
              <a:t>ntr</a:t>
            </a:r>
            <a:r>
              <a:rPr sz="3600" spc="-4" baseline="2469" smtClean="0">
                <a:latin typeface="Garamond"/>
                <a:cs typeface="Garamond"/>
              </a:rPr>
              <a:t>a</a:t>
            </a:r>
            <a:r>
              <a:rPr sz="3600" spc="4" baseline="2469" smtClean="0">
                <a:latin typeface="Garamond"/>
                <a:cs typeface="Garamond"/>
              </a:rPr>
              <a:t>-</a:t>
            </a:r>
            <a:r>
              <a:rPr lang="en-US" sz="3600" spc="4" baseline="2469" dirty="0" smtClean="0">
                <a:latin typeface="Garamond"/>
                <a:cs typeface="Garamond"/>
              </a:rPr>
              <a:t>A</a:t>
            </a:r>
            <a:r>
              <a:rPr sz="3600" spc="0" baseline="2469" smtClean="0">
                <a:latin typeface="Garamond"/>
                <a:cs typeface="Garamond"/>
              </a:rPr>
              <a:t>frican</a:t>
            </a:r>
            <a:r>
              <a:rPr lang="en-US" sz="3600" spc="0" baseline="2469" dirty="0" smtClean="0">
                <a:latin typeface="Garamond"/>
                <a:cs typeface="Garamond"/>
              </a:rPr>
              <a:t> trade, create opportunities for learning, innovation, and </a:t>
            </a:r>
            <a:r>
              <a:rPr lang="en-US" sz="3600" spc="0" dirty="0" smtClean="0">
                <a:latin typeface="Garamond"/>
                <a:cs typeface="Garamond"/>
              </a:rPr>
              <a:t>    </a:t>
            </a:r>
            <a:r>
              <a:rPr lang="en-US" sz="3600" spc="0" baseline="2469" dirty="0" smtClean="0">
                <a:latin typeface="Garamond"/>
                <a:cs typeface="Garamond"/>
              </a:rPr>
              <a:t>collaborate among African businesses. </a:t>
            </a:r>
            <a:endParaRPr sz="2400">
              <a:latin typeface="Garamond"/>
              <a:cs typeface="Garamond"/>
            </a:endParaRPr>
          </a:p>
        </p:txBody>
      </p:sp>
      <p:sp>
        <p:nvSpPr>
          <p:cNvPr id="9" name="object 10"/>
          <p:cNvSpPr txBox="1"/>
          <p:nvPr/>
        </p:nvSpPr>
        <p:spPr>
          <a:xfrm>
            <a:off x="3327400" y="5549900"/>
            <a:ext cx="1582511" cy="482599"/>
          </a:xfrm>
          <a:prstGeom prst="rect">
            <a:avLst/>
          </a:prstGeom>
        </p:spPr>
        <p:txBody>
          <a:bodyPr wrap="square" lIns="0" tIns="0" rIns="0" bIns="0" rtlCol="0">
            <a:noAutofit/>
          </a:bodyPr>
          <a:lstStyle/>
          <a:p>
            <a:pPr marL="12700">
              <a:lnSpc>
                <a:spcPts val="2570"/>
              </a:lnSpc>
              <a:spcBef>
                <a:spcPts val="128"/>
              </a:spcBef>
            </a:pPr>
            <a:r>
              <a:rPr lang="en-US" sz="3600" spc="0" baseline="2469" dirty="0" smtClean="0">
                <a:latin typeface="Garamond"/>
                <a:cs typeface="Garamond"/>
              </a:rPr>
              <a:t>                </a:t>
            </a:r>
            <a:endParaRPr sz="2400">
              <a:latin typeface="Garamond"/>
              <a:cs typeface="Garamond"/>
            </a:endParaRPr>
          </a:p>
        </p:txBody>
      </p:sp>
      <p:sp>
        <p:nvSpPr>
          <p:cNvPr id="17" name="Slide Number Placeholder 16"/>
          <p:cNvSpPr>
            <a:spLocks noGrp="1"/>
          </p:cNvSpPr>
          <p:nvPr>
            <p:ph type="sldNum" sz="quarter" idx="12"/>
          </p:nvPr>
        </p:nvSpPr>
        <p:spPr/>
        <p:txBody>
          <a:bodyPr/>
          <a:lstStyle/>
          <a:p>
            <a:fld id="{D57F1E4F-1CFF-5643-939E-217C01CDF565}"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624110"/>
            <a:ext cx="9752012" cy="734790"/>
          </a:xfrm>
        </p:spPr>
        <p:txBody>
          <a:bodyPr>
            <a:normAutofit fontScale="90000"/>
          </a:bodyPr>
          <a:lstStyle/>
          <a:p>
            <a:pPr algn="ctr"/>
            <a:r>
              <a:rPr lang="en-US" dirty="0" smtClean="0">
                <a:solidFill>
                  <a:schemeClr val="tx1"/>
                </a:solidFill>
                <a:latin typeface="Arial"/>
                <a:cs typeface="Arial"/>
              </a:rPr>
              <a:t>Background</a:t>
            </a:r>
            <a:r>
              <a:rPr lang="en-US" spc="-9" dirty="0" smtClean="0">
                <a:solidFill>
                  <a:schemeClr val="tx1"/>
                </a:solidFill>
                <a:latin typeface="Arial"/>
                <a:cs typeface="Arial"/>
              </a:rPr>
              <a:t> </a:t>
            </a:r>
            <a:r>
              <a:rPr lang="en-US" dirty="0" smtClean="0">
                <a:solidFill>
                  <a:schemeClr val="tx1"/>
                </a:solidFill>
                <a:latin typeface="Arial"/>
                <a:cs typeface="Arial"/>
              </a:rPr>
              <a:t>to a </a:t>
            </a:r>
            <a:r>
              <a:rPr lang="en-US" spc="9" dirty="0" smtClean="0">
                <a:solidFill>
                  <a:schemeClr val="tx1"/>
                </a:solidFill>
                <a:latin typeface="Arial"/>
                <a:cs typeface="Arial"/>
              </a:rPr>
              <a:t>C</a:t>
            </a:r>
            <a:r>
              <a:rPr lang="en-US" dirty="0" smtClean="0">
                <a:solidFill>
                  <a:schemeClr val="tx1"/>
                </a:solidFill>
                <a:latin typeface="Arial"/>
                <a:cs typeface="Arial"/>
              </a:rPr>
              <a:t>ommon Afr</a:t>
            </a:r>
            <a:r>
              <a:rPr lang="en-US" spc="-9" dirty="0" smtClean="0">
                <a:solidFill>
                  <a:schemeClr val="tx1"/>
                </a:solidFill>
                <a:latin typeface="Arial"/>
                <a:cs typeface="Arial"/>
              </a:rPr>
              <a:t>i</a:t>
            </a:r>
            <a:r>
              <a:rPr lang="en-US" dirty="0" smtClean="0">
                <a:solidFill>
                  <a:schemeClr val="tx1"/>
                </a:solidFill>
                <a:latin typeface="Arial"/>
                <a:cs typeface="Arial"/>
              </a:rPr>
              <a:t>can Cur</a:t>
            </a:r>
            <a:r>
              <a:rPr lang="en-US" spc="-9" dirty="0" smtClean="0">
                <a:solidFill>
                  <a:schemeClr val="tx1"/>
                </a:solidFill>
                <a:latin typeface="Arial"/>
                <a:cs typeface="Arial"/>
              </a:rPr>
              <a:t>r</a:t>
            </a:r>
            <a:r>
              <a:rPr lang="en-US" dirty="0" smtClean="0">
                <a:solidFill>
                  <a:schemeClr val="tx1"/>
                </a:solidFill>
                <a:latin typeface="Arial"/>
                <a:cs typeface="Arial"/>
              </a:rPr>
              <a:t>ency…</a:t>
            </a:r>
            <a:br>
              <a:rPr lang="en-US" dirty="0" smtClean="0">
                <a:solidFill>
                  <a:schemeClr val="tx1"/>
                </a:solidFill>
                <a:latin typeface="Arial"/>
                <a:cs typeface="Arial"/>
              </a:rPr>
            </a:br>
            <a:r>
              <a:rPr lang="en-US" dirty="0" smtClean="0">
                <a:latin typeface="Arial"/>
                <a:cs typeface="Arial"/>
              </a:rPr>
              <a:t/>
            </a:r>
            <a:br>
              <a:rPr lang="en-US" dirty="0" smtClean="0">
                <a:latin typeface="Arial"/>
                <a:cs typeface="Arial"/>
              </a:rPr>
            </a:br>
            <a:r>
              <a:rPr lang="en-US" dirty="0" smtClean="0">
                <a:latin typeface="Arial"/>
                <a:cs typeface="Arial"/>
              </a:rPr>
              <a:t/>
            </a:r>
            <a:br>
              <a:rPr lang="en-US" dirty="0" smtClean="0">
                <a:latin typeface="Arial"/>
                <a:cs typeface="Arial"/>
              </a:rPr>
            </a:br>
            <a:endParaRPr lang="en-US" dirty="0"/>
          </a:p>
        </p:txBody>
      </p:sp>
      <p:sp>
        <p:nvSpPr>
          <p:cNvPr id="4" name="Footer Placeholder 3"/>
          <p:cNvSpPr>
            <a:spLocks noGrp="1"/>
          </p:cNvSpPr>
          <p:nvPr>
            <p:ph type="ftr" sz="quarter" idx="11"/>
          </p:nvPr>
        </p:nvSpPr>
        <p:spPr>
          <a:xfrm>
            <a:off x="2589212" y="6388100"/>
            <a:ext cx="7619999" cy="469900"/>
          </a:xfrm>
        </p:spPr>
        <p:txBody>
          <a:bodyPr/>
          <a:lstStyle/>
          <a:p>
            <a:r>
              <a:rPr lang="en-US" dirty="0" smtClean="0"/>
              <a:t>DEVELOPED AND PRESENTED BY CHARTERTERD INST. OF PURCHASING AND SUPPLY MAGT. OF NIGERIA.</a:t>
            </a:r>
            <a:endParaRPr lang="en-US" dirty="0"/>
          </a:p>
        </p:txBody>
      </p:sp>
      <p:sp>
        <p:nvSpPr>
          <p:cNvPr id="5" name="object 10"/>
          <p:cNvSpPr txBox="1"/>
          <p:nvPr/>
        </p:nvSpPr>
        <p:spPr>
          <a:xfrm>
            <a:off x="609600" y="1532451"/>
            <a:ext cx="164846" cy="304292"/>
          </a:xfrm>
          <a:prstGeom prst="rect">
            <a:avLst/>
          </a:prstGeom>
        </p:spPr>
        <p:txBody>
          <a:bodyPr wrap="square" lIns="0" tIns="0" rIns="0" bIns="0" rtlCol="0">
            <a:noAutofit/>
          </a:bodyPr>
          <a:lstStyle/>
          <a:p>
            <a:pPr marL="12700">
              <a:lnSpc>
                <a:spcPts val="2345"/>
              </a:lnSpc>
              <a:spcBef>
                <a:spcPts val="117"/>
              </a:spcBef>
            </a:pPr>
            <a:r>
              <a:rPr sz="2200" spc="0" smtClean="0">
                <a:latin typeface="Arial"/>
                <a:cs typeface="Arial"/>
              </a:rPr>
              <a:t>•</a:t>
            </a:r>
            <a:r>
              <a:rPr lang="en-US" sz="2200" spc="0" dirty="0" smtClean="0">
                <a:latin typeface="Arial"/>
                <a:cs typeface="Arial"/>
              </a:rPr>
              <a:t>  </a:t>
            </a:r>
            <a:endParaRPr sz="2200">
              <a:latin typeface="Arial"/>
              <a:cs typeface="Arial"/>
            </a:endParaRPr>
          </a:p>
        </p:txBody>
      </p:sp>
      <p:sp>
        <p:nvSpPr>
          <p:cNvPr id="6" name="object 9"/>
          <p:cNvSpPr txBox="1"/>
          <p:nvPr/>
        </p:nvSpPr>
        <p:spPr>
          <a:xfrm>
            <a:off x="814526" y="1544794"/>
            <a:ext cx="6843573" cy="4932206"/>
          </a:xfrm>
          <a:prstGeom prst="rect">
            <a:avLst/>
          </a:prstGeom>
        </p:spPr>
        <p:txBody>
          <a:bodyPr wrap="square" lIns="0" tIns="0" rIns="0" bIns="0" rtlCol="0">
            <a:noAutofit/>
          </a:bodyPr>
          <a:lstStyle/>
          <a:p>
            <a:pPr marL="12700" marR="41833">
              <a:lnSpc>
                <a:spcPts val="2360"/>
              </a:lnSpc>
              <a:spcBef>
                <a:spcPts val="118"/>
              </a:spcBef>
            </a:pPr>
            <a:r>
              <a:rPr lang="en-US" sz="3300" spc="25" baseline="2693" dirty="0" smtClean="0">
                <a:latin typeface="Garamond"/>
                <a:cs typeface="Garamond"/>
              </a:rPr>
              <a:t>.*	</a:t>
            </a:r>
            <a:r>
              <a:rPr sz="3300" spc="25" baseline="2693" smtClean="0">
                <a:latin typeface="Garamond"/>
                <a:cs typeface="Garamond"/>
              </a:rPr>
              <a:t>T</a:t>
            </a:r>
            <a:r>
              <a:rPr sz="3300" spc="0" baseline="2693" smtClean="0">
                <a:latin typeface="Garamond"/>
                <a:cs typeface="Garamond"/>
              </a:rPr>
              <a:t>he</a:t>
            </a:r>
            <a:r>
              <a:rPr sz="3300" spc="-23" baseline="2693" smtClean="0">
                <a:latin typeface="Garamond"/>
                <a:cs typeface="Garamond"/>
              </a:rPr>
              <a:t> </a:t>
            </a:r>
            <a:r>
              <a:rPr sz="3300" spc="0" baseline="2693" dirty="0">
                <a:latin typeface="Garamond"/>
                <a:cs typeface="Garamond"/>
              </a:rPr>
              <a:t>cla</a:t>
            </a:r>
            <a:r>
              <a:rPr sz="3300" spc="-4" baseline="2693" dirty="0">
                <a:latin typeface="Garamond"/>
                <a:cs typeface="Garamond"/>
              </a:rPr>
              <a:t>m</a:t>
            </a:r>
            <a:r>
              <a:rPr sz="3300" spc="0" baseline="2693" dirty="0">
                <a:latin typeface="Garamond"/>
                <a:cs typeface="Garamond"/>
              </a:rPr>
              <a:t>our</a:t>
            </a:r>
            <a:r>
              <a:rPr sz="3300" spc="-44" baseline="2693" dirty="0">
                <a:latin typeface="Garamond"/>
                <a:cs typeface="Garamond"/>
              </a:rPr>
              <a:t> </a:t>
            </a:r>
            <a:r>
              <a:rPr sz="3300" spc="0" baseline="2693" dirty="0">
                <a:latin typeface="Garamond"/>
                <a:cs typeface="Garamond"/>
              </a:rPr>
              <a:t>for</a:t>
            </a:r>
            <a:r>
              <a:rPr sz="3300" spc="-20" baseline="2693" dirty="0">
                <a:latin typeface="Garamond"/>
                <a:cs typeface="Garamond"/>
              </a:rPr>
              <a:t> </a:t>
            </a:r>
            <a:r>
              <a:rPr sz="3300" spc="0" baseline="2693" dirty="0">
                <a:latin typeface="Garamond"/>
                <a:cs typeface="Garamond"/>
              </a:rPr>
              <a:t>a</a:t>
            </a:r>
            <a:r>
              <a:rPr sz="3300" spc="-3" baseline="2693" dirty="0">
                <a:latin typeface="Garamond"/>
                <a:cs typeface="Garamond"/>
              </a:rPr>
              <a:t> </a:t>
            </a:r>
            <a:r>
              <a:rPr sz="3300" spc="0" baseline="2693" dirty="0">
                <a:latin typeface="Garamond"/>
                <a:cs typeface="Garamond"/>
              </a:rPr>
              <a:t>c</a:t>
            </a:r>
            <a:r>
              <a:rPr sz="3300" spc="-9" baseline="2693" dirty="0">
                <a:latin typeface="Garamond"/>
                <a:cs typeface="Garamond"/>
              </a:rPr>
              <a:t>o</a:t>
            </a:r>
            <a:r>
              <a:rPr sz="3300" spc="0" baseline="2693" dirty="0">
                <a:latin typeface="Garamond"/>
                <a:cs typeface="Garamond"/>
              </a:rPr>
              <a:t>mmon</a:t>
            </a:r>
            <a:r>
              <a:rPr sz="3300" spc="-41" baseline="2693" dirty="0">
                <a:latin typeface="Garamond"/>
                <a:cs typeface="Garamond"/>
              </a:rPr>
              <a:t> </a:t>
            </a:r>
            <a:r>
              <a:rPr sz="3300" spc="0" baseline="2693">
                <a:latin typeface="Garamond"/>
                <a:cs typeface="Garamond"/>
              </a:rPr>
              <a:t>cu</a:t>
            </a:r>
            <a:r>
              <a:rPr sz="3300" spc="59" baseline="2693">
                <a:latin typeface="Garamond"/>
                <a:cs typeface="Garamond"/>
              </a:rPr>
              <a:t>r</a:t>
            </a:r>
            <a:r>
              <a:rPr sz="3300" spc="0" baseline="2693">
                <a:latin typeface="Garamond"/>
                <a:cs typeface="Garamond"/>
              </a:rPr>
              <a:t>re</a:t>
            </a:r>
            <a:r>
              <a:rPr sz="3300" spc="-4" baseline="2693">
                <a:latin typeface="Garamond"/>
                <a:cs typeface="Garamond"/>
              </a:rPr>
              <a:t>n</a:t>
            </a:r>
            <a:r>
              <a:rPr sz="3300" spc="0" baseline="2693">
                <a:latin typeface="Garamond"/>
                <a:cs typeface="Garamond"/>
              </a:rPr>
              <a:t>cy</a:t>
            </a:r>
            <a:r>
              <a:rPr sz="3300" spc="-73" baseline="2693">
                <a:latin typeface="Garamond"/>
                <a:cs typeface="Garamond"/>
              </a:rPr>
              <a:t> </a:t>
            </a:r>
            <a:r>
              <a:rPr sz="3300" spc="0" baseline="2693" smtClean="0">
                <a:latin typeface="Garamond"/>
                <a:cs typeface="Garamond"/>
              </a:rPr>
              <a:t>for</a:t>
            </a:r>
            <a:r>
              <a:rPr lang="en-US" sz="3300" spc="0" baseline="2693" dirty="0" smtClean="0">
                <a:latin typeface="Garamond"/>
                <a:cs typeface="Garamond"/>
              </a:rPr>
              <a:t> A</a:t>
            </a:r>
            <a:r>
              <a:rPr sz="3300" spc="0" baseline="2693" smtClean="0">
                <a:latin typeface="Garamond"/>
                <a:cs typeface="Garamond"/>
              </a:rPr>
              <a:t>frica</a:t>
            </a:r>
            <a:r>
              <a:rPr lang="en-US" sz="2200" spc="0" dirty="0" smtClean="0">
                <a:latin typeface="Garamond"/>
                <a:cs typeface="Garamond"/>
              </a:rPr>
              <a:t> </a:t>
            </a:r>
            <a:r>
              <a:rPr sz="3300" spc="0" baseline="2693" smtClean="0">
                <a:latin typeface="Garamond"/>
                <a:cs typeface="Garamond"/>
              </a:rPr>
              <a:t>dates</a:t>
            </a:r>
            <a:r>
              <a:rPr sz="3300" spc="-43" baseline="2693" smtClean="0">
                <a:latin typeface="Garamond"/>
                <a:cs typeface="Garamond"/>
              </a:rPr>
              <a:t> </a:t>
            </a:r>
            <a:r>
              <a:rPr sz="3300" spc="0" baseline="2693" smtClean="0">
                <a:latin typeface="Garamond"/>
                <a:cs typeface="Garamond"/>
              </a:rPr>
              <a:t>to</a:t>
            </a:r>
            <a:r>
              <a:rPr lang="en-US" sz="3300" spc="-17" baseline="2693" dirty="0" smtClean="0">
                <a:latin typeface="Garamond"/>
                <a:cs typeface="Garamond"/>
              </a:rPr>
              <a:t> </a:t>
            </a:r>
            <a:r>
              <a:rPr lang="en-US" sz="3300" spc="-17" dirty="0" smtClean="0">
                <a:latin typeface="Garamond"/>
                <a:cs typeface="Garamond"/>
              </a:rPr>
              <a:t>       </a:t>
            </a:r>
            <a:r>
              <a:rPr sz="3300" spc="0" baseline="2693" smtClean="0">
                <a:latin typeface="Garamond"/>
                <a:cs typeface="Garamond"/>
              </a:rPr>
              <a:t>t</a:t>
            </a:r>
            <a:r>
              <a:rPr sz="3300" spc="-9" baseline="2693" smtClean="0">
                <a:latin typeface="Garamond"/>
                <a:cs typeface="Garamond"/>
              </a:rPr>
              <a:t>h</a:t>
            </a:r>
            <a:r>
              <a:rPr sz="3300" spc="0" baseline="2693" smtClean="0">
                <a:latin typeface="Garamond"/>
                <a:cs typeface="Garamond"/>
              </a:rPr>
              <a:t>e</a:t>
            </a:r>
            <a:r>
              <a:rPr sz="3300" spc="-16" baseline="2693" smtClean="0">
                <a:latin typeface="Garamond"/>
                <a:cs typeface="Garamond"/>
              </a:rPr>
              <a:t> </a:t>
            </a:r>
            <a:r>
              <a:rPr sz="3300" spc="0" baseline="2693" dirty="0">
                <a:latin typeface="Garamond"/>
                <a:cs typeface="Garamond"/>
              </a:rPr>
              <a:t>cr</a:t>
            </a:r>
            <a:r>
              <a:rPr sz="3300" spc="-4" baseline="2693" dirty="0">
                <a:latin typeface="Garamond"/>
                <a:cs typeface="Garamond"/>
              </a:rPr>
              <a:t>e</a:t>
            </a:r>
            <a:r>
              <a:rPr sz="3300" spc="0" baseline="2693" dirty="0">
                <a:latin typeface="Garamond"/>
                <a:cs typeface="Garamond"/>
              </a:rPr>
              <a:t>a</a:t>
            </a:r>
            <a:r>
              <a:rPr sz="3300" spc="-9" baseline="2693" dirty="0">
                <a:latin typeface="Garamond"/>
                <a:cs typeface="Garamond"/>
              </a:rPr>
              <a:t>t</a:t>
            </a:r>
            <a:r>
              <a:rPr sz="3300" spc="0" baseline="2693" dirty="0">
                <a:latin typeface="Garamond"/>
                <a:cs typeface="Garamond"/>
              </a:rPr>
              <a:t>ion</a:t>
            </a:r>
            <a:r>
              <a:rPr sz="3300" spc="-53" baseline="2693" dirty="0">
                <a:latin typeface="Garamond"/>
                <a:cs typeface="Garamond"/>
              </a:rPr>
              <a:t> </a:t>
            </a:r>
            <a:r>
              <a:rPr sz="3300" spc="0" baseline="2693" dirty="0">
                <a:latin typeface="Garamond"/>
                <a:cs typeface="Garamond"/>
              </a:rPr>
              <a:t>of</a:t>
            </a:r>
            <a:r>
              <a:rPr sz="3300" spc="276" baseline="2693" dirty="0">
                <a:latin typeface="Garamond"/>
                <a:cs typeface="Garamond"/>
              </a:rPr>
              <a:t> </a:t>
            </a:r>
            <a:r>
              <a:rPr sz="3300" spc="0" baseline="2693" dirty="0">
                <a:latin typeface="Garamond"/>
                <a:cs typeface="Garamond"/>
              </a:rPr>
              <a:t>t</a:t>
            </a:r>
            <a:r>
              <a:rPr sz="3300" spc="-9" baseline="2693" dirty="0">
                <a:latin typeface="Garamond"/>
                <a:cs typeface="Garamond"/>
              </a:rPr>
              <a:t>h</a:t>
            </a:r>
            <a:r>
              <a:rPr sz="3300" spc="0" baseline="2693" dirty="0">
                <a:latin typeface="Garamond"/>
                <a:cs typeface="Garamond"/>
              </a:rPr>
              <a:t>e</a:t>
            </a:r>
            <a:r>
              <a:rPr sz="3300" spc="-16" baseline="2693" dirty="0">
                <a:latin typeface="Garamond"/>
                <a:cs typeface="Garamond"/>
              </a:rPr>
              <a:t> </a:t>
            </a:r>
            <a:r>
              <a:rPr sz="3300" spc="0" baseline="2693">
                <a:latin typeface="Garamond"/>
                <a:cs typeface="Garamond"/>
              </a:rPr>
              <a:t>Or</a:t>
            </a:r>
            <a:r>
              <a:rPr sz="3300" spc="44" baseline="2693">
                <a:latin typeface="Garamond"/>
                <a:cs typeface="Garamond"/>
              </a:rPr>
              <a:t>g</a:t>
            </a:r>
            <a:r>
              <a:rPr sz="3300" spc="0" baseline="2693">
                <a:latin typeface="Garamond"/>
                <a:cs typeface="Garamond"/>
              </a:rPr>
              <a:t>a</a:t>
            </a:r>
            <a:r>
              <a:rPr sz="3300" spc="-9" baseline="2693">
                <a:latin typeface="Garamond"/>
                <a:cs typeface="Garamond"/>
              </a:rPr>
              <a:t>n</a:t>
            </a:r>
            <a:r>
              <a:rPr sz="3300" spc="0" baseline="2693">
                <a:latin typeface="Garamond"/>
                <a:cs typeface="Garamond"/>
              </a:rPr>
              <a:t>iza</a:t>
            </a:r>
            <a:r>
              <a:rPr sz="3300" spc="-9" baseline="2693">
                <a:latin typeface="Garamond"/>
                <a:cs typeface="Garamond"/>
              </a:rPr>
              <a:t>t</a:t>
            </a:r>
            <a:r>
              <a:rPr sz="3300" spc="0" baseline="2693">
                <a:latin typeface="Garamond"/>
                <a:cs typeface="Garamond"/>
              </a:rPr>
              <a:t>ion</a:t>
            </a:r>
            <a:r>
              <a:rPr sz="3300" spc="-56" baseline="2693">
                <a:latin typeface="Garamond"/>
                <a:cs typeface="Garamond"/>
              </a:rPr>
              <a:t> </a:t>
            </a:r>
            <a:r>
              <a:rPr sz="3300" spc="0" baseline="2693" smtClean="0">
                <a:latin typeface="Garamond"/>
                <a:cs typeface="Garamond"/>
              </a:rPr>
              <a:t>of</a:t>
            </a:r>
            <a:r>
              <a:rPr lang="en-US" sz="2200" spc="0" dirty="0" smtClean="0">
                <a:latin typeface="Garamond"/>
                <a:cs typeface="Garamond"/>
              </a:rPr>
              <a:t> </a:t>
            </a:r>
            <a:r>
              <a:rPr sz="3300" spc="0" baseline="2693" smtClean="0">
                <a:latin typeface="Garamond"/>
                <a:cs typeface="Garamond"/>
              </a:rPr>
              <a:t>African</a:t>
            </a:r>
            <a:r>
              <a:rPr sz="3300" spc="-48" baseline="2693" smtClean="0">
                <a:latin typeface="Garamond"/>
                <a:cs typeface="Garamond"/>
              </a:rPr>
              <a:t> </a:t>
            </a:r>
            <a:r>
              <a:rPr sz="3300" spc="0" baseline="2693" dirty="0">
                <a:latin typeface="Garamond"/>
                <a:cs typeface="Garamond"/>
              </a:rPr>
              <a:t>Unity</a:t>
            </a:r>
            <a:r>
              <a:rPr sz="3300" spc="-42" baseline="2693" dirty="0">
                <a:latin typeface="Garamond"/>
                <a:cs typeface="Garamond"/>
              </a:rPr>
              <a:t> </a:t>
            </a:r>
            <a:r>
              <a:rPr sz="3300" spc="0" baseline="2693" dirty="0">
                <a:latin typeface="Garamond"/>
                <a:cs typeface="Garamond"/>
              </a:rPr>
              <a:t>(</a:t>
            </a:r>
            <a:r>
              <a:rPr sz="3300" spc="-125" baseline="2693" dirty="0">
                <a:latin typeface="Garamond"/>
                <a:cs typeface="Garamond"/>
              </a:rPr>
              <a:t>O</a:t>
            </a:r>
            <a:r>
              <a:rPr sz="3300" spc="-94" baseline="2693" dirty="0">
                <a:latin typeface="Garamond"/>
                <a:cs typeface="Garamond"/>
              </a:rPr>
              <a:t>A</a:t>
            </a:r>
            <a:r>
              <a:rPr sz="3300" spc="0" baseline="2693" dirty="0">
                <a:latin typeface="Garamond"/>
                <a:cs typeface="Garamond"/>
              </a:rPr>
              <a:t>U)</a:t>
            </a:r>
            <a:r>
              <a:rPr sz="3300" spc="-60" baseline="2693" dirty="0">
                <a:latin typeface="Garamond"/>
                <a:cs typeface="Garamond"/>
              </a:rPr>
              <a:t> </a:t>
            </a:r>
            <a:r>
              <a:rPr sz="3300" spc="0" baseline="2693" dirty="0">
                <a:latin typeface="Garamond"/>
                <a:cs typeface="Garamond"/>
              </a:rPr>
              <a:t>in</a:t>
            </a:r>
            <a:r>
              <a:rPr sz="3300" spc="-6" baseline="2693" dirty="0">
                <a:latin typeface="Garamond"/>
                <a:cs typeface="Garamond"/>
              </a:rPr>
              <a:t> </a:t>
            </a:r>
            <a:r>
              <a:rPr sz="3300" spc="0" baseline="2693" dirty="0">
                <a:latin typeface="Garamond"/>
                <a:cs typeface="Garamond"/>
              </a:rPr>
              <a:t>196</a:t>
            </a:r>
            <a:r>
              <a:rPr sz="3300" spc="9" baseline="2693" dirty="0">
                <a:latin typeface="Garamond"/>
                <a:cs typeface="Garamond"/>
              </a:rPr>
              <a:t>3</a:t>
            </a:r>
            <a:r>
              <a:rPr sz="3300" spc="0" baseline="2693" dirty="0">
                <a:latin typeface="Garamond"/>
                <a:cs typeface="Garamond"/>
              </a:rPr>
              <a:t>.</a:t>
            </a:r>
            <a:endParaRPr sz="2200">
              <a:latin typeface="Garamond"/>
              <a:cs typeface="Garamond"/>
            </a:endParaRPr>
          </a:p>
          <a:p>
            <a:pPr marL="12700" marR="41833">
              <a:lnSpc>
                <a:spcPct val="93749"/>
              </a:lnSpc>
              <a:spcBef>
                <a:spcPts val="382"/>
              </a:spcBef>
            </a:pPr>
            <a:r>
              <a:rPr lang="en-US" sz="2200" dirty="0" smtClean="0">
                <a:latin typeface="Garamond"/>
                <a:cs typeface="Garamond"/>
              </a:rPr>
              <a:t>*	</a:t>
            </a:r>
            <a:r>
              <a:rPr sz="2200" spc="0" smtClean="0">
                <a:latin typeface="Garamond"/>
                <a:cs typeface="Garamond"/>
              </a:rPr>
              <a:t>Aim</a:t>
            </a:r>
            <a:r>
              <a:rPr sz="2200" spc="-4" smtClean="0">
                <a:latin typeface="Garamond"/>
                <a:cs typeface="Garamond"/>
              </a:rPr>
              <a:t>e</a:t>
            </a:r>
            <a:r>
              <a:rPr sz="2200" spc="0" smtClean="0">
                <a:latin typeface="Garamond"/>
                <a:cs typeface="Garamond"/>
              </a:rPr>
              <a:t>d</a:t>
            </a:r>
            <a:r>
              <a:rPr sz="2200" spc="-10" smtClean="0">
                <a:latin typeface="Garamond"/>
                <a:cs typeface="Garamond"/>
              </a:rPr>
              <a:t> </a:t>
            </a:r>
            <a:r>
              <a:rPr sz="2200" spc="0" dirty="0">
                <a:latin typeface="Garamond"/>
                <a:cs typeface="Garamond"/>
              </a:rPr>
              <a:t>at</a:t>
            </a:r>
            <a:r>
              <a:rPr sz="2200" spc="4" dirty="0">
                <a:latin typeface="Garamond"/>
                <a:cs typeface="Garamond"/>
              </a:rPr>
              <a:t> </a:t>
            </a:r>
            <a:r>
              <a:rPr sz="2200" spc="0" dirty="0">
                <a:solidFill>
                  <a:srgbClr val="C00000"/>
                </a:solidFill>
                <a:latin typeface="Garamond"/>
                <a:cs typeface="Garamond"/>
              </a:rPr>
              <a:t>pr</a:t>
            </a:r>
            <a:r>
              <a:rPr sz="2200" spc="-14" dirty="0">
                <a:solidFill>
                  <a:srgbClr val="C00000"/>
                </a:solidFill>
                <a:latin typeface="Garamond"/>
                <a:cs typeface="Garamond"/>
              </a:rPr>
              <a:t>o</a:t>
            </a:r>
            <a:r>
              <a:rPr sz="2200" spc="0" dirty="0">
                <a:solidFill>
                  <a:srgbClr val="C00000"/>
                </a:solidFill>
                <a:latin typeface="Garamond"/>
                <a:cs typeface="Garamond"/>
              </a:rPr>
              <a:t>m</a:t>
            </a:r>
            <a:r>
              <a:rPr sz="2200" spc="-9" dirty="0">
                <a:solidFill>
                  <a:srgbClr val="C00000"/>
                </a:solidFill>
                <a:latin typeface="Garamond"/>
                <a:cs typeface="Garamond"/>
              </a:rPr>
              <a:t>o</a:t>
            </a:r>
            <a:r>
              <a:rPr sz="2200" spc="0" dirty="0">
                <a:solidFill>
                  <a:srgbClr val="C00000"/>
                </a:solidFill>
                <a:latin typeface="Garamond"/>
                <a:cs typeface="Garamond"/>
              </a:rPr>
              <a:t>ti</a:t>
            </a:r>
            <a:r>
              <a:rPr sz="2200" spc="-9" dirty="0">
                <a:solidFill>
                  <a:srgbClr val="C00000"/>
                </a:solidFill>
                <a:latin typeface="Garamond"/>
                <a:cs typeface="Garamond"/>
              </a:rPr>
              <a:t>n</a:t>
            </a:r>
            <a:r>
              <a:rPr sz="2200" spc="0" dirty="0">
                <a:solidFill>
                  <a:srgbClr val="C00000"/>
                </a:solidFill>
                <a:latin typeface="Garamond"/>
                <a:cs typeface="Garamond"/>
              </a:rPr>
              <a:t>g</a:t>
            </a:r>
            <a:r>
              <a:rPr sz="2200" spc="50" dirty="0">
                <a:solidFill>
                  <a:srgbClr val="C00000"/>
                </a:solidFill>
                <a:latin typeface="Garamond"/>
                <a:cs typeface="Garamond"/>
              </a:rPr>
              <a:t> </a:t>
            </a:r>
            <a:r>
              <a:rPr sz="2200" spc="0" dirty="0">
                <a:solidFill>
                  <a:srgbClr val="C00000"/>
                </a:solidFill>
                <a:latin typeface="Garamond"/>
                <a:cs typeface="Garamond"/>
              </a:rPr>
              <a:t>uni</a:t>
            </a:r>
            <a:r>
              <a:rPr sz="2200" spc="-9" dirty="0">
                <a:solidFill>
                  <a:srgbClr val="C00000"/>
                </a:solidFill>
                <a:latin typeface="Garamond"/>
                <a:cs typeface="Garamond"/>
              </a:rPr>
              <a:t>t</a:t>
            </a:r>
            <a:r>
              <a:rPr sz="2200" spc="-184" dirty="0">
                <a:solidFill>
                  <a:srgbClr val="C00000"/>
                </a:solidFill>
                <a:latin typeface="Garamond"/>
                <a:cs typeface="Garamond"/>
              </a:rPr>
              <a:t>y</a:t>
            </a:r>
            <a:r>
              <a:rPr sz="2200" spc="0" dirty="0">
                <a:solidFill>
                  <a:srgbClr val="C00000"/>
                </a:solidFill>
                <a:latin typeface="Garamond"/>
                <a:cs typeface="Garamond"/>
              </a:rPr>
              <a:t>, solidari</a:t>
            </a:r>
            <a:r>
              <a:rPr sz="2200" spc="-4" dirty="0">
                <a:solidFill>
                  <a:srgbClr val="C00000"/>
                </a:solidFill>
                <a:latin typeface="Garamond"/>
                <a:cs typeface="Garamond"/>
              </a:rPr>
              <a:t>t</a:t>
            </a:r>
            <a:r>
              <a:rPr sz="2200" spc="-184" dirty="0">
                <a:solidFill>
                  <a:srgbClr val="C00000"/>
                </a:solidFill>
                <a:latin typeface="Garamond"/>
                <a:cs typeface="Garamond"/>
              </a:rPr>
              <a:t>y</a:t>
            </a:r>
            <a:r>
              <a:rPr sz="2200" spc="0" dirty="0">
                <a:solidFill>
                  <a:srgbClr val="C00000"/>
                </a:solidFill>
                <a:latin typeface="Garamond"/>
                <a:cs typeface="Garamond"/>
              </a:rPr>
              <a:t>,</a:t>
            </a:r>
            <a:r>
              <a:rPr sz="2200" spc="19" dirty="0">
                <a:solidFill>
                  <a:srgbClr val="C00000"/>
                </a:solidFill>
                <a:latin typeface="Garamond"/>
                <a:cs typeface="Garamond"/>
              </a:rPr>
              <a:t> </a:t>
            </a:r>
            <a:r>
              <a:rPr sz="2200" spc="0" dirty="0">
                <a:solidFill>
                  <a:srgbClr val="C00000"/>
                </a:solidFill>
                <a:latin typeface="Garamond"/>
                <a:cs typeface="Garamond"/>
              </a:rPr>
              <a:t>e</a:t>
            </a:r>
            <a:r>
              <a:rPr sz="2200" spc="-4" dirty="0">
                <a:solidFill>
                  <a:srgbClr val="C00000"/>
                </a:solidFill>
                <a:latin typeface="Garamond"/>
                <a:cs typeface="Garamond"/>
              </a:rPr>
              <a:t>c</a:t>
            </a:r>
            <a:r>
              <a:rPr sz="2200" spc="0" dirty="0">
                <a:solidFill>
                  <a:srgbClr val="C00000"/>
                </a:solidFill>
                <a:latin typeface="Garamond"/>
                <a:cs typeface="Garamond"/>
              </a:rPr>
              <a:t>o</a:t>
            </a:r>
            <a:r>
              <a:rPr sz="2200" spc="-9" dirty="0">
                <a:solidFill>
                  <a:srgbClr val="C00000"/>
                </a:solidFill>
                <a:latin typeface="Garamond"/>
                <a:cs typeface="Garamond"/>
              </a:rPr>
              <a:t>n</a:t>
            </a:r>
            <a:r>
              <a:rPr sz="2200" spc="0" dirty="0">
                <a:solidFill>
                  <a:srgbClr val="C00000"/>
                </a:solidFill>
                <a:latin typeface="Garamond"/>
                <a:cs typeface="Garamond"/>
              </a:rPr>
              <a:t>o</a:t>
            </a:r>
            <a:r>
              <a:rPr sz="2200" spc="-9" dirty="0">
                <a:solidFill>
                  <a:srgbClr val="C00000"/>
                </a:solidFill>
                <a:latin typeface="Garamond"/>
                <a:cs typeface="Garamond"/>
              </a:rPr>
              <a:t>m</a:t>
            </a:r>
            <a:r>
              <a:rPr sz="2200" spc="0" dirty="0">
                <a:solidFill>
                  <a:srgbClr val="C00000"/>
                </a:solidFill>
                <a:latin typeface="Garamond"/>
                <a:cs typeface="Garamond"/>
              </a:rPr>
              <a:t>ic</a:t>
            </a:r>
            <a:endParaRPr sz="2200">
              <a:latin typeface="Garamond"/>
              <a:cs typeface="Garamond"/>
            </a:endParaRPr>
          </a:p>
          <a:p>
            <a:pPr marL="12700" marR="41833">
              <a:lnSpc>
                <a:spcPts val="2380"/>
              </a:lnSpc>
              <a:spcBef>
                <a:spcPts val="119"/>
              </a:spcBef>
            </a:pPr>
            <a:r>
              <a:rPr sz="3300" spc="0" baseline="2693" dirty="0">
                <a:solidFill>
                  <a:srgbClr val="C00000"/>
                </a:solidFill>
                <a:latin typeface="Garamond"/>
                <a:cs typeface="Garamond"/>
              </a:rPr>
              <a:t>in</a:t>
            </a:r>
            <a:r>
              <a:rPr sz="3300" spc="-9" baseline="2693" dirty="0">
                <a:solidFill>
                  <a:srgbClr val="C00000"/>
                </a:solidFill>
                <a:latin typeface="Garamond"/>
                <a:cs typeface="Garamond"/>
              </a:rPr>
              <a:t>t</a:t>
            </a:r>
            <a:r>
              <a:rPr sz="3300" spc="0" baseline="2693" dirty="0">
                <a:solidFill>
                  <a:srgbClr val="C00000"/>
                </a:solidFill>
                <a:latin typeface="Garamond"/>
                <a:cs typeface="Garamond"/>
              </a:rPr>
              <a:t>e</a:t>
            </a:r>
            <a:r>
              <a:rPr sz="3300" spc="54" baseline="2693" dirty="0">
                <a:solidFill>
                  <a:srgbClr val="C00000"/>
                </a:solidFill>
                <a:latin typeface="Garamond"/>
                <a:cs typeface="Garamond"/>
              </a:rPr>
              <a:t>g</a:t>
            </a:r>
            <a:r>
              <a:rPr sz="3300" spc="0" baseline="2693" dirty="0">
                <a:solidFill>
                  <a:srgbClr val="C00000"/>
                </a:solidFill>
                <a:latin typeface="Garamond"/>
                <a:cs typeface="Garamond"/>
              </a:rPr>
              <a:t>ra</a:t>
            </a:r>
            <a:r>
              <a:rPr sz="3300" spc="-9" baseline="2693" dirty="0">
                <a:solidFill>
                  <a:srgbClr val="C00000"/>
                </a:solidFill>
                <a:latin typeface="Garamond"/>
                <a:cs typeface="Garamond"/>
              </a:rPr>
              <a:t>t</a:t>
            </a:r>
            <a:r>
              <a:rPr sz="3300" spc="0" baseline="2693" dirty="0">
                <a:solidFill>
                  <a:srgbClr val="C00000"/>
                </a:solidFill>
                <a:latin typeface="Garamond"/>
                <a:cs typeface="Garamond"/>
              </a:rPr>
              <a:t>ion</a:t>
            </a:r>
            <a:r>
              <a:rPr sz="3300" spc="-61" baseline="2693" dirty="0">
                <a:solidFill>
                  <a:srgbClr val="C00000"/>
                </a:solidFill>
                <a:latin typeface="Garamond"/>
                <a:cs typeface="Garamond"/>
              </a:rPr>
              <a:t> </a:t>
            </a:r>
            <a:r>
              <a:rPr sz="3300" spc="0" baseline="2693" dirty="0">
                <a:solidFill>
                  <a:srgbClr val="C00000"/>
                </a:solidFill>
                <a:latin typeface="Garamond"/>
                <a:cs typeface="Garamond"/>
              </a:rPr>
              <a:t>am</a:t>
            </a:r>
            <a:r>
              <a:rPr sz="3300" spc="-9" baseline="2693" dirty="0">
                <a:solidFill>
                  <a:srgbClr val="C00000"/>
                </a:solidFill>
                <a:latin typeface="Garamond"/>
                <a:cs typeface="Garamond"/>
              </a:rPr>
              <a:t>o</a:t>
            </a:r>
            <a:r>
              <a:rPr sz="3300" spc="0" baseline="2693" dirty="0">
                <a:solidFill>
                  <a:srgbClr val="C00000"/>
                </a:solidFill>
                <a:latin typeface="Garamond"/>
                <a:cs typeface="Garamond"/>
              </a:rPr>
              <a:t>ng</a:t>
            </a:r>
            <a:r>
              <a:rPr sz="3300" spc="-28" baseline="2693" dirty="0">
                <a:solidFill>
                  <a:srgbClr val="C00000"/>
                </a:solidFill>
                <a:latin typeface="Garamond"/>
                <a:cs typeface="Garamond"/>
              </a:rPr>
              <a:t> </a:t>
            </a:r>
            <a:r>
              <a:rPr sz="3300" spc="0" baseline="2693" dirty="0">
                <a:solidFill>
                  <a:srgbClr val="C00000"/>
                </a:solidFill>
                <a:latin typeface="Garamond"/>
                <a:cs typeface="Garamond"/>
              </a:rPr>
              <a:t>African</a:t>
            </a:r>
            <a:r>
              <a:rPr sz="3300" spc="-48" baseline="2693" dirty="0">
                <a:solidFill>
                  <a:srgbClr val="C00000"/>
                </a:solidFill>
                <a:latin typeface="Garamond"/>
                <a:cs typeface="Garamond"/>
              </a:rPr>
              <a:t> </a:t>
            </a:r>
            <a:r>
              <a:rPr sz="3300" spc="0" baseline="2693" dirty="0">
                <a:solidFill>
                  <a:srgbClr val="C00000"/>
                </a:solidFill>
                <a:latin typeface="Garamond"/>
                <a:cs typeface="Garamond"/>
              </a:rPr>
              <a:t>sta</a:t>
            </a:r>
            <a:r>
              <a:rPr sz="3300" spc="-9" baseline="2693" dirty="0">
                <a:solidFill>
                  <a:srgbClr val="C00000"/>
                </a:solidFill>
                <a:latin typeface="Garamond"/>
                <a:cs typeface="Garamond"/>
              </a:rPr>
              <a:t>t</a:t>
            </a:r>
            <a:r>
              <a:rPr sz="3300" spc="0" baseline="2693" dirty="0">
                <a:solidFill>
                  <a:srgbClr val="C00000"/>
                </a:solidFill>
                <a:latin typeface="Garamond"/>
                <a:cs typeface="Garamond"/>
              </a:rPr>
              <a:t>es</a:t>
            </a:r>
            <a:r>
              <a:rPr sz="3300" spc="-36" baseline="2693" dirty="0">
                <a:solidFill>
                  <a:srgbClr val="C00000"/>
                </a:solidFill>
                <a:latin typeface="Garamond"/>
                <a:cs typeface="Garamond"/>
              </a:rPr>
              <a:t> </a:t>
            </a:r>
            <a:r>
              <a:rPr sz="3300" spc="0" baseline="2693" dirty="0">
                <a:solidFill>
                  <a:srgbClr val="C00000"/>
                </a:solidFill>
                <a:latin typeface="Garamond"/>
                <a:cs typeface="Garamond"/>
              </a:rPr>
              <a:t>&amp;</a:t>
            </a:r>
            <a:r>
              <a:rPr sz="3300" spc="-16" baseline="2693" dirty="0">
                <a:solidFill>
                  <a:srgbClr val="C00000"/>
                </a:solidFill>
                <a:latin typeface="Garamond"/>
                <a:cs typeface="Garamond"/>
              </a:rPr>
              <a:t> </a:t>
            </a:r>
            <a:r>
              <a:rPr sz="3300" spc="0" baseline="2693" dirty="0">
                <a:solidFill>
                  <a:srgbClr val="C00000"/>
                </a:solidFill>
                <a:latin typeface="Garamond"/>
                <a:cs typeface="Garamond"/>
              </a:rPr>
              <a:t>p</a:t>
            </a:r>
            <a:r>
              <a:rPr sz="3300" spc="-9" baseline="2693" dirty="0">
                <a:solidFill>
                  <a:srgbClr val="C00000"/>
                </a:solidFill>
                <a:latin typeface="Garamond"/>
                <a:cs typeface="Garamond"/>
              </a:rPr>
              <a:t>e</a:t>
            </a:r>
            <a:r>
              <a:rPr sz="3300" spc="0" baseline="2693" dirty="0">
                <a:solidFill>
                  <a:srgbClr val="C00000"/>
                </a:solidFill>
                <a:latin typeface="Garamond"/>
                <a:cs typeface="Garamond"/>
              </a:rPr>
              <a:t>o</a:t>
            </a:r>
            <a:r>
              <a:rPr sz="3300" spc="-9" baseline="2693" dirty="0">
                <a:solidFill>
                  <a:srgbClr val="C00000"/>
                </a:solidFill>
                <a:latin typeface="Garamond"/>
                <a:cs typeface="Garamond"/>
              </a:rPr>
              <a:t>p</a:t>
            </a:r>
            <a:r>
              <a:rPr sz="3300" spc="0" baseline="2693" dirty="0">
                <a:solidFill>
                  <a:srgbClr val="C00000"/>
                </a:solidFill>
                <a:latin typeface="Garamond"/>
                <a:cs typeface="Garamond"/>
              </a:rPr>
              <a:t>le</a:t>
            </a:r>
            <a:r>
              <a:rPr sz="3300" spc="-69" baseline="2693" dirty="0">
                <a:solidFill>
                  <a:srgbClr val="C00000"/>
                </a:solidFill>
                <a:latin typeface="Garamond"/>
                <a:cs typeface="Garamond"/>
              </a:rPr>
              <a:t>s</a:t>
            </a:r>
            <a:r>
              <a:rPr sz="3300" spc="0" baseline="2693" dirty="0">
                <a:latin typeface="Garamond"/>
                <a:cs typeface="Garamond"/>
              </a:rPr>
              <a:t>.</a:t>
            </a:r>
            <a:endParaRPr sz="2200">
              <a:latin typeface="Garamond"/>
              <a:cs typeface="Garamond"/>
            </a:endParaRPr>
          </a:p>
          <a:p>
            <a:pPr marL="12700" marR="41833">
              <a:lnSpc>
                <a:spcPct val="93749"/>
              </a:lnSpc>
              <a:spcBef>
                <a:spcPts val="382"/>
              </a:spcBef>
            </a:pPr>
            <a:r>
              <a:rPr lang="en-US" sz="2200" spc="-119" dirty="0" smtClean="0">
                <a:latin typeface="Garamond"/>
                <a:cs typeface="Garamond"/>
              </a:rPr>
              <a:t>*	</a:t>
            </a:r>
            <a:r>
              <a:rPr sz="2200" spc="-119" smtClean="0">
                <a:latin typeface="Garamond"/>
                <a:cs typeface="Garamond"/>
              </a:rPr>
              <a:t>O</a:t>
            </a:r>
            <a:r>
              <a:rPr sz="2200" spc="-94" smtClean="0">
                <a:latin typeface="Garamond"/>
                <a:cs typeface="Garamond"/>
              </a:rPr>
              <a:t>A</a:t>
            </a:r>
            <a:r>
              <a:rPr sz="2200" spc="0" smtClean="0">
                <a:latin typeface="Garamond"/>
                <a:cs typeface="Garamond"/>
              </a:rPr>
              <a:t>U</a:t>
            </a:r>
            <a:r>
              <a:rPr sz="2200" spc="-47" smtClean="0">
                <a:latin typeface="Garamond"/>
                <a:cs typeface="Garamond"/>
              </a:rPr>
              <a:t> </a:t>
            </a:r>
            <a:r>
              <a:rPr sz="2200" spc="0" dirty="0">
                <a:latin typeface="Garamond"/>
                <a:cs typeface="Garamond"/>
              </a:rPr>
              <a:t>tr</a:t>
            </a:r>
            <a:r>
              <a:rPr sz="2200" spc="-9" dirty="0">
                <a:latin typeface="Garamond"/>
                <a:cs typeface="Garamond"/>
              </a:rPr>
              <a:t>a</a:t>
            </a:r>
            <a:r>
              <a:rPr sz="2200" spc="0" dirty="0">
                <a:latin typeface="Garamond"/>
                <a:cs typeface="Garamond"/>
              </a:rPr>
              <a:t>nsf</a:t>
            </a:r>
            <a:r>
              <a:rPr sz="2200" spc="-4" dirty="0">
                <a:latin typeface="Garamond"/>
                <a:cs typeface="Garamond"/>
              </a:rPr>
              <a:t>o</a:t>
            </a:r>
            <a:r>
              <a:rPr sz="2200" spc="79" dirty="0">
                <a:latin typeface="Garamond"/>
                <a:cs typeface="Garamond"/>
              </a:rPr>
              <a:t>r</a:t>
            </a:r>
            <a:r>
              <a:rPr sz="2200" spc="0" dirty="0">
                <a:latin typeface="Garamond"/>
                <a:cs typeface="Garamond"/>
              </a:rPr>
              <a:t>med</a:t>
            </a:r>
            <a:r>
              <a:rPr sz="2200" spc="-54" dirty="0">
                <a:latin typeface="Garamond"/>
                <a:cs typeface="Garamond"/>
              </a:rPr>
              <a:t> </a:t>
            </a:r>
            <a:r>
              <a:rPr sz="2200" spc="0" dirty="0">
                <a:latin typeface="Garamond"/>
                <a:cs typeface="Garamond"/>
              </a:rPr>
              <a:t>in</a:t>
            </a:r>
            <a:r>
              <a:rPr sz="2200" spc="-9" dirty="0">
                <a:latin typeface="Garamond"/>
                <a:cs typeface="Garamond"/>
              </a:rPr>
              <a:t>t</a:t>
            </a:r>
            <a:r>
              <a:rPr sz="2200" spc="0" dirty="0">
                <a:latin typeface="Garamond"/>
                <a:cs typeface="Garamond"/>
              </a:rPr>
              <a:t>o</a:t>
            </a:r>
            <a:r>
              <a:rPr sz="2200" spc="-28" dirty="0">
                <a:latin typeface="Garamond"/>
                <a:cs typeface="Garamond"/>
              </a:rPr>
              <a:t> </a:t>
            </a:r>
            <a:r>
              <a:rPr sz="2200" spc="0" dirty="0">
                <a:latin typeface="Garamond"/>
                <a:cs typeface="Garamond"/>
              </a:rPr>
              <a:t>African</a:t>
            </a:r>
            <a:r>
              <a:rPr sz="2200" spc="-48" dirty="0">
                <a:latin typeface="Garamond"/>
                <a:cs typeface="Garamond"/>
              </a:rPr>
              <a:t> </a:t>
            </a:r>
            <a:r>
              <a:rPr sz="2200" spc="0" dirty="0">
                <a:latin typeface="Garamond"/>
                <a:cs typeface="Garamond"/>
              </a:rPr>
              <a:t>Union</a:t>
            </a:r>
            <a:r>
              <a:rPr sz="2200" spc="-39" dirty="0">
                <a:latin typeface="Garamond"/>
                <a:cs typeface="Garamond"/>
              </a:rPr>
              <a:t> </a:t>
            </a:r>
            <a:r>
              <a:rPr sz="2200" spc="0" dirty="0">
                <a:latin typeface="Garamond"/>
                <a:cs typeface="Garamond"/>
              </a:rPr>
              <a:t>(</a:t>
            </a:r>
            <a:r>
              <a:rPr sz="2200" spc="-100" dirty="0">
                <a:latin typeface="Garamond"/>
                <a:cs typeface="Garamond"/>
              </a:rPr>
              <a:t>A</a:t>
            </a:r>
            <a:r>
              <a:rPr sz="2200" spc="0" dirty="0">
                <a:latin typeface="Garamond"/>
                <a:cs typeface="Garamond"/>
              </a:rPr>
              <a:t>U)</a:t>
            </a:r>
            <a:r>
              <a:rPr sz="2200" spc="-43" dirty="0">
                <a:latin typeface="Garamond"/>
                <a:cs typeface="Garamond"/>
              </a:rPr>
              <a:t> </a:t>
            </a:r>
            <a:r>
              <a:rPr sz="2200" spc="0" dirty="0">
                <a:latin typeface="Garamond"/>
                <a:cs typeface="Garamond"/>
              </a:rPr>
              <a:t>in</a:t>
            </a:r>
            <a:endParaRPr sz="2200">
              <a:latin typeface="Garamond"/>
              <a:cs typeface="Garamond"/>
            </a:endParaRPr>
          </a:p>
          <a:p>
            <a:pPr marL="12700" marR="41833">
              <a:lnSpc>
                <a:spcPts val="2375"/>
              </a:lnSpc>
              <a:spcBef>
                <a:spcPts val="118"/>
              </a:spcBef>
            </a:pPr>
            <a:r>
              <a:rPr sz="3300" spc="0" baseline="2693" dirty="0">
                <a:latin typeface="Garamond"/>
                <a:cs typeface="Garamond"/>
              </a:rPr>
              <a:t>200</a:t>
            </a:r>
            <a:r>
              <a:rPr sz="3300" spc="9" baseline="2693" dirty="0">
                <a:latin typeface="Garamond"/>
                <a:cs typeface="Garamond"/>
              </a:rPr>
              <a:t>2</a:t>
            </a:r>
            <a:r>
              <a:rPr sz="3300" spc="0" baseline="2693" dirty="0">
                <a:latin typeface="Garamond"/>
                <a:cs typeface="Garamond"/>
              </a:rPr>
              <a:t>,</a:t>
            </a:r>
            <a:r>
              <a:rPr sz="3300" spc="-16" baseline="2693" dirty="0">
                <a:latin typeface="Garamond"/>
                <a:cs typeface="Garamond"/>
              </a:rPr>
              <a:t> </a:t>
            </a:r>
            <a:r>
              <a:rPr sz="3300" spc="0" baseline="2693" dirty="0">
                <a:latin typeface="Garamond"/>
                <a:cs typeface="Garamond"/>
              </a:rPr>
              <a:t>whi</a:t>
            </a:r>
            <a:r>
              <a:rPr sz="3300" spc="-29" baseline="2693" dirty="0">
                <a:latin typeface="Garamond"/>
                <a:cs typeface="Garamond"/>
              </a:rPr>
              <a:t>c</a:t>
            </a:r>
            <a:r>
              <a:rPr sz="3300" spc="0" baseline="2693" dirty="0">
                <a:latin typeface="Garamond"/>
                <a:cs typeface="Garamond"/>
              </a:rPr>
              <a:t>h</a:t>
            </a:r>
            <a:r>
              <a:rPr sz="3300" spc="-46" baseline="2693" dirty="0">
                <a:latin typeface="Garamond"/>
                <a:cs typeface="Garamond"/>
              </a:rPr>
              <a:t> </a:t>
            </a:r>
            <a:r>
              <a:rPr sz="3300" spc="0" baseline="2693" dirty="0">
                <a:latin typeface="Garamond"/>
                <a:cs typeface="Garamond"/>
              </a:rPr>
              <a:t>made</a:t>
            </a:r>
            <a:r>
              <a:rPr sz="3300" spc="-36" baseline="2693" dirty="0">
                <a:latin typeface="Garamond"/>
                <a:cs typeface="Garamond"/>
              </a:rPr>
              <a:t> </a:t>
            </a:r>
            <a:r>
              <a:rPr sz="3300" spc="0" baseline="2693" dirty="0">
                <a:latin typeface="Garamond"/>
                <a:cs typeface="Garamond"/>
              </a:rPr>
              <a:t>t</a:t>
            </a:r>
            <a:r>
              <a:rPr sz="3300" spc="-9" baseline="2693" dirty="0">
                <a:latin typeface="Garamond"/>
                <a:cs typeface="Garamond"/>
              </a:rPr>
              <a:t>h</a:t>
            </a:r>
            <a:r>
              <a:rPr sz="3300" spc="0" baseline="2693" dirty="0">
                <a:latin typeface="Garamond"/>
                <a:cs typeface="Garamond"/>
              </a:rPr>
              <a:t>e</a:t>
            </a:r>
            <a:r>
              <a:rPr sz="3300" spc="-16" baseline="2693" dirty="0">
                <a:latin typeface="Garamond"/>
                <a:cs typeface="Garamond"/>
              </a:rPr>
              <a:t> </a:t>
            </a:r>
            <a:r>
              <a:rPr sz="3300" spc="0" baseline="2693" dirty="0">
                <a:latin typeface="Garamond"/>
                <a:cs typeface="Garamond"/>
              </a:rPr>
              <a:t>est</a:t>
            </a:r>
            <a:r>
              <a:rPr sz="3300" spc="-9" baseline="2693" dirty="0">
                <a:latin typeface="Garamond"/>
                <a:cs typeface="Garamond"/>
              </a:rPr>
              <a:t>a</a:t>
            </a:r>
            <a:r>
              <a:rPr sz="3300" spc="0" baseline="2693" dirty="0">
                <a:latin typeface="Garamond"/>
                <a:cs typeface="Garamond"/>
              </a:rPr>
              <a:t>blishm</a:t>
            </a:r>
            <a:r>
              <a:rPr sz="3300" spc="-9" baseline="2693" dirty="0">
                <a:latin typeface="Garamond"/>
                <a:cs typeface="Garamond"/>
              </a:rPr>
              <a:t>e</a:t>
            </a:r>
            <a:r>
              <a:rPr sz="3300" spc="0" baseline="2693" dirty="0">
                <a:latin typeface="Garamond"/>
                <a:cs typeface="Garamond"/>
              </a:rPr>
              <a:t>nt</a:t>
            </a:r>
            <a:r>
              <a:rPr sz="3300" spc="-86" baseline="2693" dirty="0">
                <a:latin typeface="Garamond"/>
                <a:cs typeface="Garamond"/>
              </a:rPr>
              <a:t> </a:t>
            </a:r>
            <a:r>
              <a:rPr sz="3300" spc="0" baseline="2693" dirty="0">
                <a:latin typeface="Garamond"/>
                <a:cs typeface="Garamond"/>
              </a:rPr>
              <a:t>of</a:t>
            </a:r>
            <a:r>
              <a:rPr sz="3300" spc="261" baseline="2693" dirty="0">
                <a:latin typeface="Garamond"/>
                <a:cs typeface="Garamond"/>
              </a:rPr>
              <a:t> </a:t>
            </a:r>
            <a:r>
              <a:rPr sz="3300" spc="0" baseline="2693" dirty="0">
                <a:latin typeface="Garamond"/>
                <a:cs typeface="Garamond"/>
              </a:rPr>
              <a:t>a single</a:t>
            </a:r>
            <a:endParaRPr sz="2200">
              <a:latin typeface="Garamond"/>
              <a:cs typeface="Garamond"/>
            </a:endParaRPr>
          </a:p>
          <a:p>
            <a:pPr marL="12700" marR="41833">
              <a:lnSpc>
                <a:spcPts val="2375"/>
              </a:lnSpc>
            </a:pPr>
            <a:r>
              <a:rPr sz="3300" spc="0" baseline="2693" dirty="0">
                <a:latin typeface="Garamond"/>
                <a:cs typeface="Garamond"/>
              </a:rPr>
              <a:t>cu</a:t>
            </a:r>
            <a:r>
              <a:rPr sz="3300" spc="54" baseline="2693" dirty="0">
                <a:latin typeface="Garamond"/>
                <a:cs typeface="Garamond"/>
              </a:rPr>
              <a:t>r</a:t>
            </a:r>
            <a:r>
              <a:rPr sz="3300" spc="0" baseline="2693" dirty="0">
                <a:latin typeface="Garamond"/>
                <a:cs typeface="Garamond"/>
              </a:rPr>
              <a:t>re</a:t>
            </a:r>
            <a:r>
              <a:rPr sz="3300" spc="-9" baseline="2693" dirty="0">
                <a:latin typeface="Garamond"/>
                <a:cs typeface="Garamond"/>
              </a:rPr>
              <a:t>n</a:t>
            </a:r>
            <a:r>
              <a:rPr sz="3300" spc="0" baseline="2693" dirty="0">
                <a:latin typeface="Garamond"/>
                <a:cs typeface="Garamond"/>
              </a:rPr>
              <a:t>cy</a:t>
            </a:r>
            <a:r>
              <a:rPr sz="3300" spc="4" baseline="2693" dirty="0">
                <a:latin typeface="Garamond"/>
                <a:cs typeface="Garamond"/>
              </a:rPr>
              <a:t> </a:t>
            </a:r>
            <a:r>
              <a:rPr sz="3300" spc="0" baseline="2693" dirty="0">
                <a:latin typeface="Garamond"/>
                <a:cs typeface="Garamond"/>
              </a:rPr>
              <a:t>o</a:t>
            </a:r>
            <a:r>
              <a:rPr sz="3300" spc="-9" baseline="2693" dirty="0">
                <a:latin typeface="Garamond"/>
                <a:cs typeface="Garamond"/>
              </a:rPr>
              <a:t>n</a:t>
            </a:r>
            <a:r>
              <a:rPr sz="3300" spc="0" baseline="2693" dirty="0">
                <a:latin typeface="Garamond"/>
                <a:cs typeface="Garamond"/>
              </a:rPr>
              <a:t>e</a:t>
            </a:r>
            <a:r>
              <a:rPr sz="3300" spc="-17" baseline="2693" dirty="0">
                <a:latin typeface="Garamond"/>
                <a:cs typeface="Garamond"/>
              </a:rPr>
              <a:t> </a:t>
            </a:r>
            <a:r>
              <a:rPr sz="3300" spc="0" baseline="2693" dirty="0">
                <a:latin typeface="Garamond"/>
                <a:cs typeface="Garamond"/>
              </a:rPr>
              <a:t>of</a:t>
            </a:r>
            <a:r>
              <a:rPr sz="3300" spc="290" baseline="2693" dirty="0">
                <a:latin typeface="Garamond"/>
                <a:cs typeface="Garamond"/>
              </a:rPr>
              <a:t> </a:t>
            </a:r>
            <a:r>
              <a:rPr sz="3300" spc="0" baseline="2693" dirty="0">
                <a:latin typeface="Garamond"/>
                <a:cs typeface="Garamond"/>
              </a:rPr>
              <a:t>its</a:t>
            </a:r>
            <a:r>
              <a:rPr sz="3300" spc="-9" baseline="2693" dirty="0">
                <a:latin typeface="Garamond"/>
                <a:cs typeface="Garamond"/>
              </a:rPr>
              <a:t> </a:t>
            </a:r>
            <a:r>
              <a:rPr sz="3300" spc="-19" baseline="2693" dirty="0">
                <a:latin typeface="Garamond"/>
                <a:cs typeface="Garamond"/>
              </a:rPr>
              <a:t>k</a:t>
            </a:r>
            <a:r>
              <a:rPr sz="3300" spc="0" baseline="2693" dirty="0">
                <a:latin typeface="Garamond"/>
                <a:cs typeface="Garamond"/>
              </a:rPr>
              <a:t>ey</a:t>
            </a:r>
            <a:r>
              <a:rPr sz="3300" spc="-4" baseline="2693" dirty="0">
                <a:latin typeface="Garamond"/>
                <a:cs typeface="Garamond"/>
              </a:rPr>
              <a:t> </a:t>
            </a:r>
            <a:r>
              <a:rPr sz="3300" spc="0" baseline="2693" dirty="0">
                <a:latin typeface="Garamond"/>
                <a:cs typeface="Garamond"/>
              </a:rPr>
              <a:t>o</a:t>
            </a:r>
            <a:r>
              <a:rPr sz="3300" spc="-9" baseline="2693" dirty="0">
                <a:latin typeface="Garamond"/>
                <a:cs typeface="Garamond"/>
              </a:rPr>
              <a:t>b</a:t>
            </a:r>
            <a:r>
              <a:rPr sz="3300" spc="0" baseline="2693" dirty="0">
                <a:latin typeface="Garamond"/>
                <a:cs typeface="Garamond"/>
              </a:rPr>
              <a:t>je</a:t>
            </a:r>
            <a:r>
              <a:rPr sz="3300" spc="-4" baseline="2693" dirty="0">
                <a:latin typeface="Garamond"/>
                <a:cs typeface="Garamond"/>
              </a:rPr>
              <a:t>c</a:t>
            </a:r>
            <a:r>
              <a:rPr sz="3300" spc="0" baseline="2693" dirty="0">
                <a:latin typeface="Garamond"/>
                <a:cs typeface="Garamond"/>
              </a:rPr>
              <a:t>t</a:t>
            </a:r>
            <a:r>
              <a:rPr sz="3300" spc="-25" baseline="2693" dirty="0">
                <a:latin typeface="Garamond"/>
                <a:cs typeface="Garamond"/>
              </a:rPr>
              <a:t>i</a:t>
            </a:r>
            <a:r>
              <a:rPr sz="3300" spc="-34" baseline="2693" dirty="0">
                <a:latin typeface="Garamond"/>
                <a:cs typeface="Garamond"/>
              </a:rPr>
              <a:t>v</a:t>
            </a:r>
            <a:r>
              <a:rPr sz="3300" spc="0" baseline="2693" dirty="0">
                <a:latin typeface="Garamond"/>
                <a:cs typeface="Garamond"/>
              </a:rPr>
              <a:t>e</a:t>
            </a:r>
            <a:r>
              <a:rPr sz="3300" spc="-84" baseline="2693" dirty="0">
                <a:latin typeface="Garamond"/>
                <a:cs typeface="Garamond"/>
              </a:rPr>
              <a:t>s</a:t>
            </a:r>
            <a:r>
              <a:rPr sz="3300" spc="0" baseline="2693" dirty="0">
                <a:latin typeface="Garamond"/>
                <a:cs typeface="Garamond"/>
              </a:rPr>
              <a:t>.</a:t>
            </a:r>
            <a:endParaRPr sz="2200">
              <a:latin typeface="Garamond"/>
              <a:cs typeface="Garamond"/>
            </a:endParaRPr>
          </a:p>
          <a:p>
            <a:pPr marL="12700" marR="72889">
              <a:lnSpc>
                <a:spcPts val="2380"/>
              </a:lnSpc>
              <a:spcBef>
                <a:spcPts val="495"/>
              </a:spcBef>
            </a:pPr>
            <a:r>
              <a:rPr lang="en-US" sz="2200" spc="-94" dirty="0" smtClean="0">
                <a:latin typeface="Garamond"/>
                <a:cs typeface="Garamond"/>
              </a:rPr>
              <a:t>*	</a:t>
            </a:r>
            <a:r>
              <a:rPr sz="2200" spc="-94" smtClean="0">
                <a:latin typeface="Garamond"/>
                <a:cs typeface="Garamond"/>
              </a:rPr>
              <a:t>A</a:t>
            </a:r>
            <a:r>
              <a:rPr sz="2200" spc="0" smtClean="0">
                <a:latin typeface="Garamond"/>
                <a:cs typeface="Garamond"/>
              </a:rPr>
              <a:t>U</a:t>
            </a:r>
            <a:r>
              <a:rPr sz="2200" spc="-30" smtClean="0">
                <a:latin typeface="Garamond"/>
                <a:cs typeface="Garamond"/>
              </a:rPr>
              <a:t> </a:t>
            </a:r>
            <a:r>
              <a:rPr sz="2200" spc="0" dirty="0">
                <a:latin typeface="Garamond"/>
                <a:cs typeface="Garamond"/>
              </a:rPr>
              <a:t>e</a:t>
            </a:r>
            <a:r>
              <a:rPr sz="2200" spc="-29" dirty="0">
                <a:latin typeface="Garamond"/>
                <a:cs typeface="Garamond"/>
              </a:rPr>
              <a:t>n</a:t>
            </a:r>
            <a:r>
              <a:rPr sz="2200" spc="0" dirty="0">
                <a:latin typeface="Garamond"/>
                <a:cs typeface="Garamond"/>
              </a:rPr>
              <a:t>vis</a:t>
            </a:r>
            <a:r>
              <a:rPr sz="2200" spc="4" dirty="0">
                <a:latin typeface="Garamond"/>
                <a:cs typeface="Garamond"/>
              </a:rPr>
              <a:t>i</a:t>
            </a:r>
            <a:r>
              <a:rPr sz="2200" spc="0" dirty="0">
                <a:latin typeface="Garamond"/>
                <a:cs typeface="Garamond"/>
              </a:rPr>
              <a:t>o</a:t>
            </a:r>
            <a:r>
              <a:rPr sz="2200" spc="-9" dirty="0">
                <a:latin typeface="Garamond"/>
                <a:cs typeface="Garamond"/>
              </a:rPr>
              <a:t>n</a:t>
            </a:r>
            <a:r>
              <a:rPr sz="2200" spc="0" dirty="0">
                <a:latin typeface="Garamond"/>
                <a:cs typeface="Garamond"/>
              </a:rPr>
              <a:t>ed</a:t>
            </a:r>
            <a:r>
              <a:rPr sz="2200" spc="-76" dirty="0">
                <a:latin typeface="Garamond"/>
                <a:cs typeface="Garamond"/>
              </a:rPr>
              <a:t> </a:t>
            </a:r>
            <a:r>
              <a:rPr sz="2200" spc="0" dirty="0">
                <a:latin typeface="Garamond"/>
                <a:cs typeface="Garamond"/>
              </a:rPr>
              <a:t>a</a:t>
            </a:r>
            <a:r>
              <a:rPr sz="2200" spc="5" dirty="0">
                <a:latin typeface="Garamond"/>
                <a:cs typeface="Garamond"/>
              </a:rPr>
              <a:t> </a:t>
            </a:r>
            <a:r>
              <a:rPr sz="2200" spc="59" dirty="0">
                <a:solidFill>
                  <a:srgbClr val="C00000"/>
                </a:solidFill>
                <a:latin typeface="Garamond"/>
                <a:cs typeface="Garamond"/>
              </a:rPr>
              <a:t>g</a:t>
            </a:r>
            <a:r>
              <a:rPr sz="2200" spc="0" dirty="0">
                <a:solidFill>
                  <a:srgbClr val="C00000"/>
                </a:solidFill>
                <a:latin typeface="Garamond"/>
                <a:cs typeface="Garamond"/>
              </a:rPr>
              <a:t>rad</a:t>
            </a:r>
            <a:r>
              <a:rPr sz="2200" spc="4" dirty="0">
                <a:solidFill>
                  <a:srgbClr val="C00000"/>
                </a:solidFill>
                <a:latin typeface="Garamond"/>
                <a:cs typeface="Garamond"/>
              </a:rPr>
              <a:t>u</a:t>
            </a:r>
            <a:r>
              <a:rPr sz="2200" spc="0" dirty="0">
                <a:solidFill>
                  <a:srgbClr val="C00000"/>
                </a:solidFill>
                <a:latin typeface="Garamond"/>
                <a:cs typeface="Garamond"/>
              </a:rPr>
              <a:t>al</a:t>
            </a:r>
            <a:r>
              <a:rPr sz="2200" spc="-51" dirty="0">
                <a:solidFill>
                  <a:srgbClr val="C00000"/>
                </a:solidFill>
                <a:latin typeface="Garamond"/>
                <a:cs typeface="Garamond"/>
              </a:rPr>
              <a:t> </a:t>
            </a:r>
            <a:r>
              <a:rPr sz="2200" spc="0" dirty="0">
                <a:solidFill>
                  <a:srgbClr val="C00000"/>
                </a:solidFill>
                <a:latin typeface="Garamond"/>
                <a:cs typeface="Garamond"/>
              </a:rPr>
              <a:t>pr</a:t>
            </a:r>
            <a:r>
              <a:rPr sz="2200" spc="-9" dirty="0">
                <a:solidFill>
                  <a:srgbClr val="C00000"/>
                </a:solidFill>
                <a:latin typeface="Garamond"/>
                <a:cs typeface="Garamond"/>
              </a:rPr>
              <a:t>o</a:t>
            </a:r>
            <a:r>
              <a:rPr sz="2200" spc="0" dirty="0">
                <a:solidFill>
                  <a:srgbClr val="C00000"/>
                </a:solidFill>
                <a:latin typeface="Garamond"/>
                <a:cs typeface="Garamond"/>
              </a:rPr>
              <a:t>c</a:t>
            </a:r>
            <a:r>
              <a:rPr sz="2200" spc="-4" dirty="0">
                <a:solidFill>
                  <a:srgbClr val="C00000"/>
                </a:solidFill>
                <a:latin typeface="Garamond"/>
                <a:cs typeface="Garamond"/>
              </a:rPr>
              <a:t>e</a:t>
            </a:r>
            <a:r>
              <a:rPr sz="2200" spc="0" dirty="0">
                <a:solidFill>
                  <a:srgbClr val="C00000"/>
                </a:solidFill>
                <a:latin typeface="Garamond"/>
                <a:cs typeface="Garamond"/>
              </a:rPr>
              <a:t>ss</a:t>
            </a:r>
            <a:r>
              <a:rPr sz="2200" spc="-28" dirty="0">
                <a:solidFill>
                  <a:srgbClr val="C00000"/>
                </a:solidFill>
                <a:latin typeface="Garamond"/>
                <a:cs typeface="Garamond"/>
              </a:rPr>
              <a:t> </a:t>
            </a:r>
            <a:r>
              <a:rPr sz="2200" spc="0" dirty="0">
                <a:solidFill>
                  <a:srgbClr val="C00000"/>
                </a:solidFill>
                <a:latin typeface="Garamond"/>
                <a:cs typeface="Garamond"/>
              </a:rPr>
              <a:t>of</a:t>
            </a:r>
            <a:r>
              <a:rPr sz="2200" spc="276" dirty="0">
                <a:solidFill>
                  <a:srgbClr val="C00000"/>
                </a:solidFill>
                <a:latin typeface="Garamond"/>
                <a:cs typeface="Garamond"/>
              </a:rPr>
              <a:t> </a:t>
            </a:r>
            <a:r>
              <a:rPr sz="2200" spc="0" dirty="0">
                <a:solidFill>
                  <a:srgbClr val="C00000"/>
                </a:solidFill>
                <a:latin typeface="Garamond"/>
                <a:cs typeface="Garamond"/>
              </a:rPr>
              <a:t>mo</a:t>
            </a:r>
            <a:r>
              <a:rPr sz="2200" spc="-9" dirty="0">
                <a:solidFill>
                  <a:srgbClr val="C00000"/>
                </a:solidFill>
                <a:latin typeface="Garamond"/>
                <a:cs typeface="Garamond"/>
              </a:rPr>
              <a:t>n</a:t>
            </a:r>
            <a:r>
              <a:rPr sz="2200" spc="0" dirty="0">
                <a:solidFill>
                  <a:srgbClr val="C00000"/>
                </a:solidFill>
                <a:latin typeface="Garamond"/>
                <a:cs typeface="Garamond"/>
              </a:rPr>
              <a:t>e</a:t>
            </a:r>
            <a:r>
              <a:rPr sz="2200" spc="-4" dirty="0">
                <a:solidFill>
                  <a:srgbClr val="C00000"/>
                </a:solidFill>
                <a:latin typeface="Garamond"/>
                <a:cs typeface="Garamond"/>
              </a:rPr>
              <a:t>t</a:t>
            </a:r>
            <a:r>
              <a:rPr sz="2200" spc="0" dirty="0">
                <a:solidFill>
                  <a:srgbClr val="C00000"/>
                </a:solidFill>
                <a:latin typeface="Garamond"/>
                <a:cs typeface="Garamond"/>
              </a:rPr>
              <a:t>a</a:t>
            </a:r>
            <a:r>
              <a:rPr sz="2200" spc="54" dirty="0">
                <a:solidFill>
                  <a:srgbClr val="C00000"/>
                </a:solidFill>
                <a:latin typeface="Garamond"/>
                <a:cs typeface="Garamond"/>
              </a:rPr>
              <a:t>r</a:t>
            </a:r>
            <a:r>
              <a:rPr sz="2200" spc="0" dirty="0">
                <a:solidFill>
                  <a:srgbClr val="C00000"/>
                </a:solidFill>
                <a:latin typeface="Garamond"/>
                <a:cs typeface="Garamond"/>
              </a:rPr>
              <a:t>y in</a:t>
            </a:r>
            <a:r>
              <a:rPr sz="2200" spc="-9" dirty="0">
                <a:solidFill>
                  <a:srgbClr val="C00000"/>
                </a:solidFill>
                <a:latin typeface="Garamond"/>
                <a:cs typeface="Garamond"/>
              </a:rPr>
              <a:t>t</a:t>
            </a:r>
            <a:r>
              <a:rPr sz="2200" spc="0" dirty="0">
                <a:solidFill>
                  <a:srgbClr val="C00000"/>
                </a:solidFill>
                <a:latin typeface="Garamond"/>
                <a:cs typeface="Garamond"/>
              </a:rPr>
              <a:t>e</a:t>
            </a:r>
            <a:r>
              <a:rPr sz="2200" spc="54" dirty="0">
                <a:solidFill>
                  <a:srgbClr val="C00000"/>
                </a:solidFill>
                <a:latin typeface="Garamond"/>
                <a:cs typeface="Garamond"/>
              </a:rPr>
              <a:t>g</a:t>
            </a:r>
            <a:r>
              <a:rPr sz="2200" spc="0" dirty="0">
                <a:solidFill>
                  <a:srgbClr val="C00000"/>
                </a:solidFill>
                <a:latin typeface="Garamond"/>
                <a:cs typeface="Garamond"/>
              </a:rPr>
              <a:t>ra</a:t>
            </a:r>
            <a:r>
              <a:rPr sz="2200" spc="-9" dirty="0">
                <a:solidFill>
                  <a:srgbClr val="C00000"/>
                </a:solidFill>
                <a:latin typeface="Garamond"/>
                <a:cs typeface="Garamond"/>
              </a:rPr>
              <a:t>t</a:t>
            </a:r>
            <a:r>
              <a:rPr sz="2200" spc="0" dirty="0">
                <a:solidFill>
                  <a:srgbClr val="C00000"/>
                </a:solidFill>
                <a:latin typeface="Garamond"/>
                <a:cs typeface="Garamond"/>
              </a:rPr>
              <a:t>io</a:t>
            </a:r>
            <a:r>
              <a:rPr sz="2200" spc="-9" dirty="0">
                <a:solidFill>
                  <a:srgbClr val="C00000"/>
                </a:solidFill>
                <a:latin typeface="Garamond"/>
                <a:cs typeface="Garamond"/>
              </a:rPr>
              <a:t>n</a:t>
            </a:r>
            <a:r>
              <a:rPr sz="2200" spc="0" dirty="0">
                <a:solidFill>
                  <a:srgbClr val="C00000"/>
                </a:solidFill>
                <a:latin typeface="Garamond"/>
                <a:cs typeface="Garamond"/>
              </a:rPr>
              <a:t>,</a:t>
            </a:r>
            <a:r>
              <a:rPr sz="2200" spc="-36" dirty="0">
                <a:solidFill>
                  <a:srgbClr val="C00000"/>
                </a:solidFill>
                <a:latin typeface="Garamond"/>
                <a:cs typeface="Garamond"/>
              </a:rPr>
              <a:t> </a:t>
            </a:r>
            <a:r>
              <a:rPr sz="2200" spc="0" dirty="0">
                <a:latin typeface="Garamond"/>
                <a:cs typeface="Garamond"/>
              </a:rPr>
              <a:t>sta</a:t>
            </a:r>
            <a:r>
              <a:rPr sz="2200" spc="39" dirty="0">
                <a:latin typeface="Garamond"/>
                <a:cs typeface="Garamond"/>
              </a:rPr>
              <a:t>r</a:t>
            </a:r>
            <a:r>
              <a:rPr sz="2200" spc="0" dirty="0">
                <a:latin typeface="Garamond"/>
                <a:cs typeface="Garamond"/>
              </a:rPr>
              <a:t>ti</a:t>
            </a:r>
            <a:r>
              <a:rPr sz="2200" spc="-9" dirty="0">
                <a:latin typeface="Garamond"/>
                <a:cs typeface="Garamond"/>
              </a:rPr>
              <a:t>n</a:t>
            </a:r>
            <a:r>
              <a:rPr sz="2200" spc="0" dirty="0">
                <a:latin typeface="Garamond"/>
                <a:cs typeface="Garamond"/>
              </a:rPr>
              <a:t>g</a:t>
            </a:r>
            <a:r>
              <a:rPr sz="2200" spc="-48" dirty="0">
                <a:latin typeface="Garamond"/>
                <a:cs typeface="Garamond"/>
              </a:rPr>
              <a:t> </a:t>
            </a:r>
            <a:r>
              <a:rPr sz="2200" spc="0" dirty="0">
                <a:latin typeface="Garamond"/>
                <a:cs typeface="Garamond"/>
              </a:rPr>
              <a:t>from</a:t>
            </a:r>
            <a:r>
              <a:rPr sz="2200" spc="-22" dirty="0">
                <a:latin typeface="Garamond"/>
                <a:cs typeface="Garamond"/>
              </a:rPr>
              <a:t> </a:t>
            </a:r>
            <a:r>
              <a:rPr sz="2200" spc="0" dirty="0">
                <a:latin typeface="Garamond"/>
                <a:cs typeface="Garamond"/>
              </a:rPr>
              <a:t>stre</a:t>
            </a:r>
            <a:r>
              <a:rPr sz="2200" spc="-9" dirty="0">
                <a:latin typeface="Garamond"/>
                <a:cs typeface="Garamond"/>
              </a:rPr>
              <a:t>n</a:t>
            </a:r>
            <a:r>
              <a:rPr sz="2200" spc="0" dirty="0">
                <a:latin typeface="Garamond"/>
                <a:cs typeface="Garamond"/>
              </a:rPr>
              <a:t>gt</a:t>
            </a:r>
            <a:r>
              <a:rPr sz="2200" spc="-9" dirty="0">
                <a:latin typeface="Garamond"/>
                <a:cs typeface="Garamond"/>
              </a:rPr>
              <a:t>h</a:t>
            </a:r>
            <a:r>
              <a:rPr sz="2200" spc="0" dirty="0">
                <a:latin typeface="Garamond"/>
                <a:cs typeface="Garamond"/>
              </a:rPr>
              <a:t>e</a:t>
            </a:r>
            <a:r>
              <a:rPr sz="2200" spc="-9" dirty="0">
                <a:latin typeface="Garamond"/>
                <a:cs typeface="Garamond"/>
              </a:rPr>
              <a:t>n</a:t>
            </a:r>
            <a:r>
              <a:rPr sz="2200" spc="0" dirty="0">
                <a:latin typeface="Garamond"/>
                <a:cs typeface="Garamond"/>
              </a:rPr>
              <a:t>ing</a:t>
            </a:r>
            <a:r>
              <a:rPr sz="2200" spc="-71" dirty="0">
                <a:latin typeface="Garamond"/>
                <a:cs typeface="Garamond"/>
              </a:rPr>
              <a:t> </a:t>
            </a:r>
            <a:r>
              <a:rPr sz="2200" spc="0" dirty="0">
                <a:latin typeface="Garamond"/>
                <a:cs typeface="Garamond"/>
              </a:rPr>
              <a:t>existing regio</a:t>
            </a:r>
            <a:r>
              <a:rPr sz="2200" spc="-9" dirty="0">
                <a:latin typeface="Garamond"/>
                <a:cs typeface="Garamond"/>
              </a:rPr>
              <a:t>n</a:t>
            </a:r>
            <a:r>
              <a:rPr sz="2200" spc="0" dirty="0">
                <a:latin typeface="Garamond"/>
                <a:cs typeface="Garamond"/>
              </a:rPr>
              <a:t>al</a:t>
            </a:r>
            <a:r>
              <a:rPr sz="2200" spc="-47" dirty="0">
                <a:latin typeface="Garamond"/>
                <a:cs typeface="Garamond"/>
              </a:rPr>
              <a:t> </a:t>
            </a:r>
            <a:r>
              <a:rPr sz="2200" spc="0" dirty="0">
                <a:latin typeface="Garamond"/>
                <a:cs typeface="Garamond"/>
              </a:rPr>
              <a:t>e</a:t>
            </a:r>
            <a:r>
              <a:rPr sz="2200" spc="-4" dirty="0">
                <a:latin typeface="Garamond"/>
                <a:cs typeface="Garamond"/>
              </a:rPr>
              <a:t>c</a:t>
            </a:r>
            <a:r>
              <a:rPr sz="2200" spc="0" dirty="0">
                <a:latin typeface="Garamond"/>
                <a:cs typeface="Garamond"/>
              </a:rPr>
              <a:t>o</a:t>
            </a:r>
            <a:r>
              <a:rPr sz="2200" spc="-9" dirty="0">
                <a:latin typeface="Garamond"/>
                <a:cs typeface="Garamond"/>
              </a:rPr>
              <a:t>n</a:t>
            </a:r>
            <a:r>
              <a:rPr sz="2200" spc="0" dirty="0">
                <a:latin typeface="Garamond"/>
                <a:cs typeface="Garamond"/>
              </a:rPr>
              <a:t>omic</a:t>
            </a:r>
            <a:r>
              <a:rPr sz="2200" spc="-53" dirty="0">
                <a:latin typeface="Garamond"/>
                <a:cs typeface="Garamond"/>
              </a:rPr>
              <a:t> </a:t>
            </a:r>
            <a:r>
              <a:rPr sz="2200" spc="0" dirty="0">
                <a:latin typeface="Garamond"/>
                <a:cs typeface="Garamond"/>
              </a:rPr>
              <a:t>c</a:t>
            </a:r>
            <a:r>
              <a:rPr sz="2200" spc="-9" dirty="0">
                <a:latin typeface="Garamond"/>
                <a:cs typeface="Garamond"/>
              </a:rPr>
              <a:t>o</a:t>
            </a:r>
            <a:r>
              <a:rPr sz="2200" spc="0" dirty="0">
                <a:latin typeface="Garamond"/>
                <a:cs typeface="Garamond"/>
              </a:rPr>
              <a:t>m</a:t>
            </a:r>
            <a:r>
              <a:rPr sz="2200" spc="-25" dirty="0">
                <a:latin typeface="Garamond"/>
                <a:cs typeface="Garamond"/>
              </a:rPr>
              <a:t>m</a:t>
            </a:r>
            <a:r>
              <a:rPr sz="2200" spc="0" dirty="0">
                <a:latin typeface="Garamond"/>
                <a:cs typeface="Garamond"/>
              </a:rPr>
              <a:t>uniti</a:t>
            </a:r>
            <a:r>
              <a:rPr sz="2200" spc="-4" dirty="0">
                <a:latin typeface="Garamond"/>
                <a:cs typeface="Garamond"/>
              </a:rPr>
              <a:t>e</a:t>
            </a:r>
            <a:r>
              <a:rPr sz="2200" spc="0" dirty="0">
                <a:latin typeface="Garamond"/>
                <a:cs typeface="Garamond"/>
              </a:rPr>
              <a:t>s</a:t>
            </a:r>
            <a:r>
              <a:rPr sz="2200" spc="-86" dirty="0">
                <a:latin typeface="Garamond"/>
                <a:cs typeface="Garamond"/>
              </a:rPr>
              <a:t> </a:t>
            </a:r>
            <a:r>
              <a:rPr sz="2200" spc="0" dirty="0">
                <a:latin typeface="Garamond"/>
                <a:cs typeface="Garamond"/>
              </a:rPr>
              <a:t>a</a:t>
            </a:r>
            <a:r>
              <a:rPr sz="2200" spc="-9" dirty="0">
                <a:latin typeface="Garamond"/>
                <a:cs typeface="Garamond"/>
              </a:rPr>
              <a:t>n</a:t>
            </a:r>
            <a:r>
              <a:rPr sz="2200" spc="0" dirty="0">
                <a:latin typeface="Garamond"/>
                <a:cs typeface="Garamond"/>
              </a:rPr>
              <a:t>d</a:t>
            </a:r>
            <a:r>
              <a:rPr sz="2200" spc="-11" dirty="0">
                <a:latin typeface="Garamond"/>
                <a:cs typeface="Garamond"/>
              </a:rPr>
              <a:t> </a:t>
            </a:r>
            <a:r>
              <a:rPr sz="2200" spc="0" dirty="0">
                <a:latin typeface="Garamond"/>
                <a:cs typeface="Garamond"/>
              </a:rPr>
              <a:t>cr</a:t>
            </a:r>
            <a:r>
              <a:rPr sz="2200" spc="-4" dirty="0">
                <a:latin typeface="Garamond"/>
                <a:cs typeface="Garamond"/>
              </a:rPr>
              <a:t>e</a:t>
            </a:r>
            <a:r>
              <a:rPr sz="2200" spc="0" dirty="0">
                <a:latin typeface="Garamond"/>
                <a:cs typeface="Garamond"/>
              </a:rPr>
              <a:t>a</a:t>
            </a:r>
            <a:r>
              <a:rPr sz="2200" spc="-9" dirty="0">
                <a:latin typeface="Garamond"/>
                <a:cs typeface="Garamond"/>
              </a:rPr>
              <a:t>t</a:t>
            </a:r>
            <a:r>
              <a:rPr sz="2200" spc="0" dirty="0">
                <a:latin typeface="Garamond"/>
                <a:cs typeface="Garamond"/>
              </a:rPr>
              <a:t>ing</a:t>
            </a:r>
            <a:r>
              <a:rPr sz="2200" spc="-32" dirty="0">
                <a:latin typeface="Garamond"/>
                <a:cs typeface="Garamond"/>
              </a:rPr>
              <a:t> </a:t>
            </a:r>
            <a:r>
              <a:rPr sz="2200" spc="0" dirty="0">
                <a:latin typeface="Garamond"/>
                <a:cs typeface="Garamond"/>
              </a:rPr>
              <a:t>n</a:t>
            </a:r>
            <a:r>
              <a:rPr sz="2200" spc="-9" dirty="0">
                <a:latin typeface="Garamond"/>
                <a:cs typeface="Garamond"/>
              </a:rPr>
              <a:t>e</a:t>
            </a:r>
            <a:r>
              <a:rPr sz="2200" spc="0" dirty="0">
                <a:latin typeface="Garamond"/>
                <a:cs typeface="Garamond"/>
              </a:rPr>
              <a:t>w </a:t>
            </a:r>
            <a:r>
              <a:rPr sz="2200" spc="-4" dirty="0">
                <a:latin typeface="Garamond"/>
                <a:cs typeface="Garamond"/>
              </a:rPr>
              <a:t>ones</a:t>
            </a:r>
            <a:endParaRPr sz="2200">
              <a:latin typeface="Garamond"/>
              <a:cs typeface="Garamond"/>
            </a:endParaRPr>
          </a:p>
          <a:p>
            <a:pPr marL="12700" marR="41833">
              <a:lnSpc>
                <a:spcPct val="93749"/>
              </a:lnSpc>
              <a:spcBef>
                <a:spcPts val="487"/>
              </a:spcBef>
            </a:pPr>
            <a:r>
              <a:rPr lang="en-US" sz="2200" spc="0" dirty="0" smtClean="0">
                <a:latin typeface="Garamond"/>
                <a:cs typeface="Garamond"/>
              </a:rPr>
              <a:t>*	</a:t>
            </a:r>
            <a:r>
              <a:rPr sz="2200" spc="0" smtClean="0">
                <a:latin typeface="Garamond"/>
                <a:cs typeface="Garamond"/>
              </a:rPr>
              <a:t>Ultima</a:t>
            </a:r>
            <a:r>
              <a:rPr sz="2200" spc="-9" smtClean="0">
                <a:latin typeface="Garamond"/>
                <a:cs typeface="Garamond"/>
              </a:rPr>
              <a:t>t</a:t>
            </a:r>
            <a:r>
              <a:rPr sz="2200" spc="0" smtClean="0">
                <a:latin typeface="Garamond"/>
                <a:cs typeface="Garamond"/>
              </a:rPr>
              <a:t>e</a:t>
            </a:r>
            <a:r>
              <a:rPr sz="2200" spc="-63" smtClean="0">
                <a:latin typeface="Garamond"/>
                <a:cs typeface="Garamond"/>
              </a:rPr>
              <a:t> </a:t>
            </a:r>
            <a:r>
              <a:rPr sz="2200" spc="0" dirty="0">
                <a:latin typeface="Garamond"/>
                <a:cs typeface="Garamond"/>
              </a:rPr>
              <a:t>aim:</a:t>
            </a:r>
            <a:r>
              <a:rPr sz="2200" spc="-10" dirty="0">
                <a:latin typeface="Garamond"/>
                <a:cs typeface="Garamond"/>
              </a:rPr>
              <a:t> </a:t>
            </a:r>
            <a:r>
              <a:rPr sz="2200" spc="0" dirty="0">
                <a:solidFill>
                  <a:srgbClr val="C00000"/>
                </a:solidFill>
                <a:latin typeface="Garamond"/>
                <a:cs typeface="Garamond"/>
              </a:rPr>
              <a:t>cr</a:t>
            </a:r>
            <a:r>
              <a:rPr sz="2200" spc="-4" dirty="0">
                <a:solidFill>
                  <a:srgbClr val="C00000"/>
                </a:solidFill>
                <a:latin typeface="Garamond"/>
                <a:cs typeface="Garamond"/>
              </a:rPr>
              <a:t>e</a:t>
            </a:r>
            <a:r>
              <a:rPr sz="2200" spc="0" dirty="0">
                <a:solidFill>
                  <a:srgbClr val="C00000"/>
                </a:solidFill>
                <a:latin typeface="Garamond"/>
                <a:cs typeface="Garamond"/>
              </a:rPr>
              <a:t>a</a:t>
            </a:r>
            <a:r>
              <a:rPr sz="2200" spc="-9" dirty="0">
                <a:solidFill>
                  <a:srgbClr val="C00000"/>
                </a:solidFill>
                <a:latin typeface="Garamond"/>
                <a:cs typeface="Garamond"/>
              </a:rPr>
              <a:t>t</a:t>
            </a:r>
            <a:r>
              <a:rPr sz="2200" spc="0" dirty="0">
                <a:solidFill>
                  <a:srgbClr val="C00000"/>
                </a:solidFill>
                <a:latin typeface="Garamond"/>
                <a:cs typeface="Garamond"/>
              </a:rPr>
              <a:t>ion</a:t>
            </a:r>
            <a:r>
              <a:rPr sz="2200" spc="-38" dirty="0">
                <a:solidFill>
                  <a:srgbClr val="C00000"/>
                </a:solidFill>
                <a:latin typeface="Garamond"/>
                <a:cs typeface="Garamond"/>
              </a:rPr>
              <a:t> </a:t>
            </a:r>
            <a:r>
              <a:rPr sz="2200" spc="0" dirty="0">
                <a:solidFill>
                  <a:srgbClr val="C00000"/>
                </a:solidFill>
                <a:latin typeface="Garamond"/>
                <a:cs typeface="Garamond"/>
              </a:rPr>
              <a:t>of</a:t>
            </a:r>
            <a:r>
              <a:rPr sz="2200" spc="276" dirty="0">
                <a:solidFill>
                  <a:srgbClr val="C00000"/>
                </a:solidFill>
                <a:latin typeface="Garamond"/>
                <a:cs typeface="Garamond"/>
              </a:rPr>
              <a:t> </a:t>
            </a:r>
            <a:r>
              <a:rPr sz="2200" spc="0" dirty="0">
                <a:solidFill>
                  <a:srgbClr val="C00000"/>
                </a:solidFill>
                <a:latin typeface="Garamond"/>
                <a:cs typeface="Garamond"/>
              </a:rPr>
              <a:t>an</a:t>
            </a:r>
            <a:r>
              <a:rPr sz="2200" spc="-20" dirty="0">
                <a:solidFill>
                  <a:srgbClr val="C00000"/>
                </a:solidFill>
                <a:latin typeface="Garamond"/>
                <a:cs typeface="Garamond"/>
              </a:rPr>
              <a:t> </a:t>
            </a:r>
            <a:r>
              <a:rPr sz="2200" spc="0" dirty="0">
                <a:solidFill>
                  <a:srgbClr val="C00000"/>
                </a:solidFill>
                <a:latin typeface="Garamond"/>
                <a:cs typeface="Garamond"/>
              </a:rPr>
              <a:t>African</a:t>
            </a:r>
            <a:r>
              <a:rPr sz="2200" spc="-48" dirty="0">
                <a:solidFill>
                  <a:srgbClr val="C00000"/>
                </a:solidFill>
                <a:latin typeface="Garamond"/>
                <a:cs typeface="Garamond"/>
              </a:rPr>
              <a:t> </a:t>
            </a:r>
            <a:r>
              <a:rPr sz="2200" spc="0" dirty="0">
                <a:solidFill>
                  <a:srgbClr val="C00000"/>
                </a:solidFill>
                <a:latin typeface="Garamond"/>
                <a:cs typeface="Garamond"/>
              </a:rPr>
              <a:t>Ec</a:t>
            </a:r>
            <a:r>
              <a:rPr sz="2200" spc="-9" dirty="0">
                <a:solidFill>
                  <a:srgbClr val="C00000"/>
                </a:solidFill>
                <a:latin typeface="Garamond"/>
                <a:cs typeface="Garamond"/>
              </a:rPr>
              <a:t>o</a:t>
            </a:r>
            <a:r>
              <a:rPr sz="2200" spc="0" dirty="0">
                <a:solidFill>
                  <a:srgbClr val="C00000"/>
                </a:solidFill>
                <a:latin typeface="Garamond"/>
                <a:cs typeface="Garamond"/>
              </a:rPr>
              <a:t>n</a:t>
            </a:r>
            <a:r>
              <a:rPr sz="2200" spc="-9" dirty="0">
                <a:solidFill>
                  <a:srgbClr val="C00000"/>
                </a:solidFill>
                <a:latin typeface="Garamond"/>
                <a:cs typeface="Garamond"/>
              </a:rPr>
              <a:t>o</a:t>
            </a:r>
            <a:r>
              <a:rPr sz="2200" spc="0" dirty="0">
                <a:solidFill>
                  <a:srgbClr val="C00000"/>
                </a:solidFill>
                <a:latin typeface="Garamond"/>
                <a:cs typeface="Garamond"/>
              </a:rPr>
              <a:t>mic</a:t>
            </a:r>
            <a:endParaRPr sz="2200">
              <a:latin typeface="Garamond"/>
              <a:cs typeface="Garamond"/>
            </a:endParaRPr>
          </a:p>
          <a:p>
            <a:pPr marL="12700">
              <a:lnSpc>
                <a:spcPts val="2375"/>
              </a:lnSpc>
              <a:spcBef>
                <a:spcPts val="118"/>
              </a:spcBef>
            </a:pPr>
            <a:r>
              <a:rPr sz="3300" spc="0" baseline="2693" dirty="0">
                <a:solidFill>
                  <a:srgbClr val="C00000"/>
                </a:solidFill>
                <a:latin typeface="Garamond"/>
                <a:cs typeface="Garamond"/>
              </a:rPr>
              <a:t>Co</a:t>
            </a:r>
            <a:r>
              <a:rPr sz="3300" spc="-9" baseline="2693" dirty="0">
                <a:solidFill>
                  <a:srgbClr val="C00000"/>
                </a:solidFill>
                <a:latin typeface="Garamond"/>
                <a:cs typeface="Garamond"/>
              </a:rPr>
              <a:t>m</a:t>
            </a:r>
            <a:r>
              <a:rPr sz="3300" spc="-25" baseline="2693" dirty="0">
                <a:solidFill>
                  <a:srgbClr val="C00000"/>
                </a:solidFill>
                <a:latin typeface="Garamond"/>
                <a:cs typeface="Garamond"/>
              </a:rPr>
              <a:t>m</a:t>
            </a:r>
            <a:r>
              <a:rPr sz="3300" spc="0" baseline="2693" dirty="0">
                <a:solidFill>
                  <a:srgbClr val="C00000"/>
                </a:solidFill>
                <a:latin typeface="Garamond"/>
                <a:cs typeface="Garamond"/>
              </a:rPr>
              <a:t>unit</a:t>
            </a:r>
            <a:r>
              <a:rPr sz="3300" spc="-189" baseline="2693" dirty="0">
                <a:solidFill>
                  <a:srgbClr val="C00000"/>
                </a:solidFill>
                <a:latin typeface="Garamond"/>
                <a:cs typeface="Garamond"/>
              </a:rPr>
              <a:t>y</a:t>
            </a:r>
            <a:r>
              <a:rPr sz="3300" spc="0" baseline="2693" dirty="0">
                <a:solidFill>
                  <a:srgbClr val="C00000"/>
                </a:solidFill>
                <a:latin typeface="Garamond"/>
                <a:cs typeface="Garamond"/>
              </a:rPr>
              <a:t>,</a:t>
            </a:r>
            <a:r>
              <a:rPr sz="3300" spc="-66" baseline="2693" dirty="0">
                <a:solidFill>
                  <a:srgbClr val="C00000"/>
                </a:solidFill>
                <a:latin typeface="Garamond"/>
                <a:cs typeface="Garamond"/>
              </a:rPr>
              <a:t> </a:t>
            </a:r>
            <a:r>
              <a:rPr sz="3300" spc="0" baseline="2693" dirty="0">
                <a:latin typeface="Garamond"/>
                <a:cs typeface="Garamond"/>
              </a:rPr>
              <a:t>an</a:t>
            </a:r>
            <a:r>
              <a:rPr sz="3300" spc="-5" baseline="2693" dirty="0">
                <a:latin typeface="Garamond"/>
                <a:cs typeface="Garamond"/>
              </a:rPr>
              <a:t> </a:t>
            </a:r>
            <a:r>
              <a:rPr sz="3300" spc="0" baseline="2693" dirty="0">
                <a:latin typeface="Garamond"/>
                <a:cs typeface="Garamond"/>
              </a:rPr>
              <a:t>African</a:t>
            </a:r>
            <a:r>
              <a:rPr sz="3300" spc="-48" baseline="2693" dirty="0">
                <a:latin typeface="Garamond"/>
                <a:cs typeface="Garamond"/>
              </a:rPr>
              <a:t> </a:t>
            </a:r>
            <a:r>
              <a:rPr sz="3300" spc="0" baseline="2693" dirty="0">
                <a:latin typeface="Garamond"/>
                <a:cs typeface="Garamond"/>
              </a:rPr>
              <a:t>Ce</a:t>
            </a:r>
            <a:r>
              <a:rPr sz="3300" spc="-9" baseline="2693" dirty="0">
                <a:latin typeface="Garamond"/>
                <a:cs typeface="Garamond"/>
              </a:rPr>
              <a:t>n</a:t>
            </a:r>
            <a:r>
              <a:rPr sz="3300" spc="0" baseline="2693" dirty="0">
                <a:latin typeface="Garamond"/>
                <a:cs typeface="Garamond"/>
              </a:rPr>
              <a:t>tr</a:t>
            </a:r>
            <a:r>
              <a:rPr sz="3300" spc="-9" baseline="2693" dirty="0">
                <a:latin typeface="Garamond"/>
                <a:cs typeface="Garamond"/>
              </a:rPr>
              <a:t>a</a:t>
            </a:r>
            <a:r>
              <a:rPr sz="3300" spc="0" baseline="2693" dirty="0">
                <a:latin typeface="Garamond"/>
                <a:cs typeface="Garamond"/>
              </a:rPr>
              <a:t>l</a:t>
            </a:r>
            <a:r>
              <a:rPr sz="3300" spc="-37" baseline="2693" dirty="0">
                <a:latin typeface="Garamond"/>
                <a:cs typeface="Garamond"/>
              </a:rPr>
              <a:t> </a:t>
            </a:r>
            <a:r>
              <a:rPr sz="3300" spc="0" baseline="2693" dirty="0">
                <a:latin typeface="Garamond"/>
                <a:cs typeface="Garamond"/>
              </a:rPr>
              <a:t>B</a:t>
            </a:r>
            <a:r>
              <a:rPr sz="3300" spc="-9" baseline="2693" dirty="0">
                <a:latin typeface="Garamond"/>
                <a:cs typeface="Garamond"/>
              </a:rPr>
              <a:t>a</a:t>
            </a:r>
            <a:r>
              <a:rPr sz="3300" spc="0" baseline="2693" dirty="0">
                <a:latin typeface="Garamond"/>
                <a:cs typeface="Garamond"/>
              </a:rPr>
              <a:t>nk,</a:t>
            </a:r>
            <a:r>
              <a:rPr sz="3300" spc="-18" baseline="2693" dirty="0">
                <a:latin typeface="Garamond"/>
                <a:cs typeface="Garamond"/>
              </a:rPr>
              <a:t> </a:t>
            </a:r>
            <a:r>
              <a:rPr sz="3300" spc="0" baseline="2693" dirty="0">
                <a:latin typeface="Garamond"/>
                <a:cs typeface="Garamond"/>
              </a:rPr>
              <a:t>a</a:t>
            </a:r>
            <a:r>
              <a:rPr sz="3300" spc="-9" baseline="2693" dirty="0">
                <a:latin typeface="Garamond"/>
                <a:cs typeface="Garamond"/>
              </a:rPr>
              <a:t>n</a:t>
            </a:r>
            <a:r>
              <a:rPr sz="3300" spc="0" baseline="2693" dirty="0">
                <a:latin typeface="Garamond"/>
                <a:cs typeface="Garamond"/>
              </a:rPr>
              <a:t>d</a:t>
            </a:r>
            <a:r>
              <a:rPr sz="3300" spc="-1" baseline="2693" dirty="0">
                <a:latin typeface="Garamond"/>
                <a:cs typeface="Garamond"/>
              </a:rPr>
              <a:t> </a:t>
            </a:r>
            <a:r>
              <a:rPr sz="3300" spc="0" baseline="2693">
                <a:latin typeface="Garamond"/>
                <a:cs typeface="Garamond"/>
              </a:rPr>
              <a:t>a</a:t>
            </a:r>
            <a:r>
              <a:rPr sz="3300" spc="-8" baseline="2693">
                <a:latin typeface="Garamond"/>
                <a:cs typeface="Garamond"/>
              </a:rPr>
              <a:t> </a:t>
            </a:r>
            <a:r>
              <a:rPr sz="3300" spc="0" baseline="2693" smtClean="0">
                <a:latin typeface="Garamond"/>
                <a:cs typeface="Garamond"/>
              </a:rPr>
              <a:t>single</a:t>
            </a:r>
            <a:r>
              <a:rPr lang="en-US" sz="3300" spc="0" baseline="2693" dirty="0" smtClean="0">
                <a:latin typeface="Garamond"/>
                <a:cs typeface="Garamond"/>
              </a:rPr>
              <a:t>. </a:t>
            </a:r>
            <a:endParaRPr sz="2200">
              <a:latin typeface="Garamond"/>
              <a:cs typeface="Garamond"/>
            </a:endParaRPr>
          </a:p>
        </p:txBody>
      </p:sp>
      <p:sp>
        <p:nvSpPr>
          <p:cNvPr id="7" name="object 9"/>
          <p:cNvSpPr txBox="1"/>
          <p:nvPr/>
        </p:nvSpPr>
        <p:spPr>
          <a:xfrm>
            <a:off x="814526" y="1544794"/>
            <a:ext cx="5865673" cy="4532833"/>
          </a:xfrm>
          <a:prstGeom prst="rect">
            <a:avLst/>
          </a:prstGeom>
        </p:spPr>
        <p:txBody>
          <a:bodyPr wrap="square" lIns="0" tIns="0" rIns="0" bIns="0" rtlCol="0">
            <a:noAutofit/>
          </a:bodyPr>
          <a:lstStyle/>
          <a:p>
            <a:pPr marL="12700" marR="41833">
              <a:lnSpc>
                <a:spcPts val="2360"/>
              </a:lnSpc>
              <a:spcBef>
                <a:spcPts val="118"/>
              </a:spcBef>
            </a:pPr>
            <a:r>
              <a:rPr lang="en-US" sz="3300" spc="25" baseline="2693" dirty="0" smtClean="0">
                <a:latin typeface="Garamond"/>
                <a:cs typeface="Garamond"/>
              </a:rPr>
              <a:t>       </a:t>
            </a:r>
            <a:endParaRPr sz="2200">
              <a:latin typeface="Garamond"/>
              <a:cs typeface="Garamond"/>
            </a:endParaRPr>
          </a:p>
        </p:txBody>
      </p:sp>
      <p:sp>
        <p:nvSpPr>
          <p:cNvPr id="11" name="object 14"/>
          <p:cNvSpPr/>
          <p:nvPr/>
        </p:nvSpPr>
        <p:spPr>
          <a:xfrm>
            <a:off x="7683500" y="1412748"/>
            <a:ext cx="4013200" cy="4864608"/>
          </a:xfrm>
          <a:prstGeom prst="rect">
            <a:avLst/>
          </a:prstGeom>
          <a:blipFill>
            <a:blip r:embed="rId2" cstate="print"/>
            <a:stretch>
              <a:fillRect/>
            </a:stretch>
          </a:blipFill>
        </p:spPr>
        <p:txBody>
          <a:bodyPr wrap="square" lIns="0" tIns="0" rIns="0" bIns="0" rtlCol="0">
            <a:noAutofit/>
          </a:bodyPr>
          <a:lstStyle/>
          <a:p>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600" y="624110"/>
            <a:ext cx="10033000" cy="772890"/>
          </a:xfrm>
        </p:spPr>
        <p:txBody>
          <a:bodyPr>
            <a:noAutofit/>
          </a:bodyPr>
          <a:lstStyle/>
          <a:p>
            <a:r>
              <a:rPr lang="en-US" sz="2800" b="1" dirty="0" smtClean="0">
                <a:solidFill>
                  <a:srgbClr val="C00000"/>
                </a:solidFill>
                <a:latin typeface="Arial"/>
                <a:cs typeface="Arial"/>
              </a:rPr>
              <a:t> </a:t>
            </a:r>
            <a:r>
              <a:rPr lang="en-US" sz="2800" dirty="0" err="1" smtClean="0">
                <a:solidFill>
                  <a:schemeClr val="tx1"/>
                </a:solidFill>
                <a:latin typeface="Arial"/>
                <a:cs typeface="Arial"/>
              </a:rPr>
              <a:t>Clamo</a:t>
            </a:r>
            <a:r>
              <a:rPr lang="en-US" sz="2800" spc="-9" dirty="0" err="1" smtClean="0">
                <a:solidFill>
                  <a:schemeClr val="tx1"/>
                </a:solidFill>
                <a:latin typeface="Arial"/>
                <a:cs typeface="Arial"/>
              </a:rPr>
              <a:t>u</a:t>
            </a:r>
            <a:r>
              <a:rPr lang="en-US" sz="2800" dirty="0" err="1" smtClean="0">
                <a:solidFill>
                  <a:schemeClr val="tx1"/>
                </a:solidFill>
                <a:latin typeface="Arial"/>
                <a:cs typeface="Arial"/>
              </a:rPr>
              <a:t>r</a:t>
            </a:r>
            <a:r>
              <a:rPr lang="en-US" sz="2800" spc="9" dirty="0" smtClean="0">
                <a:solidFill>
                  <a:schemeClr val="tx1"/>
                </a:solidFill>
                <a:latin typeface="Arial"/>
                <a:cs typeface="Arial"/>
              </a:rPr>
              <a:t> </a:t>
            </a:r>
            <a:r>
              <a:rPr lang="en-US" sz="2800" dirty="0" smtClean="0">
                <a:solidFill>
                  <a:schemeClr val="tx1"/>
                </a:solidFill>
                <a:latin typeface="Arial"/>
                <a:cs typeface="Arial"/>
              </a:rPr>
              <a:t>for a C</a:t>
            </a:r>
            <a:r>
              <a:rPr lang="en-US" sz="2800" spc="-14" dirty="0" smtClean="0">
                <a:solidFill>
                  <a:schemeClr val="tx1"/>
                </a:solidFill>
                <a:latin typeface="Arial"/>
                <a:cs typeface="Arial"/>
              </a:rPr>
              <a:t>o</a:t>
            </a:r>
            <a:r>
              <a:rPr lang="en-US" sz="2800" dirty="0" smtClean="0">
                <a:solidFill>
                  <a:schemeClr val="tx1"/>
                </a:solidFill>
                <a:latin typeface="Arial"/>
                <a:cs typeface="Arial"/>
              </a:rPr>
              <a:t>mmon</a:t>
            </a:r>
            <a:r>
              <a:rPr lang="en-US" sz="2800" spc="19" dirty="0" smtClean="0">
                <a:solidFill>
                  <a:schemeClr val="tx1"/>
                </a:solidFill>
                <a:latin typeface="Arial"/>
                <a:cs typeface="Arial"/>
              </a:rPr>
              <a:t> </a:t>
            </a:r>
            <a:r>
              <a:rPr lang="en-US" sz="2800" dirty="0" smtClean="0">
                <a:solidFill>
                  <a:schemeClr val="tx1"/>
                </a:solidFill>
                <a:latin typeface="Arial"/>
                <a:cs typeface="Arial"/>
              </a:rPr>
              <a:t>C</a:t>
            </a:r>
            <a:r>
              <a:rPr lang="en-US" sz="2800" spc="-9" dirty="0" smtClean="0">
                <a:solidFill>
                  <a:schemeClr val="tx1"/>
                </a:solidFill>
                <a:latin typeface="Arial"/>
                <a:cs typeface="Arial"/>
              </a:rPr>
              <a:t>u</a:t>
            </a:r>
            <a:r>
              <a:rPr lang="en-US" sz="2800" dirty="0" smtClean="0">
                <a:solidFill>
                  <a:schemeClr val="tx1"/>
                </a:solidFill>
                <a:latin typeface="Arial"/>
                <a:cs typeface="Arial"/>
              </a:rPr>
              <a:t>r</a:t>
            </a:r>
            <a:r>
              <a:rPr lang="en-US" sz="2800" spc="9" dirty="0" smtClean="0">
                <a:solidFill>
                  <a:schemeClr val="tx1"/>
                </a:solidFill>
                <a:latin typeface="Arial"/>
                <a:cs typeface="Arial"/>
              </a:rPr>
              <a:t>r</a:t>
            </a:r>
            <a:r>
              <a:rPr lang="en-US" sz="2800" dirty="0" smtClean="0">
                <a:solidFill>
                  <a:schemeClr val="tx1"/>
                </a:solidFill>
                <a:latin typeface="Arial"/>
                <a:cs typeface="Arial"/>
              </a:rPr>
              <a:t>en</a:t>
            </a:r>
            <a:r>
              <a:rPr lang="en-US" sz="2800" spc="-9" dirty="0" smtClean="0">
                <a:solidFill>
                  <a:schemeClr val="tx1"/>
                </a:solidFill>
                <a:latin typeface="Arial"/>
                <a:cs typeface="Arial"/>
              </a:rPr>
              <a:t>c</a:t>
            </a:r>
            <a:r>
              <a:rPr lang="en-US" sz="2800" dirty="0" smtClean="0">
                <a:solidFill>
                  <a:schemeClr val="tx1"/>
                </a:solidFill>
                <a:latin typeface="Arial"/>
                <a:cs typeface="Arial"/>
              </a:rPr>
              <a:t>y started with BRICS…</a:t>
            </a:r>
            <a:br>
              <a:rPr lang="en-US" sz="2800" dirty="0" smtClean="0">
                <a:solidFill>
                  <a:schemeClr val="tx1"/>
                </a:solidFill>
                <a:latin typeface="Arial"/>
                <a:cs typeface="Arial"/>
              </a:rPr>
            </a:br>
            <a:endParaRPr lang="en-US" sz="2800" dirty="0">
              <a:solidFill>
                <a:schemeClr val="tx1"/>
              </a:solidFill>
            </a:endParaRPr>
          </a:p>
        </p:txBody>
      </p:sp>
      <p:sp>
        <p:nvSpPr>
          <p:cNvPr id="4" name="Footer Placeholder 3"/>
          <p:cNvSpPr>
            <a:spLocks noGrp="1"/>
          </p:cNvSpPr>
          <p:nvPr>
            <p:ph type="ftr" sz="quarter" idx="11"/>
          </p:nvPr>
        </p:nvSpPr>
        <p:spPr>
          <a:xfrm>
            <a:off x="2589212" y="6375400"/>
            <a:ext cx="7619999" cy="317500"/>
          </a:xfrm>
        </p:spPr>
        <p:txBody>
          <a:bodyPr/>
          <a:lstStyle/>
          <a:p>
            <a:r>
              <a:rPr lang="en-US" smtClean="0"/>
              <a:t>DEVELOPED AND PRESENTED BY CHARTERTERD INST. OF PURCHASING AND SUPPLY MAGT. OF NIGERIA.</a:t>
            </a:r>
            <a:endParaRPr lang="en-US" dirty="0"/>
          </a:p>
        </p:txBody>
      </p:sp>
      <p:sp>
        <p:nvSpPr>
          <p:cNvPr id="6" name="object 4"/>
          <p:cNvSpPr/>
          <p:nvPr/>
        </p:nvSpPr>
        <p:spPr>
          <a:xfrm>
            <a:off x="1295400" y="1705355"/>
            <a:ext cx="5588000" cy="4122420"/>
          </a:xfrm>
          <a:prstGeom prst="rect">
            <a:avLst/>
          </a:prstGeom>
          <a:blipFill>
            <a:blip r:embed="rId2" cstate="print"/>
            <a:stretch>
              <a:fillRect/>
            </a:stretch>
          </a:blipFill>
        </p:spPr>
        <p:txBody>
          <a:bodyPr wrap="square" lIns="0" tIns="0" rIns="0" bIns="0" rtlCol="0">
            <a:noAutofit/>
          </a:bodyPr>
          <a:lstStyle/>
          <a:p>
            <a:endParaRPr/>
          </a:p>
        </p:txBody>
      </p:sp>
      <p:sp>
        <p:nvSpPr>
          <p:cNvPr id="7" name="object 5"/>
          <p:cNvSpPr/>
          <p:nvPr/>
        </p:nvSpPr>
        <p:spPr>
          <a:xfrm>
            <a:off x="6997700" y="1752600"/>
            <a:ext cx="4842256" cy="4038600"/>
          </a:xfrm>
          <a:prstGeom prst="rect">
            <a:avLst/>
          </a:prstGeom>
          <a:blipFill>
            <a:blip r:embed="rId3" cstate="print"/>
            <a:stretch>
              <a:fillRect/>
            </a:stretch>
          </a:blipFill>
        </p:spPr>
        <p:txBody>
          <a:bodyPr wrap="square" lIns="0" tIns="0" rIns="0" bIns="0" rtlCol="0">
            <a:noAutofit/>
          </a:bodyPr>
          <a:lstStyle/>
          <a:p>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1" y="-342900"/>
            <a:ext cx="9599612" cy="1447800"/>
          </a:xfrm>
        </p:spPr>
        <p:txBody>
          <a:bodyPr>
            <a:noAutofit/>
          </a:bodyPr>
          <a:lstStyle/>
          <a:p>
            <a:pPr algn="ctr"/>
            <a:r>
              <a:rPr lang="en-US" sz="4800" b="1" baseline="3292" dirty="0" smtClean="0">
                <a:solidFill>
                  <a:srgbClr val="C00000"/>
                </a:solidFill>
                <a:latin typeface="Garamond"/>
                <a:cs typeface="Garamond"/>
              </a:rPr>
              <a:t/>
            </a:r>
            <a:br>
              <a:rPr lang="en-US" sz="4800" b="1" baseline="3292" dirty="0" smtClean="0">
                <a:solidFill>
                  <a:srgbClr val="C00000"/>
                </a:solidFill>
                <a:latin typeface="Garamond"/>
                <a:cs typeface="Garamond"/>
              </a:rPr>
            </a:br>
            <a:r>
              <a:rPr lang="en-US" sz="5400" b="1" baseline="3292" dirty="0" smtClean="0">
                <a:solidFill>
                  <a:schemeClr val="tx1"/>
                </a:solidFill>
                <a:latin typeface="Garamond"/>
                <a:cs typeface="Garamond"/>
              </a:rPr>
              <a:t>Object</a:t>
            </a:r>
            <a:r>
              <a:rPr lang="en-US" sz="5400" b="1" spc="-64" baseline="3292" dirty="0" smtClean="0">
                <a:solidFill>
                  <a:schemeClr val="tx1"/>
                </a:solidFill>
                <a:latin typeface="Garamond"/>
                <a:cs typeface="Garamond"/>
              </a:rPr>
              <a:t>i</a:t>
            </a:r>
            <a:r>
              <a:rPr lang="en-US" sz="5400" b="1" spc="-54" baseline="3292" dirty="0" smtClean="0">
                <a:solidFill>
                  <a:schemeClr val="tx1"/>
                </a:solidFill>
                <a:latin typeface="Garamond"/>
                <a:cs typeface="Garamond"/>
              </a:rPr>
              <a:t>v</a:t>
            </a:r>
            <a:r>
              <a:rPr lang="en-US" sz="5400" b="1" baseline="3292" dirty="0" smtClean="0">
                <a:solidFill>
                  <a:schemeClr val="tx1"/>
                </a:solidFill>
                <a:latin typeface="Garamond"/>
                <a:cs typeface="Garamond"/>
              </a:rPr>
              <a:t>es</a:t>
            </a:r>
            <a:r>
              <a:rPr lang="en-US" sz="5400" b="1" spc="-9" baseline="3292" dirty="0" smtClean="0">
                <a:solidFill>
                  <a:schemeClr val="tx1"/>
                </a:solidFill>
                <a:latin typeface="Garamond"/>
                <a:cs typeface="Garamond"/>
              </a:rPr>
              <a:t> </a:t>
            </a:r>
            <a:r>
              <a:rPr lang="en-US" sz="5400" b="1" baseline="3292" dirty="0" smtClean="0">
                <a:solidFill>
                  <a:schemeClr val="tx1"/>
                </a:solidFill>
                <a:latin typeface="Garamond"/>
                <a:cs typeface="Garamond"/>
              </a:rPr>
              <a:t>of a Com</a:t>
            </a:r>
            <a:r>
              <a:rPr lang="en-US" sz="5400" b="1" spc="-14" baseline="3292" dirty="0" smtClean="0">
                <a:solidFill>
                  <a:schemeClr val="tx1"/>
                </a:solidFill>
                <a:latin typeface="Garamond"/>
                <a:cs typeface="Garamond"/>
              </a:rPr>
              <a:t>m</a:t>
            </a:r>
            <a:r>
              <a:rPr lang="en-US" sz="5400" b="1" baseline="3292" dirty="0" smtClean="0">
                <a:solidFill>
                  <a:schemeClr val="tx1"/>
                </a:solidFill>
                <a:latin typeface="Garamond"/>
                <a:cs typeface="Garamond"/>
              </a:rPr>
              <a:t>on Cu</a:t>
            </a:r>
            <a:r>
              <a:rPr lang="en-US" sz="5400" b="1" spc="109" baseline="3292" dirty="0" smtClean="0">
                <a:solidFill>
                  <a:schemeClr val="tx1"/>
                </a:solidFill>
                <a:latin typeface="Garamond"/>
                <a:cs typeface="Garamond"/>
              </a:rPr>
              <a:t>r</a:t>
            </a:r>
            <a:r>
              <a:rPr lang="en-US" sz="5400" b="1" spc="29" baseline="3292" dirty="0" smtClean="0">
                <a:solidFill>
                  <a:schemeClr val="tx1"/>
                </a:solidFill>
                <a:latin typeface="Garamond"/>
                <a:cs typeface="Garamond"/>
              </a:rPr>
              <a:t>r</a:t>
            </a:r>
            <a:r>
              <a:rPr lang="en-US" sz="5400" b="1" baseline="3292" dirty="0" smtClean="0">
                <a:solidFill>
                  <a:schemeClr val="tx1"/>
                </a:solidFill>
                <a:latin typeface="Garamond"/>
                <a:cs typeface="Garamond"/>
              </a:rPr>
              <a:t>enc</a:t>
            </a:r>
            <a:r>
              <a:rPr lang="en-US" sz="5400" b="1" spc="4" baseline="3292" dirty="0" smtClean="0">
                <a:solidFill>
                  <a:schemeClr val="tx1"/>
                </a:solidFill>
                <a:latin typeface="Garamond"/>
                <a:cs typeface="Garamond"/>
              </a:rPr>
              <a:t>y</a:t>
            </a:r>
            <a:r>
              <a:rPr lang="en-US" sz="5400" b="1" baseline="3292" dirty="0" smtClean="0">
                <a:solidFill>
                  <a:schemeClr val="tx1"/>
                </a:solidFill>
                <a:latin typeface="Garamond"/>
                <a:cs typeface="Garamond"/>
              </a:rPr>
              <a:t>…</a:t>
            </a:r>
            <a:r>
              <a:rPr lang="en-US" sz="1800" b="1" dirty="0" smtClean="0">
                <a:solidFill>
                  <a:schemeClr val="tx1"/>
                </a:solidFill>
                <a:latin typeface="Garamond"/>
                <a:cs typeface="Garamond"/>
              </a:rPr>
              <a:t/>
            </a:r>
            <a:br>
              <a:rPr lang="en-US" sz="1800" b="1" dirty="0" smtClean="0">
                <a:solidFill>
                  <a:schemeClr val="tx1"/>
                </a:solidFill>
                <a:latin typeface="Garamond"/>
                <a:cs typeface="Garamond"/>
              </a:rPr>
            </a:br>
            <a:endParaRPr lang="en-US" sz="4400" b="1" dirty="0">
              <a:solidFill>
                <a:schemeClr val="tx1"/>
              </a:solidFill>
            </a:endParaRPr>
          </a:p>
        </p:txBody>
      </p:sp>
      <p:sp>
        <p:nvSpPr>
          <p:cNvPr id="3" name="Content Placeholder 2"/>
          <p:cNvSpPr>
            <a:spLocks noGrp="1"/>
          </p:cNvSpPr>
          <p:nvPr>
            <p:ph idx="1"/>
          </p:nvPr>
        </p:nvSpPr>
        <p:spPr>
          <a:xfrm>
            <a:off x="1790700" y="1295400"/>
            <a:ext cx="9713912" cy="5156200"/>
          </a:xfrm>
        </p:spPr>
        <p:txBody>
          <a:bodyPr>
            <a:normAutofit/>
          </a:bodyPr>
          <a:lstStyle/>
          <a:p>
            <a:pPr algn="just"/>
            <a:r>
              <a:rPr lang="en-US" sz="2400" dirty="0" smtClean="0"/>
              <a:t>To  reduce the costs and risks of exchanging multiple currencies across continent</a:t>
            </a:r>
          </a:p>
          <a:p>
            <a:pPr algn="just"/>
            <a:r>
              <a:rPr lang="en-US" sz="2400" dirty="0" smtClean="0"/>
              <a:t>To enhance price stability and transparency, which can foster competition and efficiency.</a:t>
            </a:r>
          </a:p>
          <a:p>
            <a:pPr algn="just"/>
            <a:r>
              <a:rPr lang="en-US" sz="2400" dirty="0" smtClean="0"/>
              <a:t>To increase monetary policy coordination and credibility, which can lower inflation and interest rates.</a:t>
            </a:r>
          </a:p>
          <a:p>
            <a:pPr algn="just"/>
            <a:r>
              <a:rPr lang="en-US" sz="2400" dirty="0" smtClean="0"/>
              <a:t>To create a larger and more integrated market, which can attract FDI and boost growth and development</a:t>
            </a:r>
          </a:p>
          <a:p>
            <a:pPr algn="just"/>
            <a:r>
              <a:rPr lang="en-US" sz="2400" dirty="0" smtClean="0"/>
              <a:t>To foster a sense of common identity and solidarity among African countries.</a:t>
            </a:r>
          </a:p>
          <a:p>
            <a:pPr algn="just"/>
            <a:r>
              <a:rPr lang="en-US" sz="2400" dirty="0" smtClean="0">
                <a:solidFill>
                  <a:srgbClr val="FF0000"/>
                </a:solidFill>
              </a:rPr>
              <a:t>To reduce disparities in currencies and create an efficient  and unified payment systems to promote intra-African trade.</a:t>
            </a:r>
            <a:endParaRPr lang="en-US" sz="2400" dirty="0">
              <a:solidFill>
                <a:srgbClr val="FF0000"/>
              </a:solidFill>
            </a:endParaRPr>
          </a:p>
        </p:txBody>
      </p:sp>
      <p:sp>
        <p:nvSpPr>
          <p:cNvPr id="4" name="Footer Placeholder 3"/>
          <p:cNvSpPr>
            <a:spLocks noGrp="1"/>
          </p:cNvSpPr>
          <p:nvPr>
            <p:ph type="ftr" sz="quarter" idx="11"/>
          </p:nvPr>
        </p:nvSpPr>
        <p:spPr>
          <a:xfrm>
            <a:off x="2589212" y="6477000"/>
            <a:ext cx="7619999" cy="228600"/>
          </a:xfrm>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301" y="368300"/>
            <a:ext cx="9739312" cy="889000"/>
          </a:xfrm>
        </p:spPr>
        <p:txBody>
          <a:bodyPr>
            <a:noAutofit/>
          </a:bodyPr>
          <a:lstStyle/>
          <a:p>
            <a:pPr algn="ctr"/>
            <a:r>
              <a:rPr lang="en-US" sz="5400" b="1" baseline="3292" dirty="0" smtClean="0">
                <a:solidFill>
                  <a:schemeClr val="tx1"/>
                </a:solidFill>
                <a:latin typeface="Garamond"/>
                <a:cs typeface="Garamond"/>
              </a:rPr>
              <a:t>Challenges</a:t>
            </a:r>
            <a:r>
              <a:rPr lang="en-US" sz="5400" b="1" spc="-14" baseline="3292" dirty="0" smtClean="0">
                <a:solidFill>
                  <a:schemeClr val="tx1"/>
                </a:solidFill>
                <a:latin typeface="Garamond"/>
                <a:cs typeface="Garamond"/>
              </a:rPr>
              <a:t> </a:t>
            </a:r>
            <a:r>
              <a:rPr lang="en-US" sz="5400" b="1" baseline="3292" dirty="0" smtClean="0">
                <a:solidFill>
                  <a:schemeClr val="tx1"/>
                </a:solidFill>
                <a:latin typeface="Garamond"/>
                <a:cs typeface="Garamond"/>
              </a:rPr>
              <a:t>to a C</a:t>
            </a:r>
            <a:r>
              <a:rPr lang="en-US" sz="5400" b="1" spc="-9" baseline="3292" dirty="0" smtClean="0">
                <a:solidFill>
                  <a:schemeClr val="tx1"/>
                </a:solidFill>
                <a:latin typeface="Garamond"/>
                <a:cs typeface="Garamond"/>
              </a:rPr>
              <a:t>o</a:t>
            </a:r>
            <a:r>
              <a:rPr lang="en-US" sz="5400" b="1" baseline="3292" dirty="0" smtClean="0">
                <a:solidFill>
                  <a:schemeClr val="tx1"/>
                </a:solidFill>
                <a:latin typeface="Garamond"/>
                <a:cs typeface="Garamond"/>
              </a:rPr>
              <a:t>mm</a:t>
            </a:r>
            <a:r>
              <a:rPr lang="en-US" sz="5400" b="1" spc="-14" baseline="3292" dirty="0" smtClean="0">
                <a:solidFill>
                  <a:schemeClr val="tx1"/>
                </a:solidFill>
                <a:latin typeface="Garamond"/>
                <a:cs typeface="Garamond"/>
              </a:rPr>
              <a:t>o</a:t>
            </a:r>
            <a:r>
              <a:rPr lang="en-US" sz="5400" b="1" baseline="3292" dirty="0" smtClean="0">
                <a:solidFill>
                  <a:schemeClr val="tx1"/>
                </a:solidFill>
                <a:latin typeface="Garamond"/>
                <a:cs typeface="Garamond"/>
              </a:rPr>
              <a:t>n Cu</a:t>
            </a:r>
            <a:r>
              <a:rPr lang="en-US" sz="5400" b="1" spc="114" baseline="3292" dirty="0" smtClean="0">
                <a:solidFill>
                  <a:schemeClr val="tx1"/>
                </a:solidFill>
                <a:latin typeface="Garamond"/>
                <a:cs typeface="Garamond"/>
              </a:rPr>
              <a:t>r</a:t>
            </a:r>
            <a:r>
              <a:rPr lang="en-US" sz="5400" b="1" spc="29" baseline="3292" dirty="0" smtClean="0">
                <a:solidFill>
                  <a:schemeClr val="tx1"/>
                </a:solidFill>
                <a:latin typeface="Garamond"/>
                <a:cs typeface="Garamond"/>
              </a:rPr>
              <a:t>r</a:t>
            </a:r>
            <a:r>
              <a:rPr lang="en-US" sz="5400" b="1" baseline="3292" dirty="0" smtClean="0">
                <a:solidFill>
                  <a:schemeClr val="tx1"/>
                </a:solidFill>
                <a:latin typeface="Garamond"/>
                <a:cs typeface="Garamond"/>
              </a:rPr>
              <a:t>enc</a:t>
            </a:r>
            <a:r>
              <a:rPr lang="en-US" sz="5400" b="1" spc="4" baseline="3292" dirty="0" smtClean="0">
                <a:solidFill>
                  <a:schemeClr val="tx1"/>
                </a:solidFill>
                <a:latin typeface="Garamond"/>
                <a:cs typeface="Garamond"/>
              </a:rPr>
              <a:t>y</a:t>
            </a:r>
            <a:r>
              <a:rPr lang="en-US" sz="5400" b="1" baseline="3292" dirty="0" smtClean="0">
                <a:solidFill>
                  <a:schemeClr val="tx1"/>
                </a:solidFill>
                <a:latin typeface="Garamond"/>
                <a:cs typeface="Garamond"/>
              </a:rPr>
              <a:t>…</a:t>
            </a:r>
            <a:r>
              <a:rPr lang="en-US" dirty="0" smtClean="0">
                <a:solidFill>
                  <a:schemeClr val="tx1"/>
                </a:solidFill>
                <a:latin typeface="Garamond"/>
                <a:cs typeface="Garamond"/>
              </a:rPr>
              <a:t/>
            </a:r>
            <a:br>
              <a:rPr lang="en-US" dirty="0" smtClean="0">
                <a:solidFill>
                  <a:schemeClr val="tx1"/>
                </a:solidFill>
                <a:latin typeface="Garamond"/>
                <a:cs typeface="Garamond"/>
              </a:rPr>
            </a:br>
            <a:endParaRPr lang="en-US" sz="2800" dirty="0">
              <a:solidFill>
                <a:schemeClr val="tx1"/>
              </a:solidFill>
            </a:endParaRPr>
          </a:p>
        </p:txBody>
      </p:sp>
      <p:sp>
        <p:nvSpPr>
          <p:cNvPr id="4" name="Footer Placeholder 3"/>
          <p:cNvSpPr>
            <a:spLocks noGrp="1"/>
          </p:cNvSpPr>
          <p:nvPr>
            <p:ph type="ftr" sz="quarter" idx="11"/>
          </p:nvPr>
        </p:nvSpPr>
        <p:spPr>
          <a:xfrm>
            <a:off x="2589212" y="6375400"/>
            <a:ext cx="7619999" cy="482600"/>
          </a:xfrm>
        </p:spPr>
        <p:txBody>
          <a:bodyPr/>
          <a:lstStyle/>
          <a:p>
            <a:r>
              <a:rPr lang="en-US" dirty="0" smtClean="0"/>
              <a:t>DEVELOPED AND PRESENTED BY CHARTERTERD INST. OF PURCHASING AND SUPPLY MAGT. OF NIGERIA.</a:t>
            </a:r>
            <a:endParaRPr lang="en-US" dirty="0"/>
          </a:p>
        </p:txBody>
      </p:sp>
      <p:sp>
        <p:nvSpPr>
          <p:cNvPr id="5" name="object 27"/>
          <p:cNvSpPr txBox="1">
            <a:spLocks noGrp="1"/>
          </p:cNvSpPr>
          <p:nvPr>
            <p:ph idx="1"/>
          </p:nvPr>
        </p:nvSpPr>
        <p:spPr>
          <a:xfrm>
            <a:off x="1574800" y="1549400"/>
            <a:ext cx="9929813" cy="4953000"/>
          </a:xfrm>
          <a:prstGeom prst="rect">
            <a:avLst/>
          </a:prstGeom>
        </p:spPr>
        <p:txBody>
          <a:bodyPr wrap="square" lIns="0" tIns="0" rIns="0" bIns="0" rtlCol="0">
            <a:noAutofit/>
          </a:bodyPr>
          <a:lstStyle/>
          <a:p>
            <a:pPr marL="12700" marR="6038874" algn="just">
              <a:lnSpc>
                <a:spcPts val="2570"/>
              </a:lnSpc>
              <a:spcBef>
                <a:spcPts val="128"/>
              </a:spcBef>
            </a:pPr>
            <a:r>
              <a:rPr lang="en-US" sz="3600" baseline="2469" dirty="0" smtClean="0">
                <a:latin typeface="Garamond"/>
                <a:cs typeface="Garamond"/>
              </a:rPr>
              <a:t>                                                     </a:t>
            </a:r>
            <a:endParaRPr lang="en-US" sz="3600" spc="0" baseline="2469" dirty="0" smtClean="0">
              <a:latin typeface="Garamond"/>
              <a:cs typeface="Garamond"/>
            </a:endParaRPr>
          </a:p>
          <a:p>
            <a:pPr marL="12700" marR="6038874" algn="just">
              <a:lnSpc>
                <a:spcPts val="2570"/>
              </a:lnSpc>
              <a:spcBef>
                <a:spcPts val="128"/>
              </a:spcBef>
              <a:buNone/>
            </a:pPr>
            <a:r>
              <a:rPr lang="en-US" sz="3600" baseline="2469" dirty="0" smtClean="0">
                <a:latin typeface="Garamond"/>
                <a:cs typeface="Garamond"/>
              </a:rPr>
              <a:t> </a:t>
            </a:r>
            <a:r>
              <a:rPr lang="en-US" sz="3600" dirty="0" smtClean="0">
                <a:latin typeface="Garamond"/>
                <a:cs typeface="Garamond"/>
              </a:rPr>
              <a:t>   </a:t>
            </a:r>
          </a:p>
          <a:p>
            <a:pPr marL="12700" marR="6038874" algn="just">
              <a:lnSpc>
                <a:spcPts val="2570"/>
              </a:lnSpc>
              <a:spcBef>
                <a:spcPts val="128"/>
              </a:spcBef>
              <a:buNone/>
            </a:pPr>
            <a:r>
              <a:rPr lang="en-US" sz="3600" spc="0" baseline="2469" dirty="0" smtClean="0">
                <a:latin typeface="Garamond"/>
                <a:cs typeface="Garamond"/>
              </a:rPr>
              <a:t>		</a:t>
            </a:r>
            <a:r>
              <a:rPr sz="3600" spc="0" baseline="2469" smtClean="0">
                <a:latin typeface="Garamond"/>
                <a:cs typeface="Garamond"/>
              </a:rPr>
              <a:t>or</a:t>
            </a:r>
            <a:r>
              <a:rPr sz="3600" spc="4" baseline="2469" smtClean="0">
                <a:latin typeface="Garamond"/>
                <a:cs typeface="Garamond"/>
              </a:rPr>
              <a:t>i</a:t>
            </a:r>
            <a:r>
              <a:rPr sz="3600" spc="0" baseline="2469" smtClean="0">
                <a:latin typeface="Garamond"/>
                <a:cs typeface="Garamond"/>
              </a:rPr>
              <a:t>en</a:t>
            </a:r>
            <a:r>
              <a:rPr sz="3600" spc="-9" baseline="2469" smtClean="0">
                <a:latin typeface="Garamond"/>
                <a:cs typeface="Garamond"/>
              </a:rPr>
              <a:t>t</a:t>
            </a:r>
            <a:r>
              <a:rPr sz="3600" spc="0" baseline="2469" smtClean="0">
                <a:latin typeface="Garamond"/>
                <a:cs typeface="Garamond"/>
              </a:rPr>
              <a:t>ation</a:t>
            </a:r>
            <a:r>
              <a:rPr sz="3600" spc="0" baseline="2469" dirty="0">
                <a:latin typeface="Garamond"/>
                <a:cs typeface="Garamond"/>
              </a:rPr>
              <a:t>.</a:t>
            </a:r>
            <a:endParaRPr sz="2400">
              <a:latin typeface="Garamond"/>
              <a:cs typeface="Garamond"/>
            </a:endParaRPr>
          </a:p>
          <a:p>
            <a:pPr marL="12700" algn="just">
              <a:lnSpc>
                <a:spcPts val="2880"/>
              </a:lnSpc>
              <a:spcBef>
                <a:spcPts val="559"/>
              </a:spcBef>
            </a:pPr>
            <a:r>
              <a:rPr lang="en-US" sz="2400" spc="4" dirty="0" smtClean="0">
                <a:latin typeface="Garamond"/>
                <a:cs typeface="Garamond"/>
              </a:rPr>
              <a:t> </a:t>
            </a:r>
            <a:r>
              <a:rPr sz="2400" spc="4" smtClean="0">
                <a:latin typeface="Garamond"/>
                <a:cs typeface="Garamond"/>
              </a:rPr>
              <a:t>L</a:t>
            </a:r>
            <a:r>
              <a:rPr sz="2400" spc="0" smtClean="0">
                <a:solidFill>
                  <a:srgbClr val="C00000"/>
                </a:solidFill>
                <a:latin typeface="Garamond"/>
                <a:cs typeface="Garamond"/>
              </a:rPr>
              <a:t>a</a:t>
            </a:r>
            <a:r>
              <a:rPr sz="2400" spc="-39" smtClean="0">
                <a:solidFill>
                  <a:srgbClr val="C00000"/>
                </a:solidFill>
                <a:latin typeface="Garamond"/>
                <a:cs typeface="Garamond"/>
              </a:rPr>
              <a:t>c</a:t>
            </a:r>
            <a:r>
              <a:rPr sz="2400" spc="0" smtClean="0">
                <a:solidFill>
                  <a:srgbClr val="C00000"/>
                </a:solidFill>
                <a:latin typeface="Garamond"/>
                <a:cs typeface="Garamond"/>
              </a:rPr>
              <a:t>k</a:t>
            </a:r>
            <a:r>
              <a:rPr sz="2400" spc="9" smtClean="0">
                <a:solidFill>
                  <a:srgbClr val="C00000"/>
                </a:solidFill>
                <a:latin typeface="Garamond"/>
                <a:cs typeface="Garamond"/>
              </a:rPr>
              <a:t> </a:t>
            </a:r>
            <a:r>
              <a:rPr sz="2400" spc="0" dirty="0">
                <a:solidFill>
                  <a:srgbClr val="C00000"/>
                </a:solidFill>
                <a:latin typeface="Garamond"/>
                <a:cs typeface="Garamond"/>
              </a:rPr>
              <a:t>of</a:t>
            </a:r>
            <a:r>
              <a:rPr sz="2400" spc="330" dirty="0">
                <a:solidFill>
                  <a:srgbClr val="C00000"/>
                </a:solidFill>
                <a:latin typeface="Garamond"/>
                <a:cs typeface="Garamond"/>
              </a:rPr>
              <a:t> </a:t>
            </a:r>
            <a:r>
              <a:rPr sz="2400" spc="0" dirty="0">
                <a:solidFill>
                  <a:srgbClr val="C00000"/>
                </a:solidFill>
                <a:latin typeface="Garamond"/>
                <a:cs typeface="Garamond"/>
              </a:rPr>
              <a:t>co</a:t>
            </a:r>
            <a:r>
              <a:rPr sz="2400" spc="-44" dirty="0">
                <a:solidFill>
                  <a:srgbClr val="C00000"/>
                </a:solidFill>
                <a:latin typeface="Garamond"/>
                <a:cs typeface="Garamond"/>
              </a:rPr>
              <a:t>nv</a:t>
            </a:r>
            <a:r>
              <a:rPr sz="2400" spc="0" dirty="0">
                <a:solidFill>
                  <a:srgbClr val="C00000"/>
                </a:solidFill>
                <a:latin typeface="Garamond"/>
                <a:cs typeface="Garamond"/>
              </a:rPr>
              <a:t>er</a:t>
            </a:r>
            <a:r>
              <a:rPr sz="2400" spc="34" dirty="0">
                <a:solidFill>
                  <a:srgbClr val="C00000"/>
                </a:solidFill>
                <a:latin typeface="Garamond"/>
                <a:cs typeface="Garamond"/>
              </a:rPr>
              <a:t>g</a:t>
            </a:r>
            <a:r>
              <a:rPr sz="2400" spc="0" dirty="0">
                <a:solidFill>
                  <a:srgbClr val="C00000"/>
                </a:solidFill>
                <a:latin typeface="Garamond"/>
                <a:cs typeface="Garamond"/>
              </a:rPr>
              <a:t>en</a:t>
            </a:r>
            <a:r>
              <a:rPr sz="2400" spc="-9" dirty="0">
                <a:solidFill>
                  <a:srgbClr val="C00000"/>
                </a:solidFill>
                <a:latin typeface="Garamond"/>
                <a:cs typeface="Garamond"/>
              </a:rPr>
              <a:t>c</a:t>
            </a:r>
            <a:r>
              <a:rPr sz="2400" spc="0" dirty="0">
                <a:solidFill>
                  <a:srgbClr val="C00000"/>
                </a:solidFill>
                <a:latin typeface="Garamond"/>
                <a:cs typeface="Garamond"/>
              </a:rPr>
              <a:t>e</a:t>
            </a:r>
            <a:r>
              <a:rPr sz="2400" spc="4" dirty="0">
                <a:solidFill>
                  <a:srgbClr val="C00000"/>
                </a:solidFill>
                <a:latin typeface="Garamond"/>
                <a:cs typeface="Garamond"/>
              </a:rPr>
              <a:t> </a:t>
            </a:r>
            <a:r>
              <a:rPr sz="2400" spc="0" dirty="0">
                <a:solidFill>
                  <a:srgbClr val="C00000"/>
                </a:solidFill>
                <a:latin typeface="Garamond"/>
                <a:cs typeface="Garamond"/>
              </a:rPr>
              <a:t>&amp;</a:t>
            </a:r>
            <a:r>
              <a:rPr sz="2400" spc="14" dirty="0">
                <a:solidFill>
                  <a:srgbClr val="C00000"/>
                </a:solidFill>
                <a:latin typeface="Garamond"/>
                <a:cs typeface="Garamond"/>
              </a:rPr>
              <a:t> </a:t>
            </a:r>
            <a:r>
              <a:rPr sz="2400" spc="0" dirty="0">
                <a:solidFill>
                  <a:srgbClr val="C00000"/>
                </a:solidFill>
                <a:latin typeface="Garamond"/>
                <a:cs typeface="Garamond"/>
              </a:rPr>
              <a:t>co</a:t>
            </a:r>
            <a:r>
              <a:rPr sz="2400" spc="-9" dirty="0">
                <a:solidFill>
                  <a:srgbClr val="C00000"/>
                </a:solidFill>
                <a:latin typeface="Garamond"/>
                <a:cs typeface="Garamond"/>
              </a:rPr>
              <a:t>m</a:t>
            </a:r>
            <a:r>
              <a:rPr sz="2400" spc="0" dirty="0">
                <a:solidFill>
                  <a:srgbClr val="C00000"/>
                </a:solidFill>
                <a:latin typeface="Garamond"/>
                <a:cs typeface="Garamond"/>
              </a:rPr>
              <a:t>plian</a:t>
            </a:r>
            <a:r>
              <a:rPr sz="2400" spc="-9" dirty="0">
                <a:solidFill>
                  <a:srgbClr val="C00000"/>
                </a:solidFill>
                <a:latin typeface="Garamond"/>
                <a:cs typeface="Garamond"/>
              </a:rPr>
              <a:t>c</a:t>
            </a:r>
            <a:r>
              <a:rPr sz="2400" spc="0" dirty="0">
                <a:solidFill>
                  <a:srgbClr val="C00000"/>
                </a:solidFill>
                <a:latin typeface="Garamond"/>
                <a:cs typeface="Garamond"/>
              </a:rPr>
              <a:t>e</a:t>
            </a:r>
            <a:r>
              <a:rPr sz="2400" spc="20" dirty="0">
                <a:solidFill>
                  <a:srgbClr val="C00000"/>
                </a:solidFill>
                <a:latin typeface="Garamond"/>
                <a:cs typeface="Garamond"/>
              </a:rPr>
              <a:t> </a:t>
            </a:r>
            <a:r>
              <a:rPr sz="2400" spc="0" dirty="0">
                <a:solidFill>
                  <a:srgbClr val="C00000"/>
                </a:solidFill>
                <a:latin typeface="Garamond"/>
                <a:cs typeface="Garamond"/>
              </a:rPr>
              <a:t>wi</a:t>
            </a:r>
            <a:r>
              <a:rPr sz="2400" spc="-4" dirty="0">
                <a:solidFill>
                  <a:srgbClr val="C00000"/>
                </a:solidFill>
                <a:latin typeface="Garamond"/>
                <a:cs typeface="Garamond"/>
              </a:rPr>
              <a:t>t</a:t>
            </a:r>
            <a:r>
              <a:rPr sz="2400" spc="0" dirty="0">
                <a:solidFill>
                  <a:srgbClr val="C00000"/>
                </a:solidFill>
                <a:latin typeface="Garamond"/>
                <a:cs typeface="Garamond"/>
              </a:rPr>
              <a:t>h</a:t>
            </a:r>
            <a:r>
              <a:rPr sz="2400" spc="9" dirty="0">
                <a:solidFill>
                  <a:srgbClr val="C00000"/>
                </a:solidFill>
                <a:latin typeface="Garamond"/>
                <a:cs typeface="Garamond"/>
              </a:rPr>
              <a:t> </a:t>
            </a:r>
            <a:r>
              <a:rPr sz="2400" spc="0" dirty="0">
                <a:solidFill>
                  <a:srgbClr val="C00000"/>
                </a:solidFill>
                <a:latin typeface="Garamond"/>
                <a:cs typeface="Garamond"/>
              </a:rPr>
              <a:t>the m</a:t>
            </a:r>
            <a:r>
              <a:rPr sz="2400" spc="4" dirty="0">
                <a:solidFill>
                  <a:srgbClr val="C00000"/>
                </a:solidFill>
                <a:latin typeface="Garamond"/>
                <a:cs typeface="Garamond"/>
              </a:rPr>
              <a:t>a</a:t>
            </a:r>
            <a:r>
              <a:rPr sz="2400" spc="0" dirty="0">
                <a:solidFill>
                  <a:srgbClr val="C00000"/>
                </a:solidFill>
                <a:latin typeface="Garamond"/>
                <a:cs typeface="Garamond"/>
              </a:rPr>
              <a:t>croeconomic crit</a:t>
            </a:r>
            <a:r>
              <a:rPr sz="2400" spc="-4" dirty="0">
                <a:solidFill>
                  <a:srgbClr val="C00000"/>
                </a:solidFill>
                <a:latin typeface="Garamond"/>
                <a:cs typeface="Garamond"/>
              </a:rPr>
              <a:t>e</a:t>
            </a:r>
            <a:r>
              <a:rPr sz="2400" spc="0" dirty="0">
                <a:solidFill>
                  <a:srgbClr val="C00000"/>
                </a:solidFill>
                <a:latin typeface="Garamond"/>
                <a:cs typeface="Garamond"/>
              </a:rPr>
              <a:t>ria</a:t>
            </a:r>
            <a:r>
              <a:rPr sz="2400" spc="4" dirty="0">
                <a:solidFill>
                  <a:srgbClr val="C00000"/>
                </a:solidFill>
                <a:latin typeface="Garamond"/>
                <a:cs typeface="Garamond"/>
              </a:rPr>
              <a:t> </a:t>
            </a:r>
            <a:r>
              <a:rPr sz="2400" spc="0">
                <a:latin typeface="Garamond"/>
                <a:cs typeface="Garamond"/>
              </a:rPr>
              <a:t>requi</a:t>
            </a:r>
            <a:r>
              <a:rPr sz="2400" spc="4">
                <a:latin typeface="Garamond"/>
                <a:cs typeface="Garamond"/>
              </a:rPr>
              <a:t>r</a:t>
            </a:r>
            <a:r>
              <a:rPr sz="2400" spc="0">
                <a:latin typeface="Garamond"/>
                <a:cs typeface="Garamond"/>
              </a:rPr>
              <a:t>ed </a:t>
            </a:r>
            <a:r>
              <a:rPr lang="en-US" sz="2400" spc="0" dirty="0" smtClean="0">
                <a:latin typeface="Garamond"/>
                <a:cs typeface="Garamond"/>
              </a:rPr>
              <a:t>    	</a:t>
            </a:r>
            <a:r>
              <a:rPr sz="2400" spc="0" smtClean="0">
                <a:latin typeface="Garamond"/>
                <a:cs typeface="Garamond"/>
              </a:rPr>
              <a:t>for</a:t>
            </a:r>
            <a:r>
              <a:rPr sz="2400" spc="9" smtClean="0">
                <a:latin typeface="Garamond"/>
                <a:cs typeface="Garamond"/>
              </a:rPr>
              <a:t> </a:t>
            </a:r>
            <a:r>
              <a:rPr sz="2400" spc="0" dirty="0">
                <a:latin typeface="Garamond"/>
                <a:cs typeface="Garamond"/>
              </a:rPr>
              <a:t>mo</a:t>
            </a:r>
            <a:r>
              <a:rPr sz="2400" spc="4" dirty="0">
                <a:latin typeface="Garamond"/>
                <a:cs typeface="Garamond"/>
              </a:rPr>
              <a:t>n</a:t>
            </a:r>
            <a:r>
              <a:rPr sz="2400" spc="0" dirty="0">
                <a:latin typeface="Garamond"/>
                <a:cs typeface="Garamond"/>
              </a:rPr>
              <a:t>e</a:t>
            </a:r>
            <a:r>
              <a:rPr sz="2400" spc="-4" dirty="0">
                <a:latin typeface="Garamond"/>
                <a:cs typeface="Garamond"/>
              </a:rPr>
              <a:t>t</a:t>
            </a:r>
            <a:r>
              <a:rPr sz="2400" spc="0" dirty="0">
                <a:latin typeface="Garamond"/>
                <a:cs typeface="Garamond"/>
              </a:rPr>
              <a:t>a</a:t>
            </a:r>
            <a:r>
              <a:rPr sz="2400" spc="69" dirty="0">
                <a:latin typeface="Garamond"/>
                <a:cs typeface="Garamond"/>
              </a:rPr>
              <a:t>r</a:t>
            </a:r>
            <a:r>
              <a:rPr sz="2400" spc="0" dirty="0">
                <a:latin typeface="Garamond"/>
                <a:cs typeface="Garamond"/>
              </a:rPr>
              <a:t>y</a:t>
            </a:r>
            <a:r>
              <a:rPr sz="2400" spc="4" dirty="0">
                <a:latin typeface="Garamond"/>
                <a:cs typeface="Garamond"/>
              </a:rPr>
              <a:t> </a:t>
            </a:r>
            <a:r>
              <a:rPr sz="2400" spc="0" dirty="0">
                <a:latin typeface="Garamond"/>
                <a:cs typeface="Garamond"/>
              </a:rPr>
              <a:t>union:</a:t>
            </a:r>
            <a:r>
              <a:rPr sz="2400" spc="15" dirty="0">
                <a:latin typeface="Garamond"/>
                <a:cs typeface="Garamond"/>
              </a:rPr>
              <a:t> </a:t>
            </a:r>
            <a:r>
              <a:rPr sz="2400" spc="0" dirty="0">
                <a:latin typeface="Garamond"/>
                <a:cs typeface="Garamond"/>
              </a:rPr>
              <a:t>fiscal</a:t>
            </a:r>
            <a:r>
              <a:rPr sz="2400" spc="4" dirty="0">
                <a:latin typeface="Garamond"/>
                <a:cs typeface="Garamond"/>
              </a:rPr>
              <a:t> </a:t>
            </a:r>
            <a:r>
              <a:rPr sz="2400" spc="0" dirty="0">
                <a:latin typeface="Garamond"/>
                <a:cs typeface="Garamond"/>
              </a:rPr>
              <a:t>deficit,</a:t>
            </a:r>
            <a:r>
              <a:rPr sz="2400" spc="4" dirty="0">
                <a:latin typeface="Garamond"/>
                <a:cs typeface="Garamond"/>
              </a:rPr>
              <a:t> </a:t>
            </a:r>
            <a:r>
              <a:rPr sz="2400" spc="0" dirty="0">
                <a:latin typeface="Garamond"/>
                <a:cs typeface="Garamond"/>
              </a:rPr>
              <a:t>public debt, in</a:t>
            </a:r>
            <a:r>
              <a:rPr sz="2400" spc="54" dirty="0">
                <a:latin typeface="Garamond"/>
                <a:cs typeface="Garamond"/>
              </a:rPr>
              <a:t>f</a:t>
            </a:r>
            <a:r>
              <a:rPr sz="2400" spc="0" dirty="0">
                <a:latin typeface="Garamond"/>
                <a:cs typeface="Garamond"/>
              </a:rPr>
              <a:t>lation,</a:t>
            </a:r>
            <a:r>
              <a:rPr sz="2400" spc="-4" dirty="0">
                <a:latin typeface="Garamond"/>
                <a:cs typeface="Garamond"/>
              </a:rPr>
              <a:t> </a:t>
            </a:r>
            <a:r>
              <a:rPr sz="2400" spc="0" dirty="0">
                <a:latin typeface="Garamond"/>
                <a:cs typeface="Garamond"/>
              </a:rPr>
              <a:t>e</a:t>
            </a:r>
            <a:r>
              <a:rPr sz="2400" spc="-59" dirty="0">
                <a:latin typeface="Garamond"/>
                <a:cs typeface="Garamond"/>
              </a:rPr>
              <a:t>x</a:t>
            </a:r>
            <a:r>
              <a:rPr sz="2400" spc="-39" dirty="0">
                <a:latin typeface="Garamond"/>
                <a:cs typeface="Garamond"/>
              </a:rPr>
              <a:t>c</a:t>
            </a:r>
            <a:r>
              <a:rPr sz="2400" spc="0" dirty="0">
                <a:latin typeface="Garamond"/>
                <a:cs typeface="Garamond"/>
              </a:rPr>
              <a:t>han</a:t>
            </a:r>
            <a:r>
              <a:rPr sz="2400" spc="34" dirty="0">
                <a:latin typeface="Garamond"/>
                <a:cs typeface="Garamond"/>
              </a:rPr>
              <a:t>g</a:t>
            </a:r>
            <a:r>
              <a:rPr sz="2400" spc="0" dirty="0">
                <a:latin typeface="Garamond"/>
                <a:cs typeface="Garamond"/>
              </a:rPr>
              <a:t>e</a:t>
            </a:r>
            <a:r>
              <a:rPr sz="2400" spc="25" dirty="0">
                <a:latin typeface="Garamond"/>
                <a:cs typeface="Garamond"/>
              </a:rPr>
              <a:t> </a:t>
            </a:r>
            <a:r>
              <a:rPr sz="2400" spc="0" dirty="0">
                <a:latin typeface="Garamond"/>
                <a:cs typeface="Garamond"/>
              </a:rPr>
              <a:t>rate</a:t>
            </a:r>
            <a:r>
              <a:rPr sz="2400" spc="-4" dirty="0">
                <a:latin typeface="Garamond"/>
                <a:cs typeface="Garamond"/>
              </a:rPr>
              <a:t> </a:t>
            </a:r>
            <a:r>
              <a:rPr sz="2400" spc="0" dirty="0">
                <a:latin typeface="Garamond"/>
                <a:cs typeface="Garamond"/>
              </a:rPr>
              <a:t>stabi</a:t>
            </a:r>
            <a:r>
              <a:rPr sz="2400" spc="4" dirty="0">
                <a:latin typeface="Garamond"/>
                <a:cs typeface="Garamond"/>
              </a:rPr>
              <a:t>l</a:t>
            </a:r>
            <a:r>
              <a:rPr sz="2400" spc="0" dirty="0">
                <a:latin typeface="Garamond"/>
                <a:cs typeface="Garamond"/>
              </a:rPr>
              <a:t>it</a:t>
            </a:r>
            <a:r>
              <a:rPr sz="2400" spc="-194" dirty="0">
                <a:latin typeface="Garamond"/>
                <a:cs typeface="Garamond"/>
              </a:rPr>
              <a:t>y</a:t>
            </a:r>
            <a:r>
              <a:rPr sz="2400" spc="0">
                <a:latin typeface="Garamond"/>
                <a:cs typeface="Garamond"/>
              </a:rPr>
              <a:t>,</a:t>
            </a:r>
            <a:r>
              <a:rPr sz="2400" spc="-4">
                <a:latin typeface="Garamond"/>
                <a:cs typeface="Garamond"/>
              </a:rPr>
              <a:t> </a:t>
            </a:r>
            <a:r>
              <a:rPr lang="en-US" sz="2400" spc="-4" dirty="0" smtClean="0">
                <a:latin typeface="Garamond"/>
                <a:cs typeface="Garamond"/>
              </a:rPr>
              <a:t>	</a:t>
            </a:r>
            <a:r>
              <a:rPr sz="2400" spc="0" smtClean="0">
                <a:latin typeface="Garamond"/>
                <a:cs typeface="Garamond"/>
              </a:rPr>
              <a:t>and</a:t>
            </a:r>
            <a:r>
              <a:rPr sz="2400" spc="9" smtClean="0">
                <a:latin typeface="Garamond"/>
                <a:cs typeface="Garamond"/>
              </a:rPr>
              <a:t> </a:t>
            </a:r>
            <a:r>
              <a:rPr sz="2400" spc="0" dirty="0">
                <a:latin typeface="Garamond"/>
                <a:cs typeface="Garamond"/>
              </a:rPr>
              <a:t>fo</a:t>
            </a:r>
            <a:r>
              <a:rPr sz="2400" spc="4" dirty="0">
                <a:latin typeface="Garamond"/>
                <a:cs typeface="Garamond"/>
              </a:rPr>
              <a:t>r</a:t>
            </a:r>
            <a:r>
              <a:rPr sz="2400" spc="0" dirty="0">
                <a:latin typeface="Garamond"/>
                <a:cs typeface="Garamond"/>
              </a:rPr>
              <a:t>eign</a:t>
            </a:r>
            <a:r>
              <a:rPr sz="2400" spc="-4" dirty="0">
                <a:latin typeface="Garamond"/>
                <a:cs typeface="Garamond"/>
              </a:rPr>
              <a:t> </a:t>
            </a:r>
            <a:r>
              <a:rPr sz="2400" spc="0">
                <a:latin typeface="Garamond"/>
                <a:cs typeface="Garamond"/>
              </a:rPr>
              <a:t>rese</a:t>
            </a:r>
            <a:r>
              <a:rPr sz="2400" spc="94">
                <a:latin typeface="Garamond"/>
                <a:cs typeface="Garamond"/>
              </a:rPr>
              <a:t>r</a:t>
            </a:r>
            <a:r>
              <a:rPr sz="2400" spc="-44">
                <a:latin typeface="Garamond"/>
                <a:cs typeface="Garamond"/>
              </a:rPr>
              <a:t>v</a:t>
            </a:r>
            <a:r>
              <a:rPr sz="2400" spc="0">
                <a:latin typeface="Garamond"/>
                <a:cs typeface="Garamond"/>
              </a:rPr>
              <a:t>e</a:t>
            </a:r>
            <a:r>
              <a:rPr sz="2400" spc="-94">
                <a:latin typeface="Garamond"/>
                <a:cs typeface="Garamond"/>
              </a:rPr>
              <a:t>s</a:t>
            </a:r>
            <a:r>
              <a:rPr sz="2400" spc="0" smtClean="0">
                <a:latin typeface="Garamond"/>
                <a:cs typeface="Garamond"/>
              </a:rPr>
              <a:t>.</a:t>
            </a:r>
            <a:endParaRPr lang="en-US" sz="2400" spc="0" dirty="0" smtClean="0">
              <a:latin typeface="Garamond"/>
              <a:cs typeface="Garamond"/>
            </a:endParaRPr>
          </a:p>
          <a:p>
            <a:pPr marL="12700" algn="just">
              <a:lnSpc>
                <a:spcPts val="2880"/>
              </a:lnSpc>
              <a:spcBef>
                <a:spcPts val="559"/>
              </a:spcBef>
            </a:pPr>
            <a:r>
              <a:rPr lang="en-US" sz="2400" baseline="2469" dirty="0" smtClean="0">
                <a:solidFill>
                  <a:srgbClr val="C00000"/>
                </a:solidFill>
                <a:latin typeface="Garamond"/>
                <a:cs typeface="Garamond"/>
              </a:rPr>
              <a:t>                                                                                                                                               </a:t>
            </a:r>
            <a:r>
              <a:rPr lang="en-US" sz="3600" baseline="2469" dirty="0" smtClean="0">
                <a:solidFill>
                  <a:srgbClr val="C00000"/>
                </a:solidFill>
                <a:latin typeface="Garamond"/>
                <a:cs typeface="Garamond"/>
              </a:rPr>
              <a:t>s</a:t>
            </a:r>
            <a:r>
              <a:rPr lang="en-US" sz="3600" spc="-34" baseline="2469" dirty="0" smtClean="0">
                <a:solidFill>
                  <a:srgbClr val="C00000"/>
                </a:solidFill>
                <a:latin typeface="Garamond"/>
                <a:cs typeface="Garamond"/>
              </a:rPr>
              <a:t>o</a:t>
            </a:r>
            <a:r>
              <a:rPr lang="en-US" sz="3600" spc="-44" baseline="2469" dirty="0" smtClean="0">
                <a:solidFill>
                  <a:srgbClr val="C00000"/>
                </a:solidFill>
                <a:latin typeface="Garamond"/>
                <a:cs typeface="Garamond"/>
              </a:rPr>
              <a:t>v</a:t>
            </a:r>
            <a:r>
              <a:rPr lang="en-US" sz="3600" baseline="2469" dirty="0" smtClean="0">
                <a:solidFill>
                  <a:srgbClr val="C00000"/>
                </a:solidFill>
                <a:latin typeface="Garamond"/>
                <a:cs typeface="Garamond"/>
              </a:rPr>
              <a:t>ereignty</a:t>
            </a:r>
            <a:r>
              <a:rPr lang="en-US" sz="3600" dirty="0" smtClean="0">
                <a:solidFill>
                  <a:srgbClr val="C00000"/>
                </a:solidFill>
                <a:latin typeface="Garamond"/>
                <a:cs typeface="Garamond"/>
              </a:rPr>
              <a:t> </a:t>
            </a:r>
            <a:r>
              <a:rPr lang="en-US" sz="3600" baseline="2469" dirty="0" smtClean="0">
                <a:latin typeface="Garamond"/>
                <a:cs typeface="Garamond"/>
              </a:rPr>
              <a:t>and 	policy</a:t>
            </a:r>
            <a:r>
              <a:rPr lang="en-US" sz="3600" spc="9" baseline="2469" dirty="0" smtClean="0">
                <a:latin typeface="Garamond"/>
                <a:cs typeface="Garamond"/>
              </a:rPr>
              <a:t> </a:t>
            </a:r>
            <a:r>
              <a:rPr lang="en-US" sz="3600" baseline="2469" dirty="0" smtClean="0">
                <a:latin typeface="Garamond"/>
                <a:cs typeface="Garamond"/>
              </a:rPr>
              <a:t>au</a:t>
            </a:r>
            <a:r>
              <a:rPr lang="en-US" sz="3600" spc="-4" baseline="2469" dirty="0" smtClean="0">
                <a:latin typeface="Garamond"/>
                <a:cs typeface="Garamond"/>
              </a:rPr>
              <a:t>t</a:t>
            </a:r>
            <a:r>
              <a:rPr lang="en-US" sz="3600" baseline="2469" dirty="0" smtClean="0">
                <a:latin typeface="Garamond"/>
                <a:cs typeface="Garamond"/>
              </a:rPr>
              <a:t>ono</a:t>
            </a:r>
            <a:r>
              <a:rPr lang="en-US" sz="3600" spc="-39" baseline="2469" dirty="0" smtClean="0">
                <a:latin typeface="Garamond"/>
                <a:cs typeface="Garamond"/>
              </a:rPr>
              <a:t>m</a:t>
            </a:r>
            <a:r>
              <a:rPr lang="en-US" sz="3600" baseline="2469" dirty="0" smtClean="0">
                <a:latin typeface="Garamond"/>
                <a:cs typeface="Garamond"/>
              </a:rPr>
              <a:t>y</a:t>
            </a:r>
            <a:r>
              <a:rPr lang="en-US" sz="3600" spc="9" baseline="2469" dirty="0" smtClean="0">
                <a:latin typeface="Garamond"/>
                <a:cs typeface="Garamond"/>
              </a:rPr>
              <a:t> </a:t>
            </a:r>
            <a:r>
              <a:rPr lang="en-US" sz="3600" spc="-4" baseline="2469" dirty="0" smtClean="0">
                <a:latin typeface="Garamond"/>
                <a:cs typeface="Garamond"/>
              </a:rPr>
              <a:t>to  </a:t>
            </a:r>
            <a:endParaRPr lang="en-US" sz="2400" dirty="0" smtClean="0">
              <a:latin typeface="Garamond"/>
              <a:cs typeface="Garamond"/>
            </a:endParaRPr>
          </a:p>
          <a:p>
            <a:pPr marL="12700" algn="just">
              <a:lnSpc>
                <a:spcPts val="2880"/>
              </a:lnSpc>
              <a:spcBef>
                <a:spcPts val="559"/>
              </a:spcBef>
            </a:pPr>
            <a:r>
              <a:rPr lang="en-US" sz="2400" baseline="2469" dirty="0" smtClean="0">
                <a:latin typeface="Garamond"/>
                <a:cs typeface="Garamond"/>
              </a:rPr>
              <a:t>                                                                                                                                               </a:t>
            </a:r>
            <a:r>
              <a:rPr lang="en-US" sz="3600" baseline="2469" dirty="0" smtClean="0">
                <a:latin typeface="Garamond"/>
                <a:cs typeface="Garamond"/>
              </a:rPr>
              <a:t>distribu</a:t>
            </a:r>
            <a:r>
              <a:rPr lang="en-US" sz="3600" spc="-4" baseline="2469" dirty="0" smtClean="0">
                <a:latin typeface="Garamond"/>
                <a:cs typeface="Garamond"/>
              </a:rPr>
              <a:t>t</a:t>
            </a:r>
            <a:r>
              <a:rPr lang="en-US" sz="3600" baseline="2469" dirty="0" smtClean="0">
                <a:latin typeface="Garamond"/>
                <a:cs typeface="Garamond"/>
              </a:rPr>
              <a:t>ing, and </a:t>
            </a:r>
            <a:endParaRPr sz="3600">
              <a:latin typeface="Garamond"/>
              <a:cs typeface="Garamond"/>
            </a:endParaRPr>
          </a:p>
        </p:txBody>
      </p:sp>
      <p:sp>
        <p:nvSpPr>
          <p:cNvPr id="6" name="object 24"/>
          <p:cNvSpPr txBox="1"/>
          <p:nvPr/>
        </p:nvSpPr>
        <p:spPr>
          <a:xfrm>
            <a:off x="2019300" y="3872308"/>
            <a:ext cx="990600" cy="330504"/>
          </a:xfrm>
          <a:prstGeom prst="rect">
            <a:avLst/>
          </a:prstGeom>
        </p:spPr>
        <p:txBody>
          <a:bodyPr wrap="square" lIns="0" tIns="0" rIns="0" bIns="0" rtlCol="0">
            <a:noAutofit/>
          </a:bodyPr>
          <a:lstStyle/>
          <a:p>
            <a:pPr marL="12700">
              <a:lnSpc>
                <a:spcPts val="2570"/>
              </a:lnSpc>
              <a:spcBef>
                <a:spcPts val="128"/>
              </a:spcBef>
            </a:pPr>
            <a:r>
              <a:rPr sz="3600" spc="-89" baseline="2469" dirty="0">
                <a:solidFill>
                  <a:srgbClr val="C00000"/>
                </a:solidFill>
                <a:latin typeface="Garamond"/>
                <a:cs typeface="Garamond"/>
              </a:rPr>
              <a:t>P</a:t>
            </a:r>
            <a:r>
              <a:rPr sz="3600" spc="0" baseline="2469" dirty="0">
                <a:solidFill>
                  <a:srgbClr val="C00000"/>
                </a:solidFill>
                <a:latin typeface="Garamond"/>
                <a:cs typeface="Garamond"/>
              </a:rPr>
              <a:t>olitic</a:t>
            </a:r>
            <a:r>
              <a:rPr sz="3600" spc="-9" baseline="2469" dirty="0">
                <a:solidFill>
                  <a:srgbClr val="C00000"/>
                </a:solidFill>
                <a:latin typeface="Garamond"/>
                <a:cs typeface="Garamond"/>
              </a:rPr>
              <a:t>a</a:t>
            </a:r>
            <a:r>
              <a:rPr sz="3600" spc="0" baseline="2469" dirty="0">
                <a:solidFill>
                  <a:srgbClr val="C00000"/>
                </a:solidFill>
                <a:latin typeface="Garamond"/>
                <a:cs typeface="Garamond"/>
              </a:rPr>
              <a:t>l</a:t>
            </a:r>
            <a:endParaRPr sz="2400">
              <a:latin typeface="Garamond"/>
              <a:cs typeface="Garamond"/>
            </a:endParaRPr>
          </a:p>
        </p:txBody>
      </p:sp>
      <p:sp>
        <p:nvSpPr>
          <p:cNvPr id="7" name="object 23"/>
          <p:cNvSpPr txBox="1"/>
          <p:nvPr/>
        </p:nvSpPr>
        <p:spPr>
          <a:xfrm>
            <a:off x="3098800" y="3872308"/>
            <a:ext cx="2120901" cy="330504"/>
          </a:xfrm>
          <a:prstGeom prst="rect">
            <a:avLst/>
          </a:prstGeom>
        </p:spPr>
        <p:txBody>
          <a:bodyPr wrap="square" lIns="0" tIns="0" rIns="0" bIns="0" rtlCol="0">
            <a:noAutofit/>
          </a:bodyPr>
          <a:lstStyle/>
          <a:p>
            <a:pPr marL="12700">
              <a:lnSpc>
                <a:spcPts val="2570"/>
              </a:lnSpc>
              <a:spcBef>
                <a:spcPts val="128"/>
              </a:spcBef>
            </a:pPr>
            <a:r>
              <a:rPr sz="3600" spc="0" baseline="2469" dirty="0">
                <a:solidFill>
                  <a:srgbClr val="C00000"/>
                </a:solidFill>
                <a:latin typeface="Garamond"/>
                <a:cs typeface="Garamond"/>
              </a:rPr>
              <a:t>&amp; </a:t>
            </a:r>
            <a:r>
              <a:rPr sz="3600" spc="214" baseline="2469" dirty="0">
                <a:solidFill>
                  <a:srgbClr val="C00000"/>
                </a:solidFill>
                <a:latin typeface="Garamond"/>
                <a:cs typeface="Garamond"/>
              </a:rPr>
              <a:t> </a:t>
            </a:r>
            <a:r>
              <a:rPr sz="3600" spc="0" baseline="2469" dirty="0">
                <a:solidFill>
                  <a:srgbClr val="C00000"/>
                </a:solidFill>
                <a:latin typeface="Garamond"/>
                <a:cs typeface="Garamond"/>
              </a:rPr>
              <a:t>insti</a:t>
            </a:r>
            <a:r>
              <a:rPr sz="3600" spc="-4" baseline="2469" dirty="0">
                <a:solidFill>
                  <a:srgbClr val="C00000"/>
                </a:solidFill>
                <a:latin typeface="Garamond"/>
                <a:cs typeface="Garamond"/>
              </a:rPr>
              <a:t>t</a:t>
            </a:r>
            <a:r>
              <a:rPr sz="3600" spc="0" baseline="2469" dirty="0">
                <a:solidFill>
                  <a:srgbClr val="C00000"/>
                </a:solidFill>
                <a:latin typeface="Garamond"/>
                <a:cs typeface="Garamond"/>
              </a:rPr>
              <a:t>utio</a:t>
            </a:r>
            <a:r>
              <a:rPr sz="3600" spc="-4" baseline="2469" dirty="0">
                <a:solidFill>
                  <a:srgbClr val="C00000"/>
                </a:solidFill>
                <a:latin typeface="Garamond"/>
                <a:cs typeface="Garamond"/>
              </a:rPr>
              <a:t>n</a:t>
            </a:r>
            <a:r>
              <a:rPr sz="3600" spc="0" baseline="2469" dirty="0">
                <a:solidFill>
                  <a:srgbClr val="C00000"/>
                </a:solidFill>
                <a:latin typeface="Garamond"/>
                <a:cs typeface="Garamond"/>
              </a:rPr>
              <a:t>al</a:t>
            </a:r>
            <a:endParaRPr sz="2400">
              <a:latin typeface="Garamond"/>
              <a:cs typeface="Garamond"/>
            </a:endParaRPr>
          </a:p>
        </p:txBody>
      </p:sp>
      <p:sp>
        <p:nvSpPr>
          <p:cNvPr id="8" name="object 22"/>
          <p:cNvSpPr txBox="1"/>
          <p:nvPr/>
        </p:nvSpPr>
        <p:spPr>
          <a:xfrm>
            <a:off x="4965700" y="3872308"/>
            <a:ext cx="1460499" cy="330504"/>
          </a:xfrm>
          <a:prstGeom prst="rect">
            <a:avLst/>
          </a:prstGeom>
        </p:spPr>
        <p:txBody>
          <a:bodyPr wrap="square" lIns="0" tIns="0" rIns="0" bIns="0" rtlCol="0">
            <a:noAutofit/>
          </a:bodyPr>
          <a:lstStyle/>
          <a:p>
            <a:pPr marL="12700">
              <a:lnSpc>
                <a:spcPts val="2570"/>
              </a:lnSpc>
              <a:spcBef>
                <a:spcPts val="128"/>
              </a:spcBef>
            </a:pPr>
            <a:r>
              <a:rPr sz="3600" spc="0" baseline="2469" dirty="0">
                <a:solidFill>
                  <a:srgbClr val="C00000"/>
                </a:solidFill>
                <a:latin typeface="Garamond"/>
                <a:cs typeface="Garamond"/>
              </a:rPr>
              <a:t>obs</a:t>
            </a:r>
            <a:r>
              <a:rPr sz="3600" spc="-9" baseline="2469" dirty="0">
                <a:solidFill>
                  <a:srgbClr val="C00000"/>
                </a:solidFill>
                <a:latin typeface="Garamond"/>
                <a:cs typeface="Garamond"/>
              </a:rPr>
              <a:t>t</a:t>
            </a:r>
            <a:r>
              <a:rPr sz="3600" spc="0" baseline="2469" dirty="0">
                <a:solidFill>
                  <a:srgbClr val="C00000"/>
                </a:solidFill>
                <a:latin typeface="Garamond"/>
                <a:cs typeface="Garamond"/>
              </a:rPr>
              <a:t>a</a:t>
            </a:r>
            <a:r>
              <a:rPr sz="3600" spc="-9" baseline="2469" dirty="0">
                <a:solidFill>
                  <a:srgbClr val="C00000"/>
                </a:solidFill>
                <a:latin typeface="Garamond"/>
                <a:cs typeface="Garamond"/>
              </a:rPr>
              <a:t>c</a:t>
            </a:r>
            <a:r>
              <a:rPr sz="3600" spc="0" baseline="2469" dirty="0">
                <a:solidFill>
                  <a:srgbClr val="C00000"/>
                </a:solidFill>
                <a:latin typeface="Garamond"/>
                <a:cs typeface="Garamond"/>
              </a:rPr>
              <a:t>les</a:t>
            </a:r>
            <a:endParaRPr sz="2400">
              <a:latin typeface="Garamond"/>
              <a:cs typeface="Garamond"/>
            </a:endParaRPr>
          </a:p>
        </p:txBody>
      </p:sp>
      <p:sp>
        <p:nvSpPr>
          <p:cNvPr id="9" name="object 21"/>
          <p:cNvSpPr txBox="1"/>
          <p:nvPr/>
        </p:nvSpPr>
        <p:spPr>
          <a:xfrm>
            <a:off x="6172200" y="3872308"/>
            <a:ext cx="596899" cy="330504"/>
          </a:xfrm>
          <a:prstGeom prst="rect">
            <a:avLst/>
          </a:prstGeom>
        </p:spPr>
        <p:txBody>
          <a:bodyPr wrap="square" lIns="0" tIns="0" rIns="0" bIns="0" rtlCol="0">
            <a:noAutofit/>
          </a:bodyPr>
          <a:lstStyle/>
          <a:p>
            <a:pPr marL="12700">
              <a:lnSpc>
                <a:spcPts val="2570"/>
              </a:lnSpc>
              <a:spcBef>
                <a:spcPts val="128"/>
              </a:spcBef>
            </a:pPr>
            <a:r>
              <a:rPr sz="3600" spc="4" baseline="2469" dirty="0">
                <a:solidFill>
                  <a:srgbClr val="C00000"/>
                </a:solidFill>
                <a:latin typeface="Garamond"/>
                <a:cs typeface="Garamond"/>
              </a:rPr>
              <a:t>to</a:t>
            </a:r>
            <a:endParaRPr sz="2400">
              <a:latin typeface="Garamond"/>
              <a:cs typeface="Garamond"/>
            </a:endParaRPr>
          </a:p>
        </p:txBody>
      </p:sp>
      <p:sp>
        <p:nvSpPr>
          <p:cNvPr id="10" name="object 20"/>
          <p:cNvSpPr txBox="1"/>
          <p:nvPr/>
        </p:nvSpPr>
        <p:spPr>
          <a:xfrm>
            <a:off x="6553200" y="3872308"/>
            <a:ext cx="1536699" cy="330504"/>
          </a:xfrm>
          <a:prstGeom prst="rect">
            <a:avLst/>
          </a:prstGeom>
        </p:spPr>
        <p:txBody>
          <a:bodyPr wrap="square" lIns="0" tIns="0" rIns="0" bIns="0" rtlCol="0">
            <a:noAutofit/>
          </a:bodyPr>
          <a:lstStyle/>
          <a:p>
            <a:pPr marL="12700">
              <a:lnSpc>
                <a:spcPts val="2570"/>
              </a:lnSpc>
              <a:spcBef>
                <a:spcPts val="128"/>
              </a:spcBef>
            </a:pPr>
            <a:r>
              <a:rPr sz="3600" spc="0" baseline="2469" dirty="0">
                <a:solidFill>
                  <a:srgbClr val="C00000"/>
                </a:solidFill>
                <a:latin typeface="Garamond"/>
                <a:cs typeface="Garamond"/>
              </a:rPr>
              <a:t>su</a:t>
            </a:r>
            <a:r>
              <a:rPr sz="3600" spc="59" baseline="2469" dirty="0">
                <a:solidFill>
                  <a:srgbClr val="C00000"/>
                </a:solidFill>
                <a:latin typeface="Garamond"/>
                <a:cs typeface="Garamond"/>
              </a:rPr>
              <a:t>r</a:t>
            </a:r>
            <a:r>
              <a:rPr sz="3600" spc="0" baseline="2469" dirty="0">
                <a:solidFill>
                  <a:srgbClr val="C00000"/>
                </a:solidFill>
                <a:latin typeface="Garamond"/>
                <a:cs typeface="Garamond"/>
              </a:rPr>
              <a:t>rend</a:t>
            </a:r>
            <a:r>
              <a:rPr sz="3600" spc="-9" baseline="2469" dirty="0">
                <a:solidFill>
                  <a:srgbClr val="C00000"/>
                </a:solidFill>
                <a:latin typeface="Garamond"/>
                <a:cs typeface="Garamond"/>
              </a:rPr>
              <a:t>e</a:t>
            </a:r>
            <a:r>
              <a:rPr sz="3600" spc="0" baseline="2469" dirty="0">
                <a:solidFill>
                  <a:srgbClr val="C00000"/>
                </a:solidFill>
                <a:latin typeface="Garamond"/>
                <a:cs typeface="Garamond"/>
              </a:rPr>
              <a:t>ring</a:t>
            </a:r>
            <a:endParaRPr sz="2400">
              <a:latin typeface="Garamond"/>
              <a:cs typeface="Garamond"/>
            </a:endParaRPr>
          </a:p>
        </p:txBody>
      </p:sp>
      <p:sp>
        <p:nvSpPr>
          <p:cNvPr id="11" name="object 19"/>
          <p:cNvSpPr txBox="1"/>
          <p:nvPr/>
        </p:nvSpPr>
        <p:spPr>
          <a:xfrm>
            <a:off x="8153400" y="3872308"/>
            <a:ext cx="1333500" cy="330504"/>
          </a:xfrm>
          <a:prstGeom prst="rect">
            <a:avLst/>
          </a:prstGeom>
        </p:spPr>
        <p:txBody>
          <a:bodyPr wrap="square" lIns="0" tIns="0" rIns="0" bIns="0" rtlCol="0">
            <a:noAutofit/>
          </a:bodyPr>
          <a:lstStyle/>
          <a:p>
            <a:pPr marL="12700">
              <a:lnSpc>
                <a:spcPts val="2570"/>
              </a:lnSpc>
              <a:spcBef>
                <a:spcPts val="128"/>
              </a:spcBef>
            </a:pPr>
            <a:r>
              <a:rPr sz="3600" spc="0" baseline="2469" dirty="0">
                <a:solidFill>
                  <a:srgbClr val="C00000"/>
                </a:solidFill>
                <a:latin typeface="Garamond"/>
                <a:cs typeface="Garamond"/>
              </a:rPr>
              <a:t>na</a:t>
            </a:r>
            <a:r>
              <a:rPr sz="3600" spc="-9" baseline="2469" dirty="0">
                <a:solidFill>
                  <a:srgbClr val="C00000"/>
                </a:solidFill>
                <a:latin typeface="Garamond"/>
                <a:cs typeface="Garamond"/>
              </a:rPr>
              <a:t>t</a:t>
            </a:r>
            <a:r>
              <a:rPr sz="3600" spc="0" baseline="2469" dirty="0">
                <a:solidFill>
                  <a:srgbClr val="C00000"/>
                </a:solidFill>
                <a:latin typeface="Garamond"/>
                <a:cs typeface="Garamond"/>
              </a:rPr>
              <a:t>ional</a:t>
            </a:r>
            <a:endParaRPr sz="2400">
              <a:latin typeface="Garamond"/>
              <a:cs typeface="Garamond"/>
            </a:endParaRPr>
          </a:p>
        </p:txBody>
      </p:sp>
      <p:sp>
        <p:nvSpPr>
          <p:cNvPr id="13" name="object 17"/>
          <p:cNvSpPr txBox="1"/>
          <p:nvPr/>
        </p:nvSpPr>
        <p:spPr>
          <a:xfrm>
            <a:off x="4445000" y="4238683"/>
            <a:ext cx="3927729"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a supranational</a:t>
            </a:r>
            <a:r>
              <a:rPr sz="3600" spc="9" baseline="2469" dirty="0">
                <a:latin typeface="Garamond"/>
                <a:cs typeface="Garamond"/>
              </a:rPr>
              <a:t> </a:t>
            </a:r>
            <a:r>
              <a:rPr sz="3600" spc="0" baseline="2469" dirty="0">
                <a:latin typeface="Garamond"/>
                <a:cs typeface="Garamond"/>
              </a:rPr>
              <a:t>au</a:t>
            </a:r>
            <a:r>
              <a:rPr sz="3600" spc="-4" baseline="2469" dirty="0">
                <a:latin typeface="Garamond"/>
                <a:cs typeface="Garamond"/>
              </a:rPr>
              <a:t>t</a:t>
            </a:r>
            <a:r>
              <a:rPr sz="3600" spc="0" baseline="2469" dirty="0">
                <a:latin typeface="Garamond"/>
                <a:cs typeface="Garamond"/>
              </a:rPr>
              <a:t>horit</a:t>
            </a:r>
            <a:r>
              <a:rPr sz="3600" spc="-200" baseline="2469" dirty="0">
                <a:latin typeface="Garamond"/>
                <a:cs typeface="Garamond"/>
              </a:rPr>
              <a:t>y</a:t>
            </a:r>
            <a:r>
              <a:rPr sz="3600" spc="0" baseline="2469" dirty="0">
                <a:latin typeface="Garamond"/>
                <a:cs typeface="Garamond"/>
              </a:rPr>
              <a:t>.</a:t>
            </a:r>
            <a:endParaRPr sz="2400">
              <a:latin typeface="Garamond"/>
              <a:cs typeface="Garamond"/>
            </a:endParaRPr>
          </a:p>
        </p:txBody>
      </p:sp>
      <p:sp>
        <p:nvSpPr>
          <p:cNvPr id="14" name="object 15"/>
          <p:cNvSpPr txBox="1"/>
          <p:nvPr/>
        </p:nvSpPr>
        <p:spPr>
          <a:xfrm>
            <a:off x="2070100" y="4680643"/>
            <a:ext cx="1320800" cy="330200"/>
          </a:xfrm>
          <a:prstGeom prst="rect">
            <a:avLst/>
          </a:prstGeom>
        </p:spPr>
        <p:txBody>
          <a:bodyPr wrap="square" lIns="0" tIns="0" rIns="0" bIns="0" rtlCol="0">
            <a:noAutofit/>
          </a:bodyPr>
          <a:lstStyle/>
          <a:p>
            <a:pPr marL="12700">
              <a:lnSpc>
                <a:spcPts val="2570"/>
              </a:lnSpc>
              <a:spcBef>
                <a:spcPts val="128"/>
              </a:spcBef>
            </a:pPr>
            <a:r>
              <a:rPr sz="3600" spc="-129" baseline="2469" dirty="0">
                <a:solidFill>
                  <a:srgbClr val="C00000"/>
                </a:solidFill>
                <a:latin typeface="Garamond"/>
                <a:cs typeface="Garamond"/>
              </a:rPr>
              <a:t>T</a:t>
            </a:r>
            <a:r>
              <a:rPr sz="3600" spc="0" baseline="2469" dirty="0">
                <a:solidFill>
                  <a:srgbClr val="C00000"/>
                </a:solidFill>
                <a:latin typeface="Garamond"/>
                <a:cs typeface="Garamond"/>
              </a:rPr>
              <a:t>e</a:t>
            </a:r>
            <a:r>
              <a:rPr sz="3600" spc="-44" baseline="2469" dirty="0">
                <a:solidFill>
                  <a:srgbClr val="C00000"/>
                </a:solidFill>
                <a:latin typeface="Garamond"/>
                <a:cs typeface="Garamond"/>
              </a:rPr>
              <a:t>c</a:t>
            </a:r>
            <a:r>
              <a:rPr sz="3600" spc="0" baseline="2469" dirty="0">
                <a:solidFill>
                  <a:srgbClr val="C00000"/>
                </a:solidFill>
                <a:latin typeface="Garamond"/>
                <a:cs typeface="Garamond"/>
              </a:rPr>
              <a:t>hnical</a:t>
            </a:r>
            <a:endParaRPr sz="2400">
              <a:latin typeface="Garamond"/>
              <a:cs typeface="Garamond"/>
            </a:endParaRPr>
          </a:p>
        </p:txBody>
      </p:sp>
      <p:sp>
        <p:nvSpPr>
          <p:cNvPr id="15" name="object 14"/>
          <p:cNvSpPr txBox="1"/>
          <p:nvPr/>
        </p:nvSpPr>
        <p:spPr>
          <a:xfrm>
            <a:off x="3327400" y="4680643"/>
            <a:ext cx="838199" cy="330200"/>
          </a:xfrm>
          <a:prstGeom prst="rect">
            <a:avLst/>
          </a:prstGeom>
        </p:spPr>
        <p:txBody>
          <a:bodyPr wrap="square" lIns="0" tIns="0" rIns="0" bIns="0" rtlCol="0">
            <a:noAutofit/>
          </a:bodyPr>
          <a:lstStyle/>
          <a:p>
            <a:pPr marL="12700">
              <a:lnSpc>
                <a:spcPts val="2570"/>
              </a:lnSpc>
              <a:spcBef>
                <a:spcPts val="128"/>
              </a:spcBef>
            </a:pPr>
            <a:r>
              <a:rPr sz="3600" spc="0" baseline="2469" dirty="0">
                <a:solidFill>
                  <a:srgbClr val="C00000"/>
                </a:solidFill>
                <a:latin typeface="Garamond"/>
                <a:cs typeface="Garamond"/>
              </a:rPr>
              <a:t>&amp;</a:t>
            </a:r>
            <a:endParaRPr sz="2400">
              <a:latin typeface="Garamond"/>
              <a:cs typeface="Garamond"/>
            </a:endParaRPr>
          </a:p>
        </p:txBody>
      </p:sp>
      <p:sp>
        <p:nvSpPr>
          <p:cNvPr id="16" name="object 13"/>
          <p:cNvSpPr txBox="1"/>
          <p:nvPr/>
        </p:nvSpPr>
        <p:spPr>
          <a:xfrm>
            <a:off x="3695700" y="4680643"/>
            <a:ext cx="1778000" cy="330200"/>
          </a:xfrm>
          <a:prstGeom prst="rect">
            <a:avLst/>
          </a:prstGeom>
        </p:spPr>
        <p:txBody>
          <a:bodyPr wrap="square" lIns="0" tIns="0" rIns="0" bIns="0" rtlCol="0">
            <a:noAutofit/>
          </a:bodyPr>
          <a:lstStyle/>
          <a:p>
            <a:pPr marL="12700">
              <a:lnSpc>
                <a:spcPts val="2570"/>
              </a:lnSpc>
              <a:spcBef>
                <a:spcPts val="128"/>
              </a:spcBef>
            </a:pPr>
            <a:r>
              <a:rPr sz="3600" spc="0" baseline="2469" dirty="0">
                <a:solidFill>
                  <a:srgbClr val="C00000"/>
                </a:solidFill>
                <a:latin typeface="Garamond"/>
                <a:cs typeface="Garamond"/>
              </a:rPr>
              <a:t>lo</a:t>
            </a:r>
            <a:r>
              <a:rPr sz="3600" spc="4" baseline="2469" dirty="0">
                <a:solidFill>
                  <a:srgbClr val="C00000"/>
                </a:solidFill>
                <a:latin typeface="Garamond"/>
                <a:cs typeface="Garamond"/>
              </a:rPr>
              <a:t>g</a:t>
            </a:r>
            <a:r>
              <a:rPr sz="3600" spc="0" baseline="2469" dirty="0">
                <a:solidFill>
                  <a:srgbClr val="C00000"/>
                </a:solidFill>
                <a:latin typeface="Garamond"/>
                <a:cs typeface="Garamond"/>
              </a:rPr>
              <a:t>istic</a:t>
            </a:r>
            <a:r>
              <a:rPr sz="3600" spc="-4" baseline="2469" dirty="0">
                <a:solidFill>
                  <a:srgbClr val="C00000"/>
                </a:solidFill>
                <a:latin typeface="Garamond"/>
                <a:cs typeface="Garamond"/>
              </a:rPr>
              <a:t>a</a:t>
            </a:r>
            <a:r>
              <a:rPr sz="3600" spc="0" baseline="2469" dirty="0">
                <a:solidFill>
                  <a:srgbClr val="C00000"/>
                </a:solidFill>
                <a:latin typeface="Garamond"/>
                <a:cs typeface="Garamond"/>
              </a:rPr>
              <a:t>l</a:t>
            </a:r>
            <a:endParaRPr sz="2400">
              <a:latin typeface="Garamond"/>
              <a:cs typeface="Garamond"/>
            </a:endParaRPr>
          </a:p>
        </p:txBody>
      </p:sp>
      <p:sp>
        <p:nvSpPr>
          <p:cNvPr id="17" name="object 12"/>
          <p:cNvSpPr txBox="1"/>
          <p:nvPr/>
        </p:nvSpPr>
        <p:spPr>
          <a:xfrm>
            <a:off x="4876800" y="4680643"/>
            <a:ext cx="1892299" cy="330200"/>
          </a:xfrm>
          <a:prstGeom prst="rect">
            <a:avLst/>
          </a:prstGeom>
        </p:spPr>
        <p:txBody>
          <a:bodyPr wrap="square" lIns="0" tIns="0" rIns="0" bIns="0" rtlCol="0">
            <a:noAutofit/>
          </a:bodyPr>
          <a:lstStyle/>
          <a:p>
            <a:pPr marL="12700">
              <a:lnSpc>
                <a:spcPts val="2570"/>
              </a:lnSpc>
              <a:spcBef>
                <a:spcPts val="128"/>
              </a:spcBef>
            </a:pPr>
            <a:r>
              <a:rPr sz="3600" spc="-29" baseline="2469" dirty="0">
                <a:solidFill>
                  <a:srgbClr val="C00000"/>
                </a:solidFill>
                <a:latin typeface="Garamond"/>
                <a:cs typeface="Garamond"/>
              </a:rPr>
              <a:t>c</a:t>
            </a:r>
            <a:r>
              <a:rPr sz="3600" spc="0" baseline="2469" dirty="0">
                <a:solidFill>
                  <a:srgbClr val="C00000"/>
                </a:solidFill>
                <a:latin typeface="Garamond"/>
                <a:cs typeface="Garamond"/>
              </a:rPr>
              <a:t>hallen</a:t>
            </a:r>
            <a:r>
              <a:rPr sz="3600" spc="34" baseline="2469" dirty="0">
                <a:solidFill>
                  <a:srgbClr val="C00000"/>
                </a:solidFill>
                <a:latin typeface="Garamond"/>
                <a:cs typeface="Garamond"/>
              </a:rPr>
              <a:t>g</a:t>
            </a:r>
            <a:r>
              <a:rPr sz="3600" spc="0" baseline="2469" dirty="0">
                <a:solidFill>
                  <a:srgbClr val="C00000"/>
                </a:solidFill>
                <a:latin typeface="Garamond"/>
                <a:cs typeface="Garamond"/>
              </a:rPr>
              <a:t>es</a:t>
            </a:r>
            <a:endParaRPr sz="2400">
              <a:latin typeface="Garamond"/>
              <a:cs typeface="Garamond"/>
            </a:endParaRPr>
          </a:p>
        </p:txBody>
      </p:sp>
      <p:sp>
        <p:nvSpPr>
          <p:cNvPr id="18" name="object 11"/>
          <p:cNvSpPr txBox="1"/>
          <p:nvPr/>
        </p:nvSpPr>
        <p:spPr>
          <a:xfrm>
            <a:off x="6197600" y="4680643"/>
            <a:ext cx="863599"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of</a:t>
            </a:r>
            <a:endParaRPr sz="2400">
              <a:latin typeface="Garamond"/>
              <a:cs typeface="Garamond"/>
            </a:endParaRPr>
          </a:p>
        </p:txBody>
      </p:sp>
      <p:sp>
        <p:nvSpPr>
          <p:cNvPr id="19" name="object 10"/>
          <p:cNvSpPr txBox="1"/>
          <p:nvPr/>
        </p:nvSpPr>
        <p:spPr>
          <a:xfrm>
            <a:off x="6565900" y="4680643"/>
            <a:ext cx="2171700"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designin</a:t>
            </a:r>
            <a:r>
              <a:rPr sz="3600" spc="9" baseline="2469" dirty="0">
                <a:latin typeface="Garamond"/>
                <a:cs typeface="Garamond"/>
              </a:rPr>
              <a:t>g</a:t>
            </a:r>
            <a:r>
              <a:rPr sz="3600" spc="0" baseline="2469" dirty="0">
                <a:latin typeface="Garamond"/>
                <a:cs typeface="Garamond"/>
              </a:rPr>
              <a:t>,</a:t>
            </a:r>
            <a:endParaRPr sz="2400">
              <a:latin typeface="Garamond"/>
              <a:cs typeface="Garamond"/>
            </a:endParaRPr>
          </a:p>
        </p:txBody>
      </p:sp>
      <p:sp>
        <p:nvSpPr>
          <p:cNvPr id="20" name="object 9"/>
          <p:cNvSpPr txBox="1"/>
          <p:nvPr/>
        </p:nvSpPr>
        <p:spPr>
          <a:xfrm>
            <a:off x="7848600" y="4680643"/>
            <a:ext cx="1447800"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producin</a:t>
            </a:r>
            <a:r>
              <a:rPr sz="3600" spc="4" baseline="2469" dirty="0">
                <a:latin typeface="Garamond"/>
                <a:cs typeface="Garamond"/>
              </a:rPr>
              <a:t>g</a:t>
            </a:r>
            <a:r>
              <a:rPr sz="3600" spc="0" baseline="2469" dirty="0">
                <a:latin typeface="Garamond"/>
                <a:cs typeface="Garamond"/>
              </a:rPr>
              <a:t>,</a:t>
            </a:r>
            <a:endParaRPr sz="2400">
              <a:latin typeface="Garamond"/>
              <a:cs typeface="Garamond"/>
            </a:endParaRPr>
          </a:p>
        </p:txBody>
      </p:sp>
      <p:sp>
        <p:nvSpPr>
          <p:cNvPr id="21" name="object 8"/>
          <p:cNvSpPr txBox="1"/>
          <p:nvPr/>
        </p:nvSpPr>
        <p:spPr>
          <a:xfrm>
            <a:off x="1841499" y="5046169"/>
            <a:ext cx="3886201" cy="330504"/>
          </a:xfrm>
          <a:prstGeom prst="rect">
            <a:avLst/>
          </a:prstGeom>
        </p:spPr>
        <p:txBody>
          <a:bodyPr wrap="square" lIns="0" tIns="0" rIns="0" bIns="0" rtlCol="0">
            <a:noAutofit/>
          </a:bodyPr>
          <a:lstStyle/>
          <a:p>
            <a:pPr marL="12700">
              <a:lnSpc>
                <a:spcPts val="2570"/>
              </a:lnSpc>
              <a:spcBef>
                <a:spcPts val="128"/>
              </a:spcBef>
            </a:pPr>
            <a:r>
              <a:rPr lang="en-US" sz="3600" spc="0" baseline="2469" dirty="0" smtClean="0">
                <a:latin typeface="Garamond"/>
                <a:cs typeface="Garamond"/>
              </a:rPr>
              <a:t> </a:t>
            </a:r>
            <a:r>
              <a:rPr lang="en-US" sz="3600" spc="0" dirty="0" smtClean="0">
                <a:latin typeface="Garamond"/>
                <a:cs typeface="Garamond"/>
              </a:rPr>
              <a:t>  </a:t>
            </a:r>
            <a:r>
              <a:rPr sz="3600" spc="0" baseline="2469" smtClean="0">
                <a:latin typeface="Garamond"/>
                <a:cs typeface="Garamond"/>
              </a:rPr>
              <a:t>m</a:t>
            </a:r>
            <a:r>
              <a:rPr sz="3600" spc="-9" baseline="2469" smtClean="0">
                <a:latin typeface="Garamond"/>
                <a:cs typeface="Garamond"/>
              </a:rPr>
              <a:t>a</a:t>
            </a:r>
            <a:r>
              <a:rPr sz="3600" spc="0" baseline="2469" smtClean="0">
                <a:latin typeface="Garamond"/>
                <a:cs typeface="Garamond"/>
              </a:rPr>
              <a:t>naging</a:t>
            </a:r>
            <a:r>
              <a:rPr sz="3600" spc="-9" baseline="2469" smtClean="0">
                <a:latin typeface="Garamond"/>
                <a:cs typeface="Garamond"/>
              </a:rPr>
              <a:t> </a:t>
            </a:r>
            <a:r>
              <a:rPr sz="3600" spc="0" baseline="2469" dirty="0">
                <a:latin typeface="Garamond"/>
                <a:cs typeface="Garamond"/>
              </a:rPr>
              <a:t>a</a:t>
            </a:r>
            <a:r>
              <a:rPr sz="3600" spc="9" baseline="2469" dirty="0">
                <a:latin typeface="Garamond"/>
                <a:cs typeface="Garamond"/>
              </a:rPr>
              <a:t> </a:t>
            </a:r>
            <a:r>
              <a:rPr sz="3600" spc="0" baseline="2469" dirty="0">
                <a:latin typeface="Garamond"/>
                <a:cs typeface="Garamond"/>
              </a:rPr>
              <a:t>new</a:t>
            </a:r>
            <a:r>
              <a:rPr sz="3600" spc="-9" baseline="2469" dirty="0">
                <a:latin typeface="Garamond"/>
                <a:cs typeface="Garamond"/>
              </a:rPr>
              <a:t> </a:t>
            </a:r>
            <a:r>
              <a:rPr sz="3600" spc="0" baseline="2469" dirty="0">
                <a:latin typeface="Garamond"/>
                <a:cs typeface="Garamond"/>
              </a:rPr>
              <a:t>cu</a:t>
            </a:r>
            <a:r>
              <a:rPr sz="3600" spc="54" baseline="2469" dirty="0">
                <a:latin typeface="Garamond"/>
                <a:cs typeface="Garamond"/>
              </a:rPr>
              <a:t>r</a:t>
            </a:r>
            <a:r>
              <a:rPr sz="3600" spc="0" baseline="2469" dirty="0">
                <a:latin typeface="Garamond"/>
                <a:cs typeface="Garamond"/>
              </a:rPr>
              <a:t>ren</a:t>
            </a:r>
            <a:r>
              <a:rPr sz="3600" spc="-9" baseline="2469" dirty="0">
                <a:latin typeface="Garamond"/>
                <a:cs typeface="Garamond"/>
              </a:rPr>
              <a:t>c</a:t>
            </a:r>
            <a:r>
              <a:rPr sz="3600" spc="-194" baseline="2469" dirty="0">
                <a:latin typeface="Garamond"/>
                <a:cs typeface="Garamond"/>
              </a:rPr>
              <a:t>y</a:t>
            </a:r>
            <a:r>
              <a:rPr sz="3600" spc="0" baseline="2469" dirty="0">
                <a:latin typeface="Garamond"/>
                <a:cs typeface="Garamond"/>
              </a:rPr>
              <a:t>.</a:t>
            </a:r>
            <a:endParaRPr sz="2400">
              <a:latin typeface="Garamond"/>
              <a:cs typeface="Garamond"/>
            </a:endParaRPr>
          </a:p>
        </p:txBody>
      </p:sp>
      <p:sp>
        <p:nvSpPr>
          <p:cNvPr id="22" name="object 6"/>
          <p:cNvSpPr txBox="1"/>
          <p:nvPr/>
        </p:nvSpPr>
        <p:spPr>
          <a:xfrm>
            <a:off x="2082800" y="5488617"/>
            <a:ext cx="3187700" cy="330200"/>
          </a:xfrm>
          <a:prstGeom prst="rect">
            <a:avLst/>
          </a:prstGeom>
        </p:spPr>
        <p:txBody>
          <a:bodyPr wrap="square" lIns="0" tIns="0" rIns="0" bIns="0" rtlCol="0">
            <a:noAutofit/>
          </a:bodyPr>
          <a:lstStyle/>
          <a:p>
            <a:pPr marL="12700">
              <a:lnSpc>
                <a:spcPts val="2570"/>
              </a:lnSpc>
              <a:spcBef>
                <a:spcPts val="128"/>
              </a:spcBef>
            </a:pPr>
            <a:r>
              <a:rPr sz="3600" spc="-89" baseline="2469" dirty="0">
                <a:latin typeface="Garamond"/>
                <a:cs typeface="Garamond"/>
              </a:rPr>
              <a:t>P</a:t>
            </a:r>
            <a:r>
              <a:rPr sz="3600" spc="0" baseline="2469" dirty="0">
                <a:latin typeface="Garamond"/>
                <a:cs typeface="Garamond"/>
              </a:rPr>
              <a:t>ot</a:t>
            </a:r>
            <a:r>
              <a:rPr sz="3600" spc="-9" baseline="2469" dirty="0">
                <a:latin typeface="Garamond"/>
                <a:cs typeface="Garamond"/>
              </a:rPr>
              <a:t>e</a:t>
            </a:r>
            <a:r>
              <a:rPr sz="3600" spc="0" baseline="2469" dirty="0">
                <a:latin typeface="Garamond"/>
                <a:cs typeface="Garamond"/>
              </a:rPr>
              <a:t>ntial</a:t>
            </a:r>
            <a:r>
              <a:rPr sz="3600" spc="470" baseline="2469" dirty="0">
                <a:latin typeface="Garamond"/>
                <a:cs typeface="Garamond"/>
              </a:rPr>
              <a:t> </a:t>
            </a:r>
            <a:r>
              <a:rPr sz="3600" spc="0" baseline="2469" dirty="0">
                <a:latin typeface="Garamond"/>
                <a:cs typeface="Garamond"/>
              </a:rPr>
              <a:t>costs</a:t>
            </a:r>
            <a:r>
              <a:rPr sz="3600" spc="475" baseline="2469" dirty="0">
                <a:latin typeface="Garamond"/>
                <a:cs typeface="Garamond"/>
              </a:rPr>
              <a:t> </a:t>
            </a:r>
            <a:r>
              <a:rPr sz="3600" spc="0" baseline="2469" dirty="0">
                <a:latin typeface="Garamond"/>
                <a:cs typeface="Garamond"/>
              </a:rPr>
              <a:t>&amp;</a:t>
            </a:r>
            <a:r>
              <a:rPr sz="3600" spc="470" baseline="2469" dirty="0">
                <a:latin typeface="Garamond"/>
                <a:cs typeface="Garamond"/>
              </a:rPr>
              <a:t> </a:t>
            </a:r>
            <a:r>
              <a:rPr sz="3600" spc="0" baseline="2469" dirty="0">
                <a:latin typeface="Garamond"/>
                <a:cs typeface="Garamond"/>
              </a:rPr>
              <a:t>ris</a:t>
            </a:r>
            <a:r>
              <a:rPr sz="3600" spc="4" baseline="2469" dirty="0">
                <a:latin typeface="Garamond"/>
                <a:cs typeface="Garamond"/>
              </a:rPr>
              <a:t>k</a:t>
            </a:r>
            <a:r>
              <a:rPr sz="3600" spc="0" baseline="2469" dirty="0">
                <a:latin typeface="Garamond"/>
                <a:cs typeface="Garamond"/>
              </a:rPr>
              <a:t>s</a:t>
            </a:r>
            <a:r>
              <a:rPr sz="3600" spc="460" baseline="2469" dirty="0">
                <a:latin typeface="Garamond"/>
                <a:cs typeface="Garamond"/>
              </a:rPr>
              <a:t> </a:t>
            </a:r>
            <a:r>
              <a:rPr sz="3600" spc="0" baseline="2469" dirty="0">
                <a:latin typeface="Garamond"/>
                <a:cs typeface="Garamond"/>
              </a:rPr>
              <a:t>of</a:t>
            </a:r>
            <a:endParaRPr sz="2400">
              <a:latin typeface="Garamond"/>
              <a:cs typeface="Garamond"/>
            </a:endParaRPr>
          </a:p>
        </p:txBody>
      </p:sp>
      <p:sp>
        <p:nvSpPr>
          <p:cNvPr id="23" name="object 5"/>
          <p:cNvSpPr txBox="1"/>
          <p:nvPr/>
        </p:nvSpPr>
        <p:spPr>
          <a:xfrm>
            <a:off x="5245100" y="5488617"/>
            <a:ext cx="4343400"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losing</a:t>
            </a:r>
            <a:r>
              <a:rPr sz="3600" spc="480" baseline="2469" dirty="0">
                <a:latin typeface="Garamond"/>
                <a:cs typeface="Garamond"/>
              </a:rPr>
              <a:t> </a:t>
            </a:r>
            <a:r>
              <a:rPr sz="3600" spc="-14" baseline="2469" dirty="0">
                <a:latin typeface="Garamond"/>
                <a:cs typeface="Garamond"/>
              </a:rPr>
              <a:t>m</a:t>
            </a:r>
            <a:r>
              <a:rPr sz="3600" spc="0" baseline="2469" dirty="0">
                <a:latin typeface="Garamond"/>
                <a:cs typeface="Garamond"/>
              </a:rPr>
              <a:t>one</a:t>
            </a:r>
            <a:r>
              <a:rPr sz="3600" spc="-9" baseline="2469" dirty="0">
                <a:latin typeface="Garamond"/>
                <a:cs typeface="Garamond"/>
              </a:rPr>
              <a:t>t</a:t>
            </a:r>
            <a:r>
              <a:rPr sz="3600" spc="0" baseline="2469" dirty="0">
                <a:latin typeface="Garamond"/>
                <a:cs typeface="Garamond"/>
              </a:rPr>
              <a:t>a</a:t>
            </a:r>
            <a:r>
              <a:rPr sz="3600" spc="69" baseline="2469" dirty="0">
                <a:latin typeface="Garamond"/>
                <a:cs typeface="Garamond"/>
              </a:rPr>
              <a:t>r</a:t>
            </a:r>
            <a:r>
              <a:rPr sz="3600" spc="0" baseline="2469" dirty="0">
                <a:latin typeface="Garamond"/>
                <a:cs typeface="Garamond"/>
              </a:rPr>
              <a:t>y</a:t>
            </a:r>
            <a:r>
              <a:rPr sz="3600" spc="465" baseline="2469" dirty="0">
                <a:latin typeface="Garamond"/>
                <a:cs typeface="Garamond"/>
              </a:rPr>
              <a:t> </a:t>
            </a:r>
            <a:r>
              <a:rPr sz="3600" spc="0" baseline="2469" dirty="0">
                <a:latin typeface="Garamond"/>
                <a:cs typeface="Garamond"/>
              </a:rPr>
              <a:t>po</a:t>
            </a:r>
            <a:r>
              <a:rPr sz="3600" spc="4" baseline="2469" dirty="0">
                <a:latin typeface="Garamond"/>
                <a:cs typeface="Garamond"/>
              </a:rPr>
              <a:t>l</a:t>
            </a:r>
            <a:r>
              <a:rPr sz="3600" spc="9" baseline="2469" dirty="0">
                <a:latin typeface="Garamond"/>
                <a:cs typeface="Garamond"/>
              </a:rPr>
              <a:t>i</a:t>
            </a:r>
            <a:r>
              <a:rPr sz="3600" spc="0" baseline="2469" dirty="0">
                <a:latin typeface="Garamond"/>
                <a:cs typeface="Garamond"/>
              </a:rPr>
              <a:t>cy</a:t>
            </a:r>
            <a:r>
              <a:rPr sz="3600" spc="465" baseline="2469" dirty="0">
                <a:latin typeface="Garamond"/>
                <a:cs typeface="Garamond"/>
              </a:rPr>
              <a:t> </a:t>
            </a:r>
            <a:r>
              <a:rPr sz="3600" spc="50" baseline="2469" dirty="0">
                <a:latin typeface="Garamond"/>
                <a:cs typeface="Garamond"/>
              </a:rPr>
              <a:t>f</a:t>
            </a:r>
            <a:r>
              <a:rPr sz="3600" spc="0" baseline="2469" dirty="0">
                <a:latin typeface="Garamond"/>
                <a:cs typeface="Garamond"/>
              </a:rPr>
              <a:t>lexib</a:t>
            </a:r>
            <a:r>
              <a:rPr sz="3600" spc="4" baseline="2469" dirty="0">
                <a:latin typeface="Garamond"/>
                <a:cs typeface="Garamond"/>
              </a:rPr>
              <a:t>i</a:t>
            </a:r>
            <a:r>
              <a:rPr sz="3600" spc="0" baseline="2469" dirty="0">
                <a:latin typeface="Garamond"/>
                <a:cs typeface="Garamond"/>
              </a:rPr>
              <a:t>lity</a:t>
            </a:r>
            <a:endParaRPr sz="2400">
              <a:latin typeface="Garamond"/>
              <a:cs typeface="Garamond"/>
            </a:endParaRPr>
          </a:p>
        </p:txBody>
      </p:sp>
      <p:sp>
        <p:nvSpPr>
          <p:cNvPr id="24" name="object 4"/>
          <p:cNvSpPr txBox="1"/>
          <p:nvPr/>
        </p:nvSpPr>
        <p:spPr>
          <a:xfrm>
            <a:off x="1562100" y="5854377"/>
            <a:ext cx="6019800" cy="330200"/>
          </a:xfrm>
          <a:prstGeom prst="rect">
            <a:avLst/>
          </a:prstGeom>
        </p:spPr>
        <p:txBody>
          <a:bodyPr wrap="square" lIns="0" tIns="0" rIns="0" bIns="0" rtlCol="0">
            <a:noAutofit/>
          </a:bodyPr>
          <a:lstStyle/>
          <a:p>
            <a:pPr marL="12700">
              <a:lnSpc>
                <a:spcPts val="2570"/>
              </a:lnSpc>
              <a:spcBef>
                <a:spcPts val="128"/>
              </a:spcBef>
            </a:pPr>
            <a:r>
              <a:rPr lang="en-US" sz="3600" spc="0" baseline="2469" dirty="0" smtClean="0">
                <a:latin typeface="Garamond"/>
                <a:cs typeface="Garamond"/>
              </a:rPr>
              <a:t>       </a:t>
            </a:r>
            <a:r>
              <a:rPr sz="3600" spc="0" baseline="2469" smtClean="0">
                <a:latin typeface="Garamond"/>
                <a:cs typeface="Garamond"/>
              </a:rPr>
              <a:t>and </a:t>
            </a:r>
            <a:r>
              <a:rPr sz="3600" spc="0" baseline="2469" dirty="0">
                <a:latin typeface="Garamond"/>
                <a:cs typeface="Garamond"/>
              </a:rPr>
              <a:t>e</a:t>
            </a:r>
            <a:r>
              <a:rPr sz="3600" spc="-59" baseline="2469" dirty="0">
                <a:latin typeface="Garamond"/>
                <a:cs typeface="Garamond"/>
              </a:rPr>
              <a:t>x</a:t>
            </a:r>
            <a:r>
              <a:rPr sz="3600" spc="-39" baseline="2469" dirty="0">
                <a:latin typeface="Garamond"/>
                <a:cs typeface="Garamond"/>
              </a:rPr>
              <a:t>c</a:t>
            </a:r>
            <a:r>
              <a:rPr sz="3600" spc="0" baseline="2469" dirty="0">
                <a:latin typeface="Garamond"/>
                <a:cs typeface="Garamond"/>
              </a:rPr>
              <a:t>han</a:t>
            </a:r>
            <a:r>
              <a:rPr sz="3600" spc="34" baseline="2469" dirty="0">
                <a:latin typeface="Garamond"/>
                <a:cs typeface="Garamond"/>
              </a:rPr>
              <a:t>g</a:t>
            </a:r>
            <a:r>
              <a:rPr sz="3600" spc="0" baseline="2469" dirty="0">
                <a:latin typeface="Garamond"/>
                <a:cs typeface="Garamond"/>
              </a:rPr>
              <a:t>e</a:t>
            </a:r>
            <a:r>
              <a:rPr sz="3600" spc="9" baseline="2469" dirty="0">
                <a:latin typeface="Garamond"/>
                <a:cs typeface="Garamond"/>
              </a:rPr>
              <a:t> </a:t>
            </a:r>
            <a:r>
              <a:rPr sz="3600" spc="0" baseline="2469" dirty="0">
                <a:latin typeface="Garamond"/>
                <a:cs typeface="Garamond"/>
              </a:rPr>
              <a:t>rate adjust</a:t>
            </a:r>
            <a:r>
              <a:rPr sz="3600" spc="-4" baseline="2469" dirty="0">
                <a:latin typeface="Garamond"/>
                <a:cs typeface="Garamond"/>
              </a:rPr>
              <a:t>m</a:t>
            </a:r>
            <a:r>
              <a:rPr sz="3600" spc="0" baseline="2469" dirty="0">
                <a:latin typeface="Garamond"/>
                <a:cs typeface="Garamond"/>
              </a:rPr>
              <a:t>ent</a:t>
            </a:r>
            <a:r>
              <a:rPr sz="3600" spc="4" baseline="2469" dirty="0">
                <a:latin typeface="Garamond"/>
                <a:cs typeface="Garamond"/>
              </a:rPr>
              <a:t> </a:t>
            </a:r>
            <a:r>
              <a:rPr sz="3600" spc="0" baseline="2469" dirty="0">
                <a:latin typeface="Garamond"/>
                <a:cs typeface="Garamond"/>
              </a:rPr>
              <a:t>in response</a:t>
            </a:r>
            <a:r>
              <a:rPr sz="3600" spc="9" baseline="2469" dirty="0">
                <a:latin typeface="Garamond"/>
                <a:cs typeface="Garamond"/>
              </a:rPr>
              <a:t> </a:t>
            </a:r>
            <a:r>
              <a:rPr sz="3600" spc="-4" baseline="2469" dirty="0">
                <a:latin typeface="Garamond"/>
                <a:cs typeface="Garamond"/>
              </a:rPr>
              <a:t>to</a:t>
            </a:r>
            <a:endParaRPr sz="2400">
              <a:latin typeface="Garamond"/>
              <a:cs typeface="Garamond"/>
            </a:endParaRPr>
          </a:p>
        </p:txBody>
      </p:sp>
      <p:sp>
        <p:nvSpPr>
          <p:cNvPr id="25" name="object 3"/>
          <p:cNvSpPr txBox="1"/>
          <p:nvPr/>
        </p:nvSpPr>
        <p:spPr>
          <a:xfrm>
            <a:off x="7429500" y="5854377"/>
            <a:ext cx="1130299" cy="330200"/>
          </a:xfrm>
          <a:prstGeom prst="rect">
            <a:avLst/>
          </a:prstGeom>
        </p:spPr>
        <p:txBody>
          <a:bodyPr wrap="square" lIns="0" tIns="0" rIns="0" bIns="0" rtlCol="0">
            <a:noAutofit/>
          </a:bodyPr>
          <a:lstStyle/>
          <a:p>
            <a:pPr marL="12700">
              <a:lnSpc>
                <a:spcPts val="2570"/>
              </a:lnSpc>
              <a:spcBef>
                <a:spcPts val="128"/>
              </a:spcBef>
            </a:pPr>
            <a:r>
              <a:rPr lang="en-US" sz="3600" spc="0" baseline="2469" dirty="0" smtClean="0">
                <a:latin typeface="Garamond"/>
                <a:cs typeface="Garamond"/>
              </a:rPr>
              <a:t>S</a:t>
            </a:r>
            <a:r>
              <a:rPr sz="3600" spc="0" baseline="2469" smtClean="0">
                <a:latin typeface="Garamond"/>
                <a:cs typeface="Garamond"/>
              </a:rPr>
              <a:t>h</a:t>
            </a:r>
            <a:r>
              <a:rPr sz="3600" spc="4" baseline="2469" smtClean="0">
                <a:latin typeface="Garamond"/>
                <a:cs typeface="Garamond"/>
              </a:rPr>
              <a:t>o</a:t>
            </a:r>
            <a:r>
              <a:rPr sz="3600" spc="-34" baseline="2469" smtClean="0">
                <a:latin typeface="Garamond"/>
                <a:cs typeface="Garamond"/>
              </a:rPr>
              <a:t>c</a:t>
            </a:r>
            <a:r>
              <a:rPr sz="3600" spc="0" baseline="2469" smtClean="0">
                <a:latin typeface="Garamond"/>
                <a:cs typeface="Garamond"/>
              </a:rPr>
              <a:t>ks</a:t>
            </a:r>
            <a:r>
              <a:rPr lang="en-US" sz="3600" spc="0" baseline="2469" dirty="0" smtClean="0">
                <a:latin typeface="Garamond"/>
                <a:cs typeface="Garamond"/>
              </a:rPr>
              <a:t>.</a:t>
            </a:r>
            <a:endParaRPr sz="2400">
              <a:latin typeface="Garamond"/>
              <a:cs typeface="Garamond"/>
            </a:endParaRPr>
          </a:p>
        </p:txBody>
      </p:sp>
      <p:sp>
        <p:nvSpPr>
          <p:cNvPr id="26" name="object 43"/>
          <p:cNvSpPr txBox="1"/>
          <p:nvPr/>
        </p:nvSpPr>
        <p:spPr>
          <a:xfrm>
            <a:off x="2032000" y="1524713"/>
            <a:ext cx="1701800" cy="330504"/>
          </a:xfrm>
          <a:prstGeom prst="rect">
            <a:avLst/>
          </a:prstGeom>
        </p:spPr>
        <p:txBody>
          <a:bodyPr wrap="square" lIns="0" tIns="0" rIns="0" bIns="0" rtlCol="0">
            <a:noAutofit/>
          </a:bodyPr>
          <a:lstStyle/>
          <a:p>
            <a:pPr marL="12700">
              <a:lnSpc>
                <a:spcPts val="2570"/>
              </a:lnSpc>
              <a:spcBef>
                <a:spcPts val="128"/>
              </a:spcBef>
            </a:pPr>
            <a:r>
              <a:rPr sz="3600" spc="0" baseline="2469" dirty="0">
                <a:solidFill>
                  <a:srgbClr val="C00000"/>
                </a:solidFill>
                <a:latin typeface="Garamond"/>
                <a:cs typeface="Garamond"/>
              </a:rPr>
              <a:t>D</a:t>
            </a:r>
            <a:r>
              <a:rPr sz="3600" spc="-39" baseline="2469" dirty="0">
                <a:solidFill>
                  <a:srgbClr val="C00000"/>
                </a:solidFill>
                <a:latin typeface="Garamond"/>
                <a:cs typeface="Garamond"/>
              </a:rPr>
              <a:t>i</a:t>
            </a:r>
            <a:r>
              <a:rPr sz="3600" spc="-44" baseline="2469" dirty="0">
                <a:solidFill>
                  <a:srgbClr val="C00000"/>
                </a:solidFill>
                <a:latin typeface="Garamond"/>
                <a:cs typeface="Garamond"/>
              </a:rPr>
              <a:t>v</a:t>
            </a:r>
            <a:r>
              <a:rPr sz="3600" spc="0" baseline="2469" dirty="0">
                <a:solidFill>
                  <a:srgbClr val="C00000"/>
                </a:solidFill>
                <a:latin typeface="Garamond"/>
                <a:cs typeface="Garamond"/>
              </a:rPr>
              <a:t>ersity </a:t>
            </a:r>
            <a:r>
              <a:rPr sz="3600" spc="89" baseline="2469" dirty="0">
                <a:solidFill>
                  <a:srgbClr val="C00000"/>
                </a:solidFill>
                <a:latin typeface="Garamond"/>
                <a:cs typeface="Garamond"/>
              </a:rPr>
              <a:t> </a:t>
            </a:r>
            <a:r>
              <a:rPr sz="3600" spc="0" baseline="2469" dirty="0">
                <a:solidFill>
                  <a:srgbClr val="C00000"/>
                </a:solidFill>
                <a:latin typeface="Garamond"/>
                <a:cs typeface="Garamond"/>
              </a:rPr>
              <a:t>&amp;</a:t>
            </a:r>
            <a:endParaRPr sz="2400">
              <a:latin typeface="Garamond"/>
              <a:cs typeface="Garamond"/>
            </a:endParaRPr>
          </a:p>
        </p:txBody>
      </p:sp>
      <p:sp>
        <p:nvSpPr>
          <p:cNvPr id="27" name="object 42"/>
          <p:cNvSpPr txBox="1"/>
          <p:nvPr/>
        </p:nvSpPr>
        <p:spPr>
          <a:xfrm>
            <a:off x="3568700" y="1524713"/>
            <a:ext cx="1778000" cy="330504"/>
          </a:xfrm>
          <a:prstGeom prst="rect">
            <a:avLst/>
          </a:prstGeom>
        </p:spPr>
        <p:txBody>
          <a:bodyPr wrap="square" lIns="0" tIns="0" rIns="0" bIns="0" rtlCol="0">
            <a:noAutofit/>
          </a:bodyPr>
          <a:lstStyle/>
          <a:p>
            <a:pPr marL="12700">
              <a:lnSpc>
                <a:spcPts val="2570"/>
              </a:lnSpc>
              <a:spcBef>
                <a:spcPts val="128"/>
              </a:spcBef>
            </a:pPr>
            <a:r>
              <a:rPr sz="3600" spc="0" baseline="2469" dirty="0">
                <a:solidFill>
                  <a:srgbClr val="C00000"/>
                </a:solidFill>
                <a:latin typeface="Garamond"/>
                <a:cs typeface="Garamond"/>
              </a:rPr>
              <a:t>he</a:t>
            </a:r>
            <a:r>
              <a:rPr sz="3600" spc="-9" baseline="2469" dirty="0">
                <a:solidFill>
                  <a:srgbClr val="C00000"/>
                </a:solidFill>
                <a:latin typeface="Garamond"/>
                <a:cs typeface="Garamond"/>
              </a:rPr>
              <a:t>t</a:t>
            </a:r>
            <a:r>
              <a:rPr sz="3600" spc="0" baseline="2469" dirty="0">
                <a:solidFill>
                  <a:srgbClr val="C00000"/>
                </a:solidFill>
                <a:latin typeface="Garamond"/>
                <a:cs typeface="Garamond"/>
              </a:rPr>
              <a:t>ero</a:t>
            </a:r>
            <a:r>
              <a:rPr sz="3600" spc="34" baseline="2469" dirty="0">
                <a:solidFill>
                  <a:srgbClr val="C00000"/>
                </a:solidFill>
                <a:latin typeface="Garamond"/>
                <a:cs typeface="Garamond"/>
              </a:rPr>
              <a:t>g</a:t>
            </a:r>
            <a:r>
              <a:rPr sz="3600" spc="0" baseline="2469" dirty="0">
                <a:solidFill>
                  <a:srgbClr val="C00000"/>
                </a:solidFill>
                <a:latin typeface="Garamond"/>
                <a:cs typeface="Garamond"/>
              </a:rPr>
              <a:t>en</a:t>
            </a:r>
            <a:r>
              <a:rPr sz="3600" spc="-9" baseline="2469" dirty="0">
                <a:solidFill>
                  <a:srgbClr val="C00000"/>
                </a:solidFill>
                <a:latin typeface="Garamond"/>
                <a:cs typeface="Garamond"/>
              </a:rPr>
              <a:t>e</a:t>
            </a:r>
            <a:r>
              <a:rPr sz="3600" spc="9" baseline="2469" dirty="0">
                <a:solidFill>
                  <a:srgbClr val="C00000"/>
                </a:solidFill>
                <a:latin typeface="Garamond"/>
                <a:cs typeface="Garamond"/>
              </a:rPr>
              <a:t>i</a:t>
            </a:r>
            <a:r>
              <a:rPr sz="3600" spc="0" baseline="2469" dirty="0">
                <a:solidFill>
                  <a:srgbClr val="C00000"/>
                </a:solidFill>
                <a:latin typeface="Garamond"/>
                <a:cs typeface="Garamond"/>
              </a:rPr>
              <a:t>ty</a:t>
            </a:r>
            <a:endParaRPr sz="2400">
              <a:latin typeface="Garamond"/>
              <a:cs typeface="Garamond"/>
            </a:endParaRPr>
          </a:p>
        </p:txBody>
      </p:sp>
      <p:sp>
        <p:nvSpPr>
          <p:cNvPr id="28" name="object 41"/>
          <p:cNvSpPr txBox="1"/>
          <p:nvPr/>
        </p:nvSpPr>
        <p:spPr>
          <a:xfrm>
            <a:off x="5257800" y="1524713"/>
            <a:ext cx="584199" cy="330504"/>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of</a:t>
            </a:r>
            <a:endParaRPr sz="2400">
              <a:latin typeface="Garamond"/>
              <a:cs typeface="Garamond"/>
            </a:endParaRPr>
          </a:p>
        </p:txBody>
      </p:sp>
      <p:sp>
        <p:nvSpPr>
          <p:cNvPr id="29" name="object 40"/>
          <p:cNvSpPr txBox="1"/>
          <p:nvPr/>
        </p:nvSpPr>
        <p:spPr>
          <a:xfrm>
            <a:off x="5651500" y="1524713"/>
            <a:ext cx="1168400" cy="330504"/>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African</a:t>
            </a:r>
            <a:endParaRPr sz="2400">
              <a:latin typeface="Garamond"/>
              <a:cs typeface="Garamond"/>
            </a:endParaRPr>
          </a:p>
        </p:txBody>
      </p:sp>
      <p:sp>
        <p:nvSpPr>
          <p:cNvPr id="30" name="object 39"/>
          <p:cNvSpPr txBox="1"/>
          <p:nvPr/>
        </p:nvSpPr>
        <p:spPr>
          <a:xfrm>
            <a:off x="6654800" y="1524713"/>
            <a:ext cx="1612899" cy="330504"/>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e</a:t>
            </a:r>
            <a:r>
              <a:rPr sz="3600" spc="-9" baseline="2469" dirty="0">
                <a:latin typeface="Garamond"/>
                <a:cs typeface="Garamond"/>
              </a:rPr>
              <a:t>c</a:t>
            </a:r>
            <a:r>
              <a:rPr sz="3600" spc="0" baseline="2469" dirty="0">
                <a:latin typeface="Garamond"/>
                <a:cs typeface="Garamond"/>
              </a:rPr>
              <a:t>ono</a:t>
            </a:r>
            <a:r>
              <a:rPr sz="3600" spc="-9" baseline="2469" dirty="0">
                <a:latin typeface="Garamond"/>
                <a:cs typeface="Garamond"/>
              </a:rPr>
              <a:t>m</a:t>
            </a:r>
            <a:r>
              <a:rPr sz="3600" spc="9" baseline="2469" dirty="0">
                <a:latin typeface="Garamond"/>
                <a:cs typeface="Garamond"/>
              </a:rPr>
              <a:t>i</a:t>
            </a:r>
            <a:r>
              <a:rPr sz="3600" spc="0" baseline="2469" dirty="0">
                <a:latin typeface="Garamond"/>
                <a:cs typeface="Garamond"/>
              </a:rPr>
              <a:t>es:</a:t>
            </a:r>
            <a:endParaRPr sz="2400">
              <a:latin typeface="Garamond"/>
              <a:cs typeface="Garamond"/>
            </a:endParaRPr>
          </a:p>
        </p:txBody>
      </p:sp>
      <p:sp>
        <p:nvSpPr>
          <p:cNvPr id="31" name="object 38"/>
          <p:cNvSpPr txBox="1"/>
          <p:nvPr/>
        </p:nvSpPr>
        <p:spPr>
          <a:xfrm>
            <a:off x="8089900" y="1524713"/>
            <a:ext cx="1778000" cy="330504"/>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dif</a:t>
            </a:r>
            <a:r>
              <a:rPr sz="3600" spc="9" baseline="2469" dirty="0">
                <a:latin typeface="Garamond"/>
                <a:cs typeface="Garamond"/>
              </a:rPr>
              <a:t>f</a:t>
            </a:r>
            <a:r>
              <a:rPr sz="3600" spc="0" baseline="2469" dirty="0">
                <a:latin typeface="Garamond"/>
                <a:cs typeface="Garamond"/>
              </a:rPr>
              <a:t>er</a:t>
            </a:r>
            <a:r>
              <a:rPr sz="3600" spc="-4" baseline="2469" dirty="0">
                <a:latin typeface="Garamond"/>
                <a:cs typeface="Garamond"/>
              </a:rPr>
              <a:t>e</a:t>
            </a:r>
            <a:r>
              <a:rPr sz="3600" spc="0" baseline="2469" dirty="0">
                <a:latin typeface="Garamond"/>
                <a:cs typeface="Garamond"/>
              </a:rPr>
              <a:t>nt</a:t>
            </a:r>
            <a:endParaRPr sz="2400">
              <a:latin typeface="Garamond"/>
              <a:cs typeface="Garamond"/>
            </a:endParaRPr>
          </a:p>
        </p:txBody>
      </p:sp>
      <p:sp>
        <p:nvSpPr>
          <p:cNvPr id="34" name="object 35"/>
          <p:cNvSpPr txBox="1"/>
          <p:nvPr/>
        </p:nvSpPr>
        <p:spPr>
          <a:xfrm>
            <a:off x="1981200" y="1891088"/>
            <a:ext cx="977900"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le</a:t>
            </a:r>
            <a:r>
              <a:rPr sz="3600" spc="-44" baseline="2469" dirty="0">
                <a:latin typeface="Garamond"/>
                <a:cs typeface="Garamond"/>
              </a:rPr>
              <a:t>v</a:t>
            </a:r>
            <a:r>
              <a:rPr sz="3600" spc="0" baseline="2469" dirty="0">
                <a:latin typeface="Garamond"/>
                <a:cs typeface="Garamond"/>
              </a:rPr>
              <a:t>els</a:t>
            </a:r>
            <a:endParaRPr sz="2400">
              <a:latin typeface="Garamond"/>
              <a:cs typeface="Garamond"/>
            </a:endParaRPr>
          </a:p>
        </p:txBody>
      </p:sp>
      <p:sp>
        <p:nvSpPr>
          <p:cNvPr id="35" name="object 34"/>
          <p:cNvSpPr txBox="1"/>
          <p:nvPr/>
        </p:nvSpPr>
        <p:spPr>
          <a:xfrm>
            <a:off x="2755900" y="1891088"/>
            <a:ext cx="685799"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of</a:t>
            </a:r>
            <a:endParaRPr sz="2400">
              <a:latin typeface="Garamond"/>
              <a:cs typeface="Garamond"/>
            </a:endParaRPr>
          </a:p>
        </p:txBody>
      </p:sp>
      <p:sp>
        <p:nvSpPr>
          <p:cNvPr id="36" name="object 33"/>
          <p:cNvSpPr txBox="1"/>
          <p:nvPr/>
        </p:nvSpPr>
        <p:spPr>
          <a:xfrm>
            <a:off x="3136900" y="1891088"/>
            <a:ext cx="2882900"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de</a:t>
            </a:r>
            <a:r>
              <a:rPr sz="3600" spc="-50" baseline="2469" dirty="0">
                <a:latin typeface="Garamond"/>
                <a:cs typeface="Garamond"/>
              </a:rPr>
              <a:t>v</a:t>
            </a:r>
            <a:r>
              <a:rPr sz="3600" spc="0" baseline="2469" dirty="0">
                <a:latin typeface="Garamond"/>
                <a:cs typeface="Garamond"/>
              </a:rPr>
              <a:t>elopm</a:t>
            </a:r>
            <a:r>
              <a:rPr sz="3600" spc="-9" baseline="2469" dirty="0">
                <a:latin typeface="Garamond"/>
                <a:cs typeface="Garamond"/>
              </a:rPr>
              <a:t>e</a:t>
            </a:r>
            <a:r>
              <a:rPr sz="3600" spc="9" baseline="2469" dirty="0">
                <a:latin typeface="Garamond"/>
                <a:cs typeface="Garamond"/>
              </a:rPr>
              <a:t>n</a:t>
            </a:r>
            <a:r>
              <a:rPr sz="3600" spc="0" baseline="2469" dirty="0">
                <a:latin typeface="Garamond"/>
                <a:cs typeface="Garamond"/>
              </a:rPr>
              <a:t>t,</a:t>
            </a:r>
            <a:endParaRPr sz="2400">
              <a:latin typeface="Garamond"/>
              <a:cs typeface="Garamond"/>
            </a:endParaRPr>
          </a:p>
        </p:txBody>
      </p:sp>
      <p:sp>
        <p:nvSpPr>
          <p:cNvPr id="37" name="object 32"/>
          <p:cNvSpPr txBox="1"/>
          <p:nvPr/>
        </p:nvSpPr>
        <p:spPr>
          <a:xfrm>
            <a:off x="4826000" y="1891088"/>
            <a:ext cx="3098800"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st</a:t>
            </a:r>
            <a:r>
              <a:rPr sz="3600" spc="69" baseline="2469" dirty="0">
                <a:latin typeface="Garamond"/>
                <a:cs typeface="Garamond"/>
              </a:rPr>
              <a:t>r</a:t>
            </a:r>
            <a:r>
              <a:rPr sz="3600" spc="0" baseline="2469" dirty="0">
                <a:latin typeface="Garamond"/>
                <a:cs typeface="Garamond"/>
              </a:rPr>
              <a:t>uc</a:t>
            </a:r>
            <a:r>
              <a:rPr sz="3600" spc="-4" baseline="2469" dirty="0">
                <a:latin typeface="Garamond"/>
                <a:cs typeface="Garamond"/>
              </a:rPr>
              <a:t>t</a:t>
            </a:r>
            <a:r>
              <a:rPr sz="3600" spc="0" baseline="2469" dirty="0">
                <a:latin typeface="Garamond"/>
                <a:cs typeface="Garamond"/>
              </a:rPr>
              <a:t>ur</a:t>
            </a:r>
            <a:r>
              <a:rPr sz="3600" spc="-34" baseline="2469" dirty="0">
                <a:latin typeface="Garamond"/>
                <a:cs typeface="Garamond"/>
              </a:rPr>
              <a:t>e</a:t>
            </a:r>
            <a:r>
              <a:rPr sz="3600" spc="0" baseline="2469" dirty="0">
                <a:latin typeface="Garamond"/>
                <a:cs typeface="Garamond"/>
              </a:rPr>
              <a:t>, </a:t>
            </a:r>
            <a:r>
              <a:rPr sz="3600" spc="510" baseline="2469" dirty="0">
                <a:latin typeface="Garamond"/>
                <a:cs typeface="Garamond"/>
              </a:rPr>
              <a:t> </a:t>
            </a:r>
            <a:r>
              <a:rPr sz="3600" spc="0" baseline="2469" dirty="0">
                <a:latin typeface="Garamond"/>
                <a:cs typeface="Garamond"/>
              </a:rPr>
              <a:t>perfo</a:t>
            </a:r>
            <a:r>
              <a:rPr sz="3600" spc="89" baseline="2469" dirty="0">
                <a:latin typeface="Garamond"/>
                <a:cs typeface="Garamond"/>
              </a:rPr>
              <a:t>r</a:t>
            </a:r>
            <a:r>
              <a:rPr sz="3600" spc="0" baseline="2469" dirty="0">
                <a:latin typeface="Garamond"/>
                <a:cs typeface="Garamond"/>
              </a:rPr>
              <a:t>man</a:t>
            </a:r>
            <a:r>
              <a:rPr sz="3600" spc="-9" baseline="2469" dirty="0">
                <a:latin typeface="Garamond"/>
                <a:cs typeface="Garamond"/>
              </a:rPr>
              <a:t>c</a:t>
            </a:r>
            <a:r>
              <a:rPr sz="3600" spc="0" baseline="2469" dirty="0">
                <a:latin typeface="Garamond"/>
                <a:cs typeface="Garamond"/>
              </a:rPr>
              <a:t>e</a:t>
            </a:r>
            <a:endParaRPr sz="2400">
              <a:latin typeface="Garamond"/>
              <a:cs typeface="Garamond"/>
            </a:endParaRPr>
          </a:p>
        </p:txBody>
      </p:sp>
      <p:sp>
        <p:nvSpPr>
          <p:cNvPr id="38" name="object 31"/>
          <p:cNvSpPr txBox="1"/>
          <p:nvPr/>
        </p:nvSpPr>
        <p:spPr>
          <a:xfrm>
            <a:off x="7848600" y="1891088"/>
            <a:ext cx="444500"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&amp;</a:t>
            </a:r>
            <a:endParaRPr sz="2400">
              <a:latin typeface="Garamond"/>
              <a:cs typeface="Garamond"/>
            </a:endParaRPr>
          </a:p>
        </p:txBody>
      </p:sp>
      <p:sp>
        <p:nvSpPr>
          <p:cNvPr id="39" name="object 30"/>
          <p:cNvSpPr txBox="1"/>
          <p:nvPr/>
        </p:nvSpPr>
        <p:spPr>
          <a:xfrm>
            <a:off x="8178800" y="1891088"/>
            <a:ext cx="1193800" cy="330200"/>
          </a:xfrm>
          <a:prstGeom prst="rect">
            <a:avLst/>
          </a:prstGeom>
        </p:spPr>
        <p:txBody>
          <a:bodyPr wrap="square" lIns="0" tIns="0" rIns="0" bIns="0" rtlCol="0">
            <a:noAutofit/>
          </a:bodyPr>
          <a:lstStyle/>
          <a:p>
            <a:pPr marL="12700">
              <a:lnSpc>
                <a:spcPts val="2570"/>
              </a:lnSpc>
              <a:spcBef>
                <a:spcPts val="128"/>
              </a:spcBef>
            </a:pPr>
            <a:r>
              <a:rPr sz="3600" spc="0" baseline="2469" dirty="0">
                <a:latin typeface="Garamond"/>
                <a:cs typeface="Garamond"/>
              </a:rPr>
              <a:t>poli</a:t>
            </a:r>
            <a:r>
              <a:rPr sz="3600" spc="9" baseline="2469" dirty="0">
                <a:latin typeface="Garamond"/>
                <a:cs typeface="Garamond"/>
              </a:rPr>
              <a:t>c</a:t>
            </a:r>
            <a:r>
              <a:rPr sz="3600" spc="0" baseline="2469" dirty="0">
                <a:latin typeface="Garamond"/>
                <a:cs typeface="Garamond"/>
              </a:rPr>
              <a:t>y</a:t>
            </a:r>
            <a:endParaRPr sz="2400">
              <a:latin typeface="Garamond"/>
              <a:cs typeface="Garamond"/>
            </a:endParaRPr>
          </a:p>
        </p:txBody>
      </p:sp>
      <p:sp>
        <p:nvSpPr>
          <p:cNvPr id="40" name="Slide Number Placeholder 39"/>
          <p:cNvSpPr>
            <a:spLocks noGrp="1"/>
          </p:cNvSpPr>
          <p:nvPr>
            <p:ph type="sldNum" sz="quarter" idx="12"/>
          </p:nvPr>
        </p:nvSpPr>
        <p:spPr/>
        <p:txBody>
          <a:bodyPr/>
          <a:lstStyle/>
          <a:p>
            <a:fld id="{D57F1E4F-1CFF-5643-939E-217C01CDF565}" type="slidenum">
              <a:rPr lang="en-US" smtClean="0"/>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1" y="342900"/>
            <a:ext cx="9790112" cy="825500"/>
          </a:xfrm>
        </p:spPr>
        <p:txBody>
          <a:bodyPr>
            <a:normAutofit fontScale="90000"/>
          </a:bodyPr>
          <a:lstStyle/>
          <a:p>
            <a:r>
              <a:rPr lang="en-US" sz="5300" b="1" spc="50" baseline="2777" dirty="0" smtClean="0">
                <a:solidFill>
                  <a:schemeClr val="tx1"/>
                </a:solidFill>
                <a:latin typeface="Garamond"/>
                <a:cs typeface="Garamond"/>
              </a:rPr>
              <a:t>W</a:t>
            </a:r>
            <a:r>
              <a:rPr lang="en-US" sz="5300" b="1" baseline="2777" dirty="0" smtClean="0">
                <a:solidFill>
                  <a:schemeClr val="tx1"/>
                </a:solidFill>
                <a:latin typeface="Garamond"/>
                <a:cs typeface="Garamond"/>
              </a:rPr>
              <a:t>ho</a:t>
            </a:r>
            <a:r>
              <a:rPr lang="en-US" sz="5300" b="1" spc="-25" baseline="2777" dirty="0" smtClean="0">
                <a:solidFill>
                  <a:schemeClr val="tx1"/>
                </a:solidFill>
                <a:latin typeface="Garamond"/>
                <a:cs typeface="Garamond"/>
              </a:rPr>
              <a:t> </a:t>
            </a:r>
            <a:r>
              <a:rPr lang="en-US" sz="5300" b="1" baseline="2777" dirty="0" smtClean="0">
                <a:solidFill>
                  <a:schemeClr val="tx1"/>
                </a:solidFill>
                <a:latin typeface="Garamond"/>
                <a:cs typeface="Garamond"/>
              </a:rPr>
              <a:t>is ben</a:t>
            </a:r>
            <a:r>
              <a:rPr lang="en-US" sz="5300" b="1" spc="-9" baseline="2777" dirty="0" smtClean="0">
                <a:solidFill>
                  <a:schemeClr val="tx1"/>
                </a:solidFill>
                <a:latin typeface="Garamond"/>
                <a:cs typeface="Garamond"/>
              </a:rPr>
              <a:t>e</a:t>
            </a:r>
            <a:r>
              <a:rPr lang="en-US" sz="5300" b="1" baseline="2777" dirty="0" smtClean="0">
                <a:solidFill>
                  <a:schemeClr val="tx1"/>
                </a:solidFill>
                <a:latin typeface="Garamond"/>
                <a:cs typeface="Garamond"/>
              </a:rPr>
              <a:t>fiti</a:t>
            </a:r>
            <a:r>
              <a:rPr lang="en-US" sz="5300" b="1" spc="-14" baseline="2777" dirty="0" smtClean="0">
                <a:solidFill>
                  <a:schemeClr val="tx1"/>
                </a:solidFill>
                <a:latin typeface="Garamond"/>
                <a:cs typeface="Garamond"/>
              </a:rPr>
              <a:t>n</a:t>
            </a:r>
            <a:r>
              <a:rPr lang="en-US" sz="5300" b="1" baseline="2777" dirty="0" smtClean="0">
                <a:solidFill>
                  <a:schemeClr val="tx1"/>
                </a:solidFill>
                <a:latin typeface="Garamond"/>
                <a:cs typeface="Garamond"/>
              </a:rPr>
              <a:t>g</a:t>
            </a:r>
            <a:r>
              <a:rPr lang="en-US" sz="9800" b="1" baseline="2777" dirty="0" smtClean="0">
                <a:solidFill>
                  <a:schemeClr val="tx1"/>
                </a:solidFill>
                <a:latin typeface="Garamond"/>
                <a:cs typeface="Garamond"/>
              </a:rPr>
              <a:t> </a:t>
            </a:r>
            <a:r>
              <a:rPr lang="en-US" sz="5300" b="1" baseline="2777" dirty="0" smtClean="0">
                <a:solidFill>
                  <a:schemeClr val="tx1"/>
                </a:solidFill>
                <a:latin typeface="Garamond"/>
                <a:cs typeface="Garamond"/>
              </a:rPr>
              <a:t>f</a:t>
            </a:r>
            <a:r>
              <a:rPr lang="en-US" sz="5300" b="1" spc="39" baseline="2777" dirty="0" smtClean="0">
                <a:solidFill>
                  <a:schemeClr val="tx1"/>
                </a:solidFill>
                <a:latin typeface="Garamond"/>
                <a:cs typeface="Garamond"/>
              </a:rPr>
              <a:t>r</a:t>
            </a:r>
            <a:r>
              <a:rPr lang="en-US" sz="5300" b="1" baseline="2777" dirty="0" smtClean="0">
                <a:solidFill>
                  <a:schemeClr val="tx1"/>
                </a:solidFill>
                <a:latin typeface="Garamond"/>
                <a:cs typeface="Garamond"/>
              </a:rPr>
              <a:t>om Africa</a:t>
            </a:r>
            <a:r>
              <a:rPr lang="en-US" sz="5300" b="1" spc="-59" baseline="2777" dirty="0" smtClean="0">
                <a:solidFill>
                  <a:schemeClr val="tx1"/>
                </a:solidFill>
                <a:latin typeface="Garamond"/>
                <a:cs typeface="Garamond"/>
              </a:rPr>
              <a:t>’</a:t>
            </a:r>
            <a:r>
              <a:rPr lang="en-US" sz="5300" b="1" baseline="2777" dirty="0" smtClean="0">
                <a:solidFill>
                  <a:schemeClr val="tx1"/>
                </a:solidFill>
                <a:latin typeface="Garamond"/>
                <a:cs typeface="Garamond"/>
              </a:rPr>
              <a:t>s </a:t>
            </a:r>
            <a:r>
              <a:rPr lang="en-US" sz="6000" b="1" spc="50" baseline="2777" dirty="0" smtClean="0">
                <a:solidFill>
                  <a:schemeClr val="tx1"/>
                </a:solidFill>
                <a:latin typeface="Garamond"/>
                <a:cs typeface="Garamond"/>
              </a:rPr>
              <a:t>g</a:t>
            </a:r>
            <a:r>
              <a:rPr lang="en-US" sz="6000" b="1" spc="34" baseline="2777" dirty="0" smtClean="0">
                <a:solidFill>
                  <a:schemeClr val="tx1"/>
                </a:solidFill>
                <a:latin typeface="Garamond"/>
                <a:cs typeface="Garamond"/>
              </a:rPr>
              <a:t>r</a:t>
            </a:r>
            <a:r>
              <a:rPr lang="en-US" sz="6000" b="1" spc="-39" baseline="2777" dirty="0" smtClean="0">
                <a:solidFill>
                  <a:schemeClr val="tx1"/>
                </a:solidFill>
                <a:latin typeface="Garamond"/>
                <a:cs typeface="Garamond"/>
              </a:rPr>
              <a:t>o</a:t>
            </a:r>
            <a:r>
              <a:rPr lang="en-US" sz="6000" b="1" baseline="2777" dirty="0" smtClean="0">
                <a:solidFill>
                  <a:schemeClr val="tx1"/>
                </a:solidFill>
                <a:latin typeface="Garamond"/>
                <a:cs typeface="Garamond"/>
              </a:rPr>
              <a:t>w</a:t>
            </a:r>
            <a:r>
              <a:rPr lang="en-US" sz="6000" b="1" spc="-9" baseline="2777" dirty="0" smtClean="0">
                <a:solidFill>
                  <a:schemeClr val="tx1"/>
                </a:solidFill>
                <a:latin typeface="Garamond"/>
                <a:cs typeface="Garamond"/>
              </a:rPr>
              <a:t>t</a:t>
            </a:r>
            <a:r>
              <a:rPr lang="en-US" sz="6000" b="1" baseline="2777" dirty="0" smtClean="0">
                <a:solidFill>
                  <a:schemeClr val="tx1"/>
                </a:solidFill>
                <a:latin typeface="Garamond"/>
                <a:cs typeface="Garamond"/>
              </a:rPr>
              <a:t>h </a:t>
            </a:r>
            <a:r>
              <a:rPr lang="en-US" sz="5300" b="1" baseline="2777" dirty="0" smtClean="0">
                <a:solidFill>
                  <a:schemeClr val="tx1"/>
                </a:solidFill>
                <a:latin typeface="Garamond"/>
                <a:cs typeface="Garamond"/>
              </a:rPr>
              <a:t>and </a:t>
            </a:r>
            <a:r>
              <a:rPr lang="en-US" sz="5300" b="1" spc="-50" baseline="2777" dirty="0" smtClean="0">
                <a:solidFill>
                  <a:schemeClr val="tx1"/>
                </a:solidFill>
                <a:latin typeface="Garamond"/>
                <a:cs typeface="Garamond"/>
              </a:rPr>
              <a:t>w</a:t>
            </a:r>
            <a:r>
              <a:rPr lang="en-US" sz="5300" b="1" baseline="2777" dirty="0" smtClean="0">
                <a:solidFill>
                  <a:schemeClr val="tx1"/>
                </a:solidFill>
                <a:latin typeface="Garamond"/>
                <a:cs typeface="Garamond"/>
              </a:rPr>
              <a:t>eal</a:t>
            </a:r>
            <a:r>
              <a:rPr lang="en-US" sz="5300" b="1" spc="-14" baseline="2777" dirty="0" smtClean="0">
                <a:solidFill>
                  <a:schemeClr val="tx1"/>
                </a:solidFill>
                <a:latin typeface="Garamond"/>
                <a:cs typeface="Garamond"/>
              </a:rPr>
              <a:t>t</a:t>
            </a:r>
            <a:r>
              <a:rPr lang="en-US" sz="5300" b="1" baseline="2777" dirty="0" smtClean="0">
                <a:solidFill>
                  <a:schemeClr val="tx1"/>
                </a:solidFill>
                <a:latin typeface="Garamond"/>
                <a:cs typeface="Garamond"/>
              </a:rPr>
              <a:t>h?</a:t>
            </a:r>
            <a:r>
              <a:rPr lang="en-US" dirty="0" smtClean="0">
                <a:solidFill>
                  <a:schemeClr val="tx1"/>
                </a:solidFill>
                <a:latin typeface="Garamond"/>
                <a:cs typeface="Garamond"/>
              </a:rPr>
              <a:t/>
            </a:r>
            <a:br>
              <a:rPr lang="en-US" dirty="0" smtClean="0">
                <a:solidFill>
                  <a:schemeClr val="tx1"/>
                </a:solidFill>
                <a:latin typeface="Garamond"/>
                <a:cs typeface="Garamond"/>
              </a:rPr>
            </a:br>
            <a:r>
              <a:rPr lang="en-US" sz="800" dirty="0" smtClean="0">
                <a:latin typeface="Garamond"/>
                <a:cs typeface="Garamond"/>
              </a:rPr>
              <a:t/>
            </a:r>
            <a:br>
              <a:rPr lang="en-US" sz="800" dirty="0" smtClean="0">
                <a:latin typeface="Garamond"/>
                <a:cs typeface="Garamond"/>
              </a:rPr>
            </a:br>
            <a:r>
              <a:rPr lang="en-US" sz="800" dirty="0" smtClean="0">
                <a:latin typeface="Garamond"/>
                <a:cs typeface="Garamond"/>
              </a:rPr>
              <a:t/>
            </a:r>
            <a:br>
              <a:rPr lang="en-US" sz="800" dirty="0" smtClean="0">
                <a:latin typeface="Garamond"/>
                <a:cs typeface="Garamond"/>
              </a:rPr>
            </a:br>
            <a:r>
              <a:rPr lang="en-US" sz="900" dirty="0" smtClean="0">
                <a:latin typeface="Garamond"/>
                <a:cs typeface="Garamond"/>
              </a:rPr>
              <a:t/>
            </a:r>
            <a:br>
              <a:rPr lang="en-US" sz="900" dirty="0" smtClean="0">
                <a:latin typeface="Garamond"/>
                <a:cs typeface="Garamond"/>
              </a:rPr>
            </a:br>
            <a:r>
              <a:rPr lang="en-US" sz="1200" dirty="0" smtClean="0">
                <a:latin typeface="Garamond"/>
                <a:cs typeface="Garamond"/>
              </a:rPr>
              <a:t/>
            </a:r>
            <a:br>
              <a:rPr lang="en-US" sz="1200" dirty="0" smtClean="0">
                <a:latin typeface="Garamond"/>
                <a:cs typeface="Garamond"/>
              </a:rPr>
            </a:br>
            <a:r>
              <a:rPr lang="en-US" sz="2000" dirty="0" smtClean="0">
                <a:latin typeface="Garamond"/>
                <a:cs typeface="Garamond"/>
              </a:rPr>
              <a:t/>
            </a:r>
            <a:br>
              <a:rPr lang="en-US" sz="2000" dirty="0" smtClean="0">
                <a:latin typeface="Garamond"/>
                <a:cs typeface="Garamond"/>
              </a:rPr>
            </a:br>
            <a:endParaRPr lang="en-US" dirty="0"/>
          </a:p>
        </p:txBody>
      </p:sp>
      <p:sp>
        <p:nvSpPr>
          <p:cNvPr id="4" name="Footer Placeholder 3"/>
          <p:cNvSpPr>
            <a:spLocks noGrp="1"/>
          </p:cNvSpPr>
          <p:nvPr>
            <p:ph type="ftr" sz="quarter" idx="11"/>
          </p:nvPr>
        </p:nvSpPr>
        <p:spPr>
          <a:xfrm>
            <a:off x="2589212" y="6362700"/>
            <a:ext cx="7619999" cy="342900"/>
          </a:xfrm>
        </p:spPr>
        <p:txBody>
          <a:bodyPr/>
          <a:lstStyle/>
          <a:p>
            <a:r>
              <a:rPr lang="en-US" dirty="0" smtClean="0"/>
              <a:t>DEVELOPED AND PRESENTED BY CHARTERTERD INST. OF PURCHASING AND SUPPLY MAGT. OF NIGERIA.</a:t>
            </a:r>
            <a:endParaRPr lang="en-US" dirty="0"/>
          </a:p>
        </p:txBody>
      </p:sp>
      <p:sp>
        <p:nvSpPr>
          <p:cNvPr id="6" name="object 6"/>
          <p:cNvSpPr txBox="1"/>
          <p:nvPr/>
        </p:nvSpPr>
        <p:spPr>
          <a:xfrm>
            <a:off x="645668" y="1774918"/>
            <a:ext cx="5285232" cy="4346482"/>
          </a:xfrm>
          <a:prstGeom prst="rect">
            <a:avLst/>
          </a:prstGeom>
        </p:spPr>
        <p:txBody>
          <a:bodyPr wrap="square" lIns="0" tIns="0" rIns="0" bIns="0" rtlCol="0">
            <a:noAutofit/>
          </a:bodyPr>
          <a:lstStyle/>
          <a:p>
            <a:pPr marL="12700" marR="34448">
              <a:lnSpc>
                <a:spcPts val="2360"/>
              </a:lnSpc>
              <a:spcBef>
                <a:spcPts val="118"/>
              </a:spcBef>
            </a:pPr>
            <a:r>
              <a:rPr lang="en-US" sz="3300" spc="0" baseline="2693" dirty="0" smtClean="0">
                <a:latin typeface="Garamond"/>
                <a:cs typeface="Garamond"/>
              </a:rPr>
              <a:t>	</a:t>
            </a:r>
          </a:p>
          <a:p>
            <a:pPr marL="12700" marR="34448">
              <a:lnSpc>
                <a:spcPts val="2360"/>
              </a:lnSpc>
              <a:spcBef>
                <a:spcPts val="118"/>
              </a:spcBef>
            </a:pPr>
            <a:endParaRPr lang="en-US" sz="3300" baseline="2693" dirty="0" smtClean="0">
              <a:latin typeface="Garamond"/>
              <a:cs typeface="Garamond"/>
            </a:endParaRPr>
          </a:p>
          <a:p>
            <a:pPr marL="12700" marR="34448">
              <a:lnSpc>
                <a:spcPts val="2360"/>
              </a:lnSpc>
              <a:spcBef>
                <a:spcPts val="118"/>
              </a:spcBef>
            </a:pPr>
            <a:r>
              <a:rPr lang="en-US" sz="3300" spc="0" baseline="2693" dirty="0" smtClean="0">
                <a:latin typeface="Garamond"/>
                <a:cs typeface="Garamond"/>
              </a:rPr>
              <a:t>1.	</a:t>
            </a:r>
            <a:r>
              <a:rPr sz="3300" spc="0" baseline="2693" smtClean="0">
                <a:latin typeface="Garamond"/>
                <a:cs typeface="Garamond"/>
              </a:rPr>
              <a:t>Somali</a:t>
            </a:r>
            <a:r>
              <a:rPr sz="3300" spc="-47" baseline="2693" smtClean="0">
                <a:latin typeface="Garamond"/>
                <a:cs typeface="Garamond"/>
              </a:rPr>
              <a:t> </a:t>
            </a:r>
            <a:r>
              <a:rPr sz="3300" spc="0" baseline="2693" dirty="0">
                <a:latin typeface="Garamond"/>
                <a:cs typeface="Garamond"/>
              </a:rPr>
              <a:t>C</a:t>
            </a:r>
            <a:r>
              <a:rPr sz="3300" spc="-25" baseline="2693" dirty="0">
                <a:latin typeface="Garamond"/>
                <a:cs typeface="Garamond"/>
              </a:rPr>
              <a:t>i</a:t>
            </a:r>
            <a:r>
              <a:rPr sz="3300" spc="0" baseline="2693" dirty="0">
                <a:latin typeface="Garamond"/>
                <a:cs typeface="Garamond"/>
              </a:rPr>
              <a:t>vil</a:t>
            </a:r>
            <a:r>
              <a:rPr sz="3300" spc="-39" baseline="2693" dirty="0">
                <a:latin typeface="Garamond"/>
                <a:cs typeface="Garamond"/>
              </a:rPr>
              <a:t> </a:t>
            </a:r>
            <a:r>
              <a:rPr sz="3300" spc="-164" baseline="2693" dirty="0">
                <a:latin typeface="Garamond"/>
                <a:cs typeface="Garamond"/>
              </a:rPr>
              <a:t>W</a:t>
            </a:r>
            <a:r>
              <a:rPr sz="3300" spc="0" baseline="2693" dirty="0">
                <a:latin typeface="Garamond"/>
                <a:cs typeface="Garamond"/>
              </a:rPr>
              <a:t>ar</a:t>
            </a:r>
            <a:r>
              <a:rPr sz="3300" spc="-15" baseline="2693" dirty="0">
                <a:latin typeface="Garamond"/>
                <a:cs typeface="Garamond"/>
              </a:rPr>
              <a:t> </a:t>
            </a:r>
            <a:r>
              <a:rPr sz="3300" spc="0" baseline="2693" dirty="0">
                <a:latin typeface="Garamond"/>
                <a:cs typeface="Garamond"/>
              </a:rPr>
              <a:t>(3</a:t>
            </a:r>
            <a:r>
              <a:rPr sz="3300" spc="-16" baseline="2693" dirty="0">
                <a:latin typeface="Garamond"/>
                <a:cs typeface="Garamond"/>
              </a:rPr>
              <a:t> </a:t>
            </a:r>
            <a:r>
              <a:rPr sz="3300" spc="0" baseline="2693" dirty="0">
                <a:latin typeface="Garamond"/>
                <a:cs typeface="Garamond"/>
              </a:rPr>
              <a:t>lost</a:t>
            </a:r>
            <a:r>
              <a:rPr sz="3300" spc="-30" baseline="2693" dirty="0">
                <a:latin typeface="Garamond"/>
                <a:cs typeface="Garamond"/>
              </a:rPr>
              <a:t> </a:t>
            </a:r>
            <a:r>
              <a:rPr sz="3300" spc="0" baseline="2693" dirty="0">
                <a:latin typeface="Garamond"/>
                <a:cs typeface="Garamond"/>
              </a:rPr>
              <a:t>dec</a:t>
            </a:r>
            <a:r>
              <a:rPr sz="3300" spc="-4" baseline="2693" dirty="0">
                <a:latin typeface="Garamond"/>
                <a:cs typeface="Garamond"/>
              </a:rPr>
              <a:t>a</a:t>
            </a:r>
            <a:r>
              <a:rPr sz="3300" spc="0" baseline="2693" dirty="0">
                <a:latin typeface="Garamond"/>
                <a:cs typeface="Garamond"/>
              </a:rPr>
              <a:t>des)</a:t>
            </a:r>
            <a:endParaRPr sz="2200">
              <a:latin typeface="Garamond"/>
              <a:cs typeface="Garamond"/>
            </a:endParaRPr>
          </a:p>
          <a:p>
            <a:pPr marL="12700" marR="34448">
              <a:lnSpc>
                <a:spcPct val="93749"/>
              </a:lnSpc>
              <a:spcBef>
                <a:spcPts val="46"/>
              </a:spcBef>
            </a:pPr>
            <a:r>
              <a:rPr lang="en-US" sz="2200" spc="0" dirty="0" smtClean="0">
                <a:latin typeface="Garamond"/>
                <a:cs typeface="Garamond"/>
              </a:rPr>
              <a:t>2.	</a:t>
            </a:r>
            <a:r>
              <a:rPr sz="2200" spc="0" smtClean="0">
                <a:latin typeface="Garamond"/>
                <a:cs typeface="Garamond"/>
              </a:rPr>
              <a:t>Sie</a:t>
            </a:r>
            <a:r>
              <a:rPr sz="2200" spc="59" smtClean="0">
                <a:latin typeface="Garamond"/>
                <a:cs typeface="Garamond"/>
              </a:rPr>
              <a:t>r</a:t>
            </a:r>
            <a:r>
              <a:rPr sz="2200" spc="0" smtClean="0">
                <a:latin typeface="Garamond"/>
                <a:cs typeface="Garamond"/>
              </a:rPr>
              <a:t>ra</a:t>
            </a:r>
            <a:r>
              <a:rPr sz="2200" spc="-38" smtClean="0">
                <a:latin typeface="Garamond"/>
                <a:cs typeface="Garamond"/>
              </a:rPr>
              <a:t> </a:t>
            </a:r>
            <a:r>
              <a:rPr sz="2200" spc="0" dirty="0">
                <a:latin typeface="Garamond"/>
                <a:cs typeface="Garamond"/>
              </a:rPr>
              <a:t>Leo</a:t>
            </a:r>
            <a:r>
              <a:rPr sz="2200" spc="-9" dirty="0">
                <a:latin typeface="Garamond"/>
                <a:cs typeface="Garamond"/>
              </a:rPr>
              <a:t>n</a:t>
            </a:r>
            <a:r>
              <a:rPr sz="2200" spc="0" dirty="0">
                <a:latin typeface="Garamond"/>
                <a:cs typeface="Garamond"/>
              </a:rPr>
              <a:t>e</a:t>
            </a:r>
            <a:r>
              <a:rPr sz="2200" spc="-43" dirty="0">
                <a:latin typeface="Garamond"/>
                <a:cs typeface="Garamond"/>
              </a:rPr>
              <a:t> </a:t>
            </a:r>
            <a:r>
              <a:rPr sz="2200" spc="0" dirty="0">
                <a:latin typeface="Garamond"/>
                <a:cs typeface="Garamond"/>
              </a:rPr>
              <a:t>Co</a:t>
            </a:r>
            <a:r>
              <a:rPr sz="2200" spc="-14" dirty="0">
                <a:latin typeface="Garamond"/>
                <a:cs typeface="Garamond"/>
              </a:rPr>
              <a:t>n</a:t>
            </a:r>
            <a:r>
              <a:rPr sz="2200" spc="34" dirty="0">
                <a:latin typeface="Garamond"/>
                <a:cs typeface="Garamond"/>
              </a:rPr>
              <a:t>f</a:t>
            </a:r>
            <a:r>
              <a:rPr sz="2200" spc="0" dirty="0">
                <a:latin typeface="Garamond"/>
                <a:cs typeface="Garamond"/>
              </a:rPr>
              <a:t>lict</a:t>
            </a:r>
            <a:r>
              <a:rPr sz="2200" spc="-32" dirty="0">
                <a:latin typeface="Garamond"/>
                <a:cs typeface="Garamond"/>
              </a:rPr>
              <a:t> </a:t>
            </a:r>
            <a:r>
              <a:rPr sz="2200" spc="0" dirty="0">
                <a:latin typeface="Garamond"/>
                <a:cs typeface="Garamond"/>
              </a:rPr>
              <a:t>(</a:t>
            </a:r>
            <a:r>
              <a:rPr sz="2200" spc="0">
                <a:latin typeface="Garamond"/>
                <a:cs typeface="Garamond"/>
              </a:rPr>
              <a:t>2</a:t>
            </a:r>
            <a:r>
              <a:rPr sz="2200" spc="-16">
                <a:latin typeface="Garamond"/>
                <a:cs typeface="Garamond"/>
              </a:rPr>
              <a:t> </a:t>
            </a:r>
            <a:r>
              <a:rPr sz="2200" spc="0" smtClean="0">
                <a:latin typeface="Garamond"/>
                <a:cs typeface="Garamond"/>
              </a:rPr>
              <a:t>lost</a:t>
            </a:r>
            <a:r>
              <a:rPr lang="en-US" sz="2200" spc="0" dirty="0" smtClean="0">
                <a:latin typeface="Garamond"/>
                <a:cs typeface="Garamond"/>
              </a:rPr>
              <a:t> </a:t>
            </a:r>
            <a:r>
              <a:rPr sz="2200" spc="0" smtClean="0">
                <a:latin typeface="Garamond"/>
                <a:cs typeface="Garamond"/>
              </a:rPr>
              <a:t>dec</a:t>
            </a:r>
            <a:r>
              <a:rPr sz="2200" spc="-4" smtClean="0">
                <a:latin typeface="Garamond"/>
                <a:cs typeface="Garamond"/>
              </a:rPr>
              <a:t>a</a:t>
            </a:r>
            <a:r>
              <a:rPr sz="2200" spc="0" smtClean="0">
                <a:latin typeface="Garamond"/>
                <a:cs typeface="Garamond"/>
              </a:rPr>
              <a:t>des</a:t>
            </a:r>
            <a:r>
              <a:rPr sz="2200" spc="0" dirty="0">
                <a:latin typeface="Garamond"/>
                <a:cs typeface="Garamond"/>
              </a:rPr>
              <a:t>)</a:t>
            </a:r>
            <a:endParaRPr sz="2200">
              <a:latin typeface="Garamond"/>
              <a:cs typeface="Garamond"/>
            </a:endParaRPr>
          </a:p>
          <a:p>
            <a:pPr marL="12700" marR="108866">
              <a:lnSpc>
                <a:spcPts val="2474"/>
              </a:lnSpc>
              <a:spcBef>
                <a:spcPts val="165"/>
              </a:spcBef>
            </a:pPr>
            <a:r>
              <a:rPr lang="en-US" sz="2200" spc="0" dirty="0" smtClean="0">
                <a:solidFill>
                  <a:srgbClr val="C00000"/>
                </a:solidFill>
                <a:latin typeface="Garamond"/>
                <a:cs typeface="Garamond"/>
              </a:rPr>
              <a:t>3.	</a:t>
            </a:r>
            <a:r>
              <a:rPr sz="2200" spc="0" smtClean="0">
                <a:solidFill>
                  <a:srgbClr val="C00000"/>
                </a:solidFill>
                <a:latin typeface="Garamond"/>
                <a:cs typeface="Garamond"/>
              </a:rPr>
              <a:t>Co</a:t>
            </a:r>
            <a:r>
              <a:rPr sz="2200" spc="-14" smtClean="0">
                <a:solidFill>
                  <a:srgbClr val="C00000"/>
                </a:solidFill>
                <a:latin typeface="Garamond"/>
                <a:cs typeface="Garamond"/>
              </a:rPr>
              <a:t>n</a:t>
            </a:r>
            <a:r>
              <a:rPr sz="2200" spc="59" smtClean="0">
                <a:solidFill>
                  <a:srgbClr val="C00000"/>
                </a:solidFill>
                <a:latin typeface="Garamond"/>
                <a:cs typeface="Garamond"/>
              </a:rPr>
              <a:t>g</a:t>
            </a:r>
            <a:r>
              <a:rPr sz="2200" spc="0" smtClean="0">
                <a:solidFill>
                  <a:srgbClr val="C00000"/>
                </a:solidFill>
                <a:latin typeface="Garamond"/>
                <a:cs typeface="Garamond"/>
              </a:rPr>
              <a:t>o</a:t>
            </a:r>
            <a:r>
              <a:rPr sz="2200" spc="-27" smtClean="0">
                <a:solidFill>
                  <a:srgbClr val="C00000"/>
                </a:solidFill>
                <a:latin typeface="Garamond"/>
                <a:cs typeface="Garamond"/>
              </a:rPr>
              <a:t> </a:t>
            </a:r>
            <a:r>
              <a:rPr sz="2200" spc="0" dirty="0">
                <a:solidFill>
                  <a:srgbClr val="C00000"/>
                </a:solidFill>
                <a:latin typeface="Garamond"/>
                <a:cs typeface="Garamond"/>
              </a:rPr>
              <a:t>Co</a:t>
            </a:r>
            <a:r>
              <a:rPr sz="2200" spc="-14" dirty="0">
                <a:solidFill>
                  <a:srgbClr val="C00000"/>
                </a:solidFill>
                <a:latin typeface="Garamond"/>
                <a:cs typeface="Garamond"/>
              </a:rPr>
              <a:t>n</a:t>
            </a:r>
            <a:r>
              <a:rPr sz="2200" spc="34" dirty="0">
                <a:solidFill>
                  <a:srgbClr val="C00000"/>
                </a:solidFill>
                <a:latin typeface="Garamond"/>
                <a:cs typeface="Garamond"/>
              </a:rPr>
              <a:t>f</a:t>
            </a:r>
            <a:r>
              <a:rPr sz="2200" spc="0" dirty="0">
                <a:solidFill>
                  <a:srgbClr val="C00000"/>
                </a:solidFill>
                <a:latin typeface="Garamond"/>
                <a:cs typeface="Garamond"/>
              </a:rPr>
              <a:t>lict</a:t>
            </a:r>
            <a:r>
              <a:rPr sz="2200" spc="-42" dirty="0">
                <a:solidFill>
                  <a:srgbClr val="C00000"/>
                </a:solidFill>
                <a:latin typeface="Garamond"/>
                <a:cs typeface="Garamond"/>
              </a:rPr>
              <a:t> </a:t>
            </a:r>
            <a:r>
              <a:rPr sz="2200" spc="0" dirty="0">
                <a:solidFill>
                  <a:srgbClr val="C00000"/>
                </a:solidFill>
                <a:latin typeface="Garamond"/>
                <a:cs typeface="Garamond"/>
              </a:rPr>
              <a:t>(5</a:t>
            </a:r>
            <a:r>
              <a:rPr sz="2200" spc="-16" dirty="0">
                <a:solidFill>
                  <a:srgbClr val="C00000"/>
                </a:solidFill>
                <a:latin typeface="Garamond"/>
                <a:cs typeface="Garamond"/>
              </a:rPr>
              <a:t> </a:t>
            </a:r>
            <a:r>
              <a:rPr sz="2200" spc="0" dirty="0">
                <a:solidFill>
                  <a:srgbClr val="C00000"/>
                </a:solidFill>
                <a:latin typeface="Garamond"/>
                <a:cs typeface="Garamond"/>
              </a:rPr>
              <a:t>lost</a:t>
            </a:r>
            <a:r>
              <a:rPr sz="2200" spc="-30" dirty="0">
                <a:solidFill>
                  <a:srgbClr val="C00000"/>
                </a:solidFill>
                <a:latin typeface="Garamond"/>
                <a:cs typeface="Garamond"/>
              </a:rPr>
              <a:t> </a:t>
            </a:r>
            <a:r>
              <a:rPr sz="2200" spc="0" dirty="0">
                <a:solidFill>
                  <a:srgbClr val="C00000"/>
                </a:solidFill>
                <a:latin typeface="Garamond"/>
                <a:cs typeface="Garamond"/>
              </a:rPr>
              <a:t>dec</a:t>
            </a:r>
            <a:r>
              <a:rPr sz="2200" spc="-4" dirty="0">
                <a:solidFill>
                  <a:srgbClr val="C00000"/>
                </a:solidFill>
                <a:latin typeface="Garamond"/>
                <a:cs typeface="Garamond"/>
              </a:rPr>
              <a:t>a</a:t>
            </a:r>
            <a:r>
              <a:rPr sz="2200" spc="0" dirty="0">
                <a:solidFill>
                  <a:srgbClr val="C00000"/>
                </a:solidFill>
                <a:latin typeface="Garamond"/>
                <a:cs typeface="Garamond"/>
              </a:rPr>
              <a:t>des</a:t>
            </a:r>
            <a:r>
              <a:rPr sz="2200" spc="-61" dirty="0">
                <a:solidFill>
                  <a:srgbClr val="C00000"/>
                </a:solidFill>
                <a:latin typeface="Garamond"/>
                <a:cs typeface="Garamond"/>
              </a:rPr>
              <a:t> </a:t>
            </a:r>
            <a:r>
              <a:rPr sz="2200" spc="0" dirty="0">
                <a:solidFill>
                  <a:srgbClr val="C00000"/>
                </a:solidFill>
                <a:latin typeface="Garamond"/>
                <a:cs typeface="Garamond"/>
              </a:rPr>
              <a:t>) </a:t>
            </a:r>
            <a:endParaRPr sz="2200">
              <a:latin typeface="Garamond"/>
              <a:cs typeface="Garamond"/>
            </a:endParaRPr>
          </a:p>
          <a:p>
            <a:pPr marL="12700" marR="108866">
              <a:lnSpc>
                <a:spcPts val="2474"/>
              </a:lnSpc>
              <a:spcBef>
                <a:spcPts val="165"/>
              </a:spcBef>
            </a:pPr>
            <a:r>
              <a:rPr lang="en-US" sz="2200" spc="-29" dirty="0" smtClean="0">
                <a:latin typeface="Garamond"/>
                <a:cs typeface="Garamond"/>
              </a:rPr>
              <a:t>4.	</a:t>
            </a:r>
            <a:r>
              <a:rPr sz="2200" spc="-29" smtClean="0">
                <a:latin typeface="Garamond"/>
                <a:cs typeface="Garamond"/>
              </a:rPr>
              <a:t>R</a:t>
            </a:r>
            <a:r>
              <a:rPr sz="2200" spc="-25" smtClean="0">
                <a:latin typeface="Garamond"/>
                <a:cs typeface="Garamond"/>
              </a:rPr>
              <a:t>w</a:t>
            </a:r>
            <a:r>
              <a:rPr sz="2200" spc="0" smtClean="0">
                <a:latin typeface="Garamond"/>
                <a:cs typeface="Garamond"/>
              </a:rPr>
              <a:t>a</a:t>
            </a:r>
            <a:r>
              <a:rPr sz="2200" spc="-9" smtClean="0">
                <a:latin typeface="Garamond"/>
                <a:cs typeface="Garamond"/>
              </a:rPr>
              <a:t>n</a:t>
            </a:r>
            <a:r>
              <a:rPr sz="2200" spc="0" smtClean="0">
                <a:latin typeface="Garamond"/>
                <a:cs typeface="Garamond"/>
              </a:rPr>
              <a:t>da</a:t>
            </a:r>
            <a:r>
              <a:rPr sz="2200" spc="-43" smtClean="0">
                <a:latin typeface="Garamond"/>
                <a:cs typeface="Garamond"/>
              </a:rPr>
              <a:t> </a:t>
            </a:r>
            <a:r>
              <a:rPr sz="2200" spc="0" dirty="0">
                <a:latin typeface="Garamond"/>
                <a:cs typeface="Garamond"/>
              </a:rPr>
              <a:t>(</a:t>
            </a:r>
            <a:r>
              <a:rPr sz="2200" spc="-9" dirty="0">
                <a:latin typeface="Garamond"/>
                <a:cs typeface="Garamond"/>
              </a:rPr>
              <a:t>R</a:t>
            </a:r>
            <a:r>
              <a:rPr sz="2200" spc="0" dirty="0">
                <a:latin typeface="Garamond"/>
                <a:cs typeface="Garamond"/>
              </a:rPr>
              <a:t>ising</a:t>
            </a:r>
            <a:r>
              <a:rPr sz="2200" spc="-59" dirty="0">
                <a:latin typeface="Garamond"/>
                <a:cs typeface="Garamond"/>
              </a:rPr>
              <a:t> </a:t>
            </a:r>
            <a:r>
              <a:rPr sz="2200" spc="0" dirty="0">
                <a:latin typeface="Garamond"/>
                <a:cs typeface="Garamond"/>
              </a:rPr>
              <a:t>from</a:t>
            </a:r>
            <a:r>
              <a:rPr sz="2200" spc="-7" dirty="0">
                <a:latin typeface="Garamond"/>
                <a:cs typeface="Garamond"/>
              </a:rPr>
              <a:t> </a:t>
            </a:r>
            <a:r>
              <a:rPr sz="2200" spc="0" dirty="0">
                <a:latin typeface="Garamond"/>
                <a:cs typeface="Garamond"/>
              </a:rPr>
              <a:t>t</a:t>
            </a:r>
            <a:r>
              <a:rPr sz="2200" spc="-9" dirty="0">
                <a:latin typeface="Garamond"/>
                <a:cs typeface="Garamond"/>
              </a:rPr>
              <a:t>h</a:t>
            </a:r>
            <a:r>
              <a:rPr sz="2200" spc="0" dirty="0">
                <a:latin typeface="Garamond"/>
                <a:cs typeface="Garamond"/>
              </a:rPr>
              <a:t>e</a:t>
            </a:r>
            <a:r>
              <a:rPr sz="2200" spc="-26" dirty="0">
                <a:latin typeface="Garamond"/>
                <a:cs typeface="Garamond"/>
              </a:rPr>
              <a:t> </a:t>
            </a:r>
            <a:r>
              <a:rPr sz="2200" spc="0" dirty="0">
                <a:latin typeface="Garamond"/>
                <a:cs typeface="Garamond"/>
              </a:rPr>
              <a:t>ASHE</a:t>
            </a:r>
            <a:r>
              <a:rPr sz="2200" spc="4" dirty="0">
                <a:latin typeface="Garamond"/>
                <a:cs typeface="Garamond"/>
              </a:rPr>
              <a:t>S</a:t>
            </a:r>
            <a:r>
              <a:rPr sz="2200" spc="0" dirty="0">
                <a:latin typeface="Garamond"/>
                <a:cs typeface="Garamond"/>
              </a:rPr>
              <a:t>) </a:t>
            </a:r>
            <a:endParaRPr sz="2200">
              <a:latin typeface="Garamond"/>
              <a:cs typeface="Garamond"/>
            </a:endParaRPr>
          </a:p>
          <a:p>
            <a:pPr marL="12700" marR="108866">
              <a:lnSpc>
                <a:spcPts val="2474"/>
              </a:lnSpc>
              <a:spcBef>
                <a:spcPts val="165"/>
              </a:spcBef>
            </a:pPr>
            <a:r>
              <a:rPr lang="en-US" sz="2200" spc="0" dirty="0" smtClean="0">
                <a:latin typeface="Garamond"/>
                <a:cs typeface="Garamond"/>
              </a:rPr>
              <a:t>5.	</a:t>
            </a:r>
            <a:r>
              <a:rPr sz="2200" spc="0" smtClean="0">
                <a:latin typeface="Garamond"/>
                <a:cs typeface="Garamond"/>
              </a:rPr>
              <a:t>Bu</a:t>
            </a:r>
            <a:r>
              <a:rPr sz="2200" spc="69" smtClean="0">
                <a:latin typeface="Garamond"/>
                <a:cs typeface="Garamond"/>
              </a:rPr>
              <a:t>r</a:t>
            </a:r>
            <a:r>
              <a:rPr sz="2200" spc="0" smtClean="0">
                <a:latin typeface="Garamond"/>
                <a:cs typeface="Garamond"/>
              </a:rPr>
              <a:t>undi</a:t>
            </a:r>
            <a:r>
              <a:rPr sz="2200" spc="-69" smtClean="0">
                <a:latin typeface="Garamond"/>
                <a:cs typeface="Garamond"/>
              </a:rPr>
              <a:t> </a:t>
            </a:r>
            <a:r>
              <a:rPr sz="2200" spc="0" dirty="0">
                <a:latin typeface="Garamond"/>
                <a:cs typeface="Garamond"/>
              </a:rPr>
              <a:t>C</a:t>
            </a:r>
            <a:r>
              <a:rPr sz="2200" spc="-25" dirty="0">
                <a:latin typeface="Garamond"/>
                <a:cs typeface="Garamond"/>
              </a:rPr>
              <a:t>i</a:t>
            </a:r>
            <a:r>
              <a:rPr sz="2200" spc="0" dirty="0">
                <a:latin typeface="Garamond"/>
                <a:cs typeface="Garamond"/>
              </a:rPr>
              <a:t>vil</a:t>
            </a:r>
            <a:r>
              <a:rPr sz="2200" spc="-39" dirty="0">
                <a:latin typeface="Garamond"/>
                <a:cs typeface="Garamond"/>
              </a:rPr>
              <a:t> </a:t>
            </a:r>
            <a:r>
              <a:rPr sz="2200" spc="-169" dirty="0">
                <a:latin typeface="Garamond"/>
                <a:cs typeface="Garamond"/>
              </a:rPr>
              <a:t>W</a:t>
            </a:r>
            <a:r>
              <a:rPr sz="2200" spc="0" dirty="0">
                <a:latin typeface="Garamond"/>
                <a:cs typeface="Garamond"/>
              </a:rPr>
              <a:t>ar</a:t>
            </a:r>
            <a:r>
              <a:rPr sz="2200" spc="-5" dirty="0">
                <a:latin typeface="Garamond"/>
                <a:cs typeface="Garamond"/>
              </a:rPr>
              <a:t> </a:t>
            </a:r>
            <a:r>
              <a:rPr sz="2200" spc="0" dirty="0">
                <a:latin typeface="Garamond"/>
                <a:cs typeface="Garamond"/>
              </a:rPr>
              <a:t>(3</a:t>
            </a:r>
            <a:r>
              <a:rPr sz="2200" spc="-16" dirty="0">
                <a:latin typeface="Garamond"/>
                <a:cs typeface="Garamond"/>
              </a:rPr>
              <a:t> </a:t>
            </a:r>
            <a:r>
              <a:rPr sz="2200" spc="0" dirty="0">
                <a:latin typeface="Garamond"/>
                <a:cs typeface="Garamond"/>
              </a:rPr>
              <a:t>lost</a:t>
            </a:r>
            <a:r>
              <a:rPr sz="2200" spc="-30" dirty="0">
                <a:latin typeface="Garamond"/>
                <a:cs typeface="Garamond"/>
              </a:rPr>
              <a:t> </a:t>
            </a:r>
            <a:r>
              <a:rPr sz="2200" spc="0" dirty="0">
                <a:latin typeface="Garamond"/>
                <a:cs typeface="Garamond"/>
              </a:rPr>
              <a:t>dec</a:t>
            </a:r>
            <a:r>
              <a:rPr sz="2200" spc="-4" dirty="0">
                <a:latin typeface="Garamond"/>
                <a:cs typeface="Garamond"/>
              </a:rPr>
              <a:t>a</a:t>
            </a:r>
            <a:r>
              <a:rPr sz="2200" spc="0" dirty="0">
                <a:latin typeface="Garamond"/>
                <a:cs typeface="Garamond"/>
              </a:rPr>
              <a:t>des) </a:t>
            </a:r>
            <a:endParaRPr sz="2200">
              <a:latin typeface="Garamond"/>
              <a:cs typeface="Garamond"/>
            </a:endParaRPr>
          </a:p>
          <a:p>
            <a:pPr marL="12700" marR="108866">
              <a:lnSpc>
                <a:spcPts val="2474"/>
              </a:lnSpc>
              <a:spcBef>
                <a:spcPts val="165"/>
              </a:spcBef>
            </a:pPr>
            <a:r>
              <a:rPr lang="en-US" sz="2200" spc="0" dirty="0" smtClean="0">
                <a:latin typeface="Garamond"/>
                <a:cs typeface="Garamond"/>
              </a:rPr>
              <a:t>6.	</a:t>
            </a:r>
            <a:r>
              <a:rPr sz="2200" spc="0" smtClean="0">
                <a:latin typeface="Garamond"/>
                <a:cs typeface="Garamond"/>
              </a:rPr>
              <a:t>Ni</a:t>
            </a:r>
            <a:r>
              <a:rPr sz="2200" spc="29" smtClean="0">
                <a:latin typeface="Garamond"/>
                <a:cs typeface="Garamond"/>
              </a:rPr>
              <a:t>g</a:t>
            </a:r>
            <a:r>
              <a:rPr sz="2200" spc="0" smtClean="0">
                <a:latin typeface="Garamond"/>
                <a:cs typeface="Garamond"/>
              </a:rPr>
              <a:t>eri</a:t>
            </a:r>
            <a:r>
              <a:rPr sz="2200" spc="-9" smtClean="0">
                <a:latin typeface="Garamond"/>
                <a:cs typeface="Garamond"/>
              </a:rPr>
              <a:t>a</a:t>
            </a:r>
            <a:r>
              <a:rPr sz="2200" spc="0" smtClean="0">
                <a:latin typeface="Garamond"/>
                <a:cs typeface="Garamond"/>
              </a:rPr>
              <a:t>n</a:t>
            </a:r>
            <a:r>
              <a:rPr sz="2200" spc="8" smtClean="0">
                <a:latin typeface="Garamond"/>
                <a:cs typeface="Garamond"/>
              </a:rPr>
              <a:t> </a:t>
            </a:r>
            <a:r>
              <a:rPr sz="2200" spc="0" dirty="0">
                <a:latin typeface="Garamond"/>
                <a:cs typeface="Garamond"/>
              </a:rPr>
              <a:t>C</a:t>
            </a:r>
            <a:r>
              <a:rPr sz="2200" spc="-25" dirty="0">
                <a:latin typeface="Garamond"/>
                <a:cs typeface="Garamond"/>
              </a:rPr>
              <a:t>i</a:t>
            </a:r>
            <a:r>
              <a:rPr sz="2200" spc="0" dirty="0">
                <a:latin typeface="Garamond"/>
                <a:cs typeface="Garamond"/>
              </a:rPr>
              <a:t>vil</a:t>
            </a:r>
            <a:r>
              <a:rPr sz="2200" spc="-18" dirty="0">
                <a:latin typeface="Garamond"/>
                <a:cs typeface="Garamond"/>
              </a:rPr>
              <a:t> </a:t>
            </a:r>
            <a:r>
              <a:rPr sz="2200" spc="-164" dirty="0">
                <a:latin typeface="Garamond"/>
                <a:cs typeface="Garamond"/>
              </a:rPr>
              <a:t>W</a:t>
            </a:r>
            <a:r>
              <a:rPr sz="2200" spc="0" dirty="0">
                <a:latin typeface="Garamond"/>
                <a:cs typeface="Garamond"/>
              </a:rPr>
              <a:t>ar (</a:t>
            </a:r>
            <a:r>
              <a:rPr sz="2200" spc="0">
                <a:latin typeface="Garamond"/>
                <a:cs typeface="Garamond"/>
              </a:rPr>
              <a:t>Sl</a:t>
            </a:r>
            <a:r>
              <a:rPr sz="2200" spc="-4">
                <a:latin typeface="Garamond"/>
                <a:cs typeface="Garamond"/>
              </a:rPr>
              <a:t>e</a:t>
            </a:r>
            <a:r>
              <a:rPr sz="2200" spc="19">
                <a:latin typeface="Garamond"/>
                <a:cs typeface="Garamond"/>
              </a:rPr>
              <a:t>e</a:t>
            </a:r>
            <a:r>
              <a:rPr sz="2200" spc="0">
                <a:latin typeface="Garamond"/>
                <a:cs typeface="Garamond"/>
              </a:rPr>
              <a:t>pi</a:t>
            </a:r>
            <a:r>
              <a:rPr sz="2200" spc="-9">
                <a:latin typeface="Garamond"/>
                <a:cs typeface="Garamond"/>
              </a:rPr>
              <a:t>n</a:t>
            </a:r>
            <a:r>
              <a:rPr sz="2200" spc="0">
                <a:latin typeface="Garamond"/>
                <a:cs typeface="Garamond"/>
              </a:rPr>
              <a:t>g </a:t>
            </a:r>
            <a:r>
              <a:rPr sz="2200" spc="0" smtClean="0">
                <a:latin typeface="Garamond"/>
                <a:cs typeface="Garamond"/>
              </a:rPr>
              <a:t>GIANT</a:t>
            </a:r>
            <a:r>
              <a:rPr sz="2200" spc="0" dirty="0">
                <a:latin typeface="Garamond"/>
                <a:cs typeface="Garamond"/>
              </a:rPr>
              <a:t>)</a:t>
            </a:r>
            <a:endParaRPr sz="2200">
              <a:latin typeface="Garamond"/>
              <a:cs typeface="Garamond"/>
            </a:endParaRPr>
          </a:p>
          <a:p>
            <a:pPr marL="12700">
              <a:lnSpc>
                <a:spcPts val="2474"/>
              </a:lnSpc>
              <a:spcBef>
                <a:spcPts val="165"/>
              </a:spcBef>
            </a:pPr>
            <a:r>
              <a:rPr lang="en-US" sz="2200" spc="0" dirty="0" smtClean="0">
                <a:latin typeface="Garamond"/>
                <a:cs typeface="Garamond"/>
              </a:rPr>
              <a:t>7.	</a:t>
            </a:r>
            <a:r>
              <a:rPr sz="2200" spc="0" smtClean="0">
                <a:latin typeface="Garamond"/>
                <a:cs typeface="Garamond"/>
              </a:rPr>
              <a:t>Et</a:t>
            </a:r>
            <a:r>
              <a:rPr sz="2200" spc="-9" smtClean="0">
                <a:latin typeface="Garamond"/>
                <a:cs typeface="Garamond"/>
              </a:rPr>
              <a:t>h</a:t>
            </a:r>
            <a:r>
              <a:rPr sz="2200" spc="0" smtClean="0">
                <a:latin typeface="Garamond"/>
                <a:cs typeface="Garamond"/>
              </a:rPr>
              <a:t>io</a:t>
            </a:r>
            <a:r>
              <a:rPr sz="2200" spc="-9" smtClean="0">
                <a:latin typeface="Garamond"/>
                <a:cs typeface="Garamond"/>
              </a:rPr>
              <a:t>p</a:t>
            </a:r>
            <a:r>
              <a:rPr sz="2200" spc="0" smtClean="0">
                <a:latin typeface="Garamond"/>
                <a:cs typeface="Garamond"/>
              </a:rPr>
              <a:t>ia</a:t>
            </a:r>
            <a:r>
              <a:rPr sz="2200" spc="-38" smtClean="0">
                <a:latin typeface="Garamond"/>
                <a:cs typeface="Garamond"/>
              </a:rPr>
              <a:t> </a:t>
            </a:r>
            <a:r>
              <a:rPr sz="2200" spc="0" dirty="0">
                <a:latin typeface="Garamond"/>
                <a:cs typeface="Garamond"/>
              </a:rPr>
              <a:t>-</a:t>
            </a:r>
            <a:r>
              <a:rPr sz="2200" spc="-6" dirty="0">
                <a:latin typeface="Garamond"/>
                <a:cs typeface="Garamond"/>
              </a:rPr>
              <a:t> </a:t>
            </a:r>
            <a:r>
              <a:rPr sz="2200" spc="0" dirty="0">
                <a:latin typeface="Garamond"/>
                <a:cs typeface="Garamond"/>
              </a:rPr>
              <a:t>Eritr</a:t>
            </a:r>
            <a:r>
              <a:rPr sz="2200" spc="-4" dirty="0">
                <a:latin typeface="Garamond"/>
                <a:cs typeface="Garamond"/>
              </a:rPr>
              <a:t>e</a:t>
            </a:r>
            <a:r>
              <a:rPr sz="2200" spc="0" dirty="0">
                <a:latin typeface="Garamond"/>
                <a:cs typeface="Garamond"/>
              </a:rPr>
              <a:t>a</a:t>
            </a:r>
            <a:r>
              <a:rPr sz="2200" spc="-28" dirty="0">
                <a:latin typeface="Garamond"/>
                <a:cs typeface="Garamond"/>
              </a:rPr>
              <a:t> </a:t>
            </a:r>
            <a:r>
              <a:rPr sz="2200" spc="-114" dirty="0">
                <a:latin typeface="Garamond"/>
                <a:cs typeface="Garamond"/>
              </a:rPr>
              <a:t>T</a:t>
            </a:r>
            <a:r>
              <a:rPr sz="2200" spc="0" dirty="0">
                <a:latin typeface="Garamond"/>
                <a:cs typeface="Garamond"/>
              </a:rPr>
              <a:t>rouble</a:t>
            </a:r>
            <a:r>
              <a:rPr sz="2200" spc="-68" dirty="0">
                <a:latin typeface="Garamond"/>
                <a:cs typeface="Garamond"/>
              </a:rPr>
              <a:t> </a:t>
            </a:r>
            <a:r>
              <a:rPr sz="2200" spc="0" dirty="0">
                <a:latin typeface="Garamond"/>
                <a:cs typeface="Garamond"/>
              </a:rPr>
              <a:t>(</a:t>
            </a:r>
            <a:r>
              <a:rPr sz="2200" spc="0">
                <a:latin typeface="Garamond"/>
                <a:cs typeface="Garamond"/>
              </a:rPr>
              <a:t>Iden</a:t>
            </a:r>
            <a:r>
              <a:rPr sz="2200" spc="-4">
                <a:latin typeface="Garamond"/>
                <a:cs typeface="Garamond"/>
              </a:rPr>
              <a:t>t</a:t>
            </a:r>
            <a:r>
              <a:rPr sz="2200" spc="0">
                <a:latin typeface="Garamond"/>
                <a:cs typeface="Garamond"/>
              </a:rPr>
              <a:t>ity </a:t>
            </a:r>
            <a:r>
              <a:rPr sz="2200" spc="0" smtClean="0">
                <a:latin typeface="Garamond"/>
                <a:cs typeface="Garamond"/>
              </a:rPr>
              <a:t>crisis</a:t>
            </a:r>
            <a:r>
              <a:rPr sz="2200" spc="0" dirty="0">
                <a:latin typeface="Garamond"/>
                <a:cs typeface="Garamond"/>
              </a:rPr>
              <a:t>)</a:t>
            </a:r>
            <a:r>
              <a:rPr sz="2200" spc="-58" dirty="0">
                <a:latin typeface="Garamond"/>
                <a:cs typeface="Garamond"/>
              </a:rPr>
              <a:t> </a:t>
            </a:r>
            <a:r>
              <a:rPr sz="2200" spc="0">
                <a:latin typeface="Garamond"/>
                <a:cs typeface="Garamond"/>
              </a:rPr>
              <a:t>&amp;</a:t>
            </a:r>
            <a:r>
              <a:rPr sz="2200" spc="-16">
                <a:latin typeface="Garamond"/>
                <a:cs typeface="Garamond"/>
              </a:rPr>
              <a:t> </a:t>
            </a:r>
            <a:r>
              <a:rPr lang="en-US" sz="2200" spc="-16" dirty="0" smtClean="0">
                <a:latin typeface="Garamond"/>
                <a:cs typeface="Garamond"/>
              </a:rPr>
              <a:t>	</a:t>
            </a:r>
            <a:r>
              <a:rPr sz="2200" spc="0" smtClean="0">
                <a:latin typeface="Garamond"/>
                <a:cs typeface="Garamond"/>
              </a:rPr>
              <a:t>O</a:t>
            </a:r>
            <a:r>
              <a:rPr sz="2200" spc="-4" smtClean="0">
                <a:latin typeface="Garamond"/>
                <a:cs typeface="Garamond"/>
              </a:rPr>
              <a:t>n</a:t>
            </a:r>
            <a:r>
              <a:rPr sz="2200" spc="0" smtClean="0">
                <a:latin typeface="Garamond"/>
                <a:cs typeface="Garamond"/>
              </a:rPr>
              <a:t>-</a:t>
            </a:r>
            <a:r>
              <a:rPr sz="2200" spc="59" smtClean="0">
                <a:latin typeface="Garamond"/>
                <a:cs typeface="Garamond"/>
              </a:rPr>
              <a:t>g</a:t>
            </a:r>
            <a:r>
              <a:rPr sz="2200" spc="0" smtClean="0">
                <a:latin typeface="Garamond"/>
                <a:cs typeface="Garamond"/>
              </a:rPr>
              <a:t>oi</a:t>
            </a:r>
            <a:r>
              <a:rPr sz="2200" spc="-9" smtClean="0">
                <a:latin typeface="Garamond"/>
                <a:cs typeface="Garamond"/>
              </a:rPr>
              <a:t>n</a:t>
            </a:r>
            <a:r>
              <a:rPr sz="2200" spc="0" smtClean="0">
                <a:latin typeface="Garamond"/>
                <a:cs typeface="Garamond"/>
              </a:rPr>
              <a:t>g</a:t>
            </a:r>
            <a:r>
              <a:rPr sz="2200" spc="-47" smtClean="0">
                <a:latin typeface="Garamond"/>
                <a:cs typeface="Garamond"/>
              </a:rPr>
              <a:t> </a:t>
            </a:r>
            <a:r>
              <a:rPr sz="2200" spc="0" dirty="0">
                <a:latin typeface="Garamond"/>
                <a:cs typeface="Garamond"/>
              </a:rPr>
              <a:t>crisis</a:t>
            </a:r>
            <a:r>
              <a:rPr sz="2200" spc="-42" dirty="0">
                <a:latin typeface="Garamond"/>
                <a:cs typeface="Garamond"/>
              </a:rPr>
              <a:t> </a:t>
            </a:r>
            <a:r>
              <a:rPr sz="2200" spc="0">
                <a:latin typeface="Garamond"/>
                <a:cs typeface="Garamond"/>
              </a:rPr>
              <a:t>in</a:t>
            </a:r>
            <a:r>
              <a:rPr sz="2200" spc="-16">
                <a:latin typeface="Garamond"/>
                <a:cs typeface="Garamond"/>
              </a:rPr>
              <a:t> </a:t>
            </a:r>
            <a:r>
              <a:rPr sz="2200" spc="0" smtClean="0">
                <a:latin typeface="Garamond"/>
                <a:cs typeface="Garamond"/>
              </a:rPr>
              <a:t>from2020</a:t>
            </a:r>
            <a:r>
              <a:rPr sz="2200" spc="29" smtClean="0">
                <a:latin typeface="Garamond"/>
                <a:cs typeface="Garamond"/>
              </a:rPr>
              <a:t> </a:t>
            </a:r>
            <a:r>
              <a:rPr sz="2200" spc="0" dirty="0">
                <a:latin typeface="Garamond"/>
                <a:cs typeface="Garamond"/>
              </a:rPr>
              <a:t>in</a:t>
            </a:r>
            <a:r>
              <a:rPr sz="2200" spc="-16" dirty="0">
                <a:latin typeface="Garamond"/>
                <a:cs typeface="Garamond"/>
              </a:rPr>
              <a:t> </a:t>
            </a:r>
            <a:r>
              <a:rPr sz="2200" spc="-9" dirty="0">
                <a:latin typeface="Garamond"/>
                <a:cs typeface="Garamond"/>
              </a:rPr>
              <a:t>t</a:t>
            </a:r>
            <a:r>
              <a:rPr sz="2200" spc="0" dirty="0">
                <a:latin typeface="Garamond"/>
                <a:cs typeface="Garamond"/>
              </a:rPr>
              <a:t>he </a:t>
            </a:r>
            <a:r>
              <a:rPr sz="2200" spc="-9">
                <a:latin typeface="Garamond"/>
                <a:cs typeface="Garamond"/>
              </a:rPr>
              <a:t>T</a:t>
            </a:r>
            <a:r>
              <a:rPr sz="2200" spc="0">
                <a:latin typeface="Garamond"/>
                <a:cs typeface="Garamond"/>
              </a:rPr>
              <a:t>i</a:t>
            </a:r>
            <a:r>
              <a:rPr sz="2200" spc="59">
                <a:latin typeface="Garamond"/>
                <a:cs typeface="Garamond"/>
              </a:rPr>
              <a:t>g</a:t>
            </a:r>
            <a:r>
              <a:rPr sz="2200" spc="0">
                <a:latin typeface="Garamond"/>
                <a:cs typeface="Garamond"/>
              </a:rPr>
              <a:t>r</a:t>
            </a:r>
            <a:r>
              <a:rPr sz="2200" spc="-29">
                <a:latin typeface="Garamond"/>
                <a:cs typeface="Garamond"/>
              </a:rPr>
              <a:t>a</a:t>
            </a:r>
            <a:r>
              <a:rPr sz="2200" spc="0">
                <a:latin typeface="Garamond"/>
                <a:cs typeface="Garamond"/>
              </a:rPr>
              <a:t>y</a:t>
            </a:r>
            <a:r>
              <a:rPr sz="2200" spc="4">
                <a:latin typeface="Garamond"/>
                <a:cs typeface="Garamond"/>
              </a:rPr>
              <a:t> </a:t>
            </a:r>
            <a:r>
              <a:rPr lang="en-US" sz="2200" spc="4" dirty="0" smtClean="0">
                <a:latin typeface="Garamond"/>
                <a:cs typeface="Garamond"/>
              </a:rPr>
              <a:t>	</a:t>
            </a:r>
            <a:r>
              <a:rPr sz="2200" spc="-64" smtClean="0">
                <a:latin typeface="Garamond"/>
                <a:cs typeface="Garamond"/>
              </a:rPr>
              <a:t>R</a:t>
            </a:r>
            <a:r>
              <a:rPr sz="2200" spc="0" smtClean="0">
                <a:latin typeface="Garamond"/>
                <a:cs typeface="Garamond"/>
              </a:rPr>
              <a:t>egi</a:t>
            </a:r>
            <a:r>
              <a:rPr sz="2200" spc="-9" smtClean="0">
                <a:latin typeface="Garamond"/>
                <a:cs typeface="Garamond"/>
              </a:rPr>
              <a:t>o</a:t>
            </a:r>
            <a:r>
              <a:rPr sz="2200" spc="0" smtClean="0">
                <a:latin typeface="Garamond"/>
                <a:cs typeface="Garamond"/>
              </a:rPr>
              <a:t>n</a:t>
            </a:r>
            <a:endParaRPr sz="2200">
              <a:latin typeface="Garamond"/>
              <a:cs typeface="Garamond"/>
            </a:endParaRPr>
          </a:p>
        </p:txBody>
      </p:sp>
      <p:sp>
        <p:nvSpPr>
          <p:cNvPr id="7" name="object 20"/>
          <p:cNvSpPr/>
          <p:nvPr/>
        </p:nvSpPr>
        <p:spPr>
          <a:xfrm>
            <a:off x="6019800" y="1790699"/>
            <a:ext cx="5839968" cy="4419601"/>
          </a:xfrm>
          <a:prstGeom prst="rect">
            <a:avLst/>
          </a:prstGeom>
          <a:blipFill>
            <a:blip r:embed="rId2" cstate="print"/>
            <a:stretch>
              <a:fillRect/>
            </a:stretch>
          </a:blipFill>
        </p:spPr>
        <p:txBody>
          <a:bodyPr wrap="square" lIns="0" tIns="0" rIns="0" bIns="0" rtlCol="0">
            <a:noAutofit/>
          </a:bodyPr>
          <a:lstStyle/>
          <a:p>
            <a:endParaRPr/>
          </a:p>
        </p:txBody>
      </p:sp>
      <p:sp>
        <p:nvSpPr>
          <p:cNvPr id="8" name="Slide Number Placeholder 7"/>
          <p:cNvSpPr>
            <a:spLocks noGrp="1"/>
          </p:cNvSpPr>
          <p:nvPr>
            <p:ph type="sldNum" sz="quarter" idx="12"/>
          </p:nvPr>
        </p:nvSpPr>
        <p:spPr/>
        <p:txBody>
          <a:bodyPr/>
          <a:lstStyle/>
          <a:p>
            <a:fld id="{D57F1E4F-1CFF-5643-939E-217C01CDF565}"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19300" y="2133600"/>
            <a:ext cx="9485312" cy="3777622"/>
          </a:xfrm>
        </p:spPr>
        <p:txBody>
          <a:bodyPr/>
          <a:lstStyle/>
          <a:p>
            <a:endParaRPr lang="en-US" dirty="0" smtClean="0"/>
          </a:p>
          <a:p>
            <a:endParaRPr lang="en-US" dirty="0" smtClean="0"/>
          </a:p>
          <a:p>
            <a:pPr algn="ctr">
              <a:buNone/>
            </a:pPr>
            <a:r>
              <a:rPr lang="en-US" sz="3200" dirty="0" smtClean="0"/>
              <a:t>	</a:t>
            </a:r>
            <a:r>
              <a:rPr lang="en-US" sz="3200" b="1" dirty="0" smtClean="0"/>
              <a:t>The Nigeria Supply Chain Management Professionals and African Continental Free Trade Areas</a:t>
            </a:r>
            <a:endParaRPr lang="en-US" sz="3200" b="1"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807" y="624110"/>
            <a:ext cx="9466806" cy="878119"/>
          </a:xfrm>
        </p:spPr>
        <p:txBody>
          <a:bodyPr>
            <a:normAutofit fontScale="90000"/>
          </a:bodyPr>
          <a:lstStyle/>
          <a:p>
            <a:pPr algn="ctr"/>
            <a:r>
              <a:rPr lang="en-US" sz="2800" b="1" dirty="0" smtClean="0"/>
              <a:t>Introductory Comment about the Chartered Institute of Purchasing and Supply Management of Nigeria.</a:t>
            </a:r>
            <a:endParaRPr lang="en-US" sz="2800" b="1" dirty="0"/>
          </a:p>
        </p:txBody>
      </p:sp>
      <p:sp>
        <p:nvSpPr>
          <p:cNvPr id="3" name="Content Placeholder 2"/>
          <p:cNvSpPr>
            <a:spLocks noGrp="1"/>
          </p:cNvSpPr>
          <p:nvPr>
            <p:ph idx="1"/>
          </p:nvPr>
        </p:nvSpPr>
        <p:spPr>
          <a:xfrm>
            <a:off x="1130300" y="1435100"/>
            <a:ext cx="10374312" cy="5219700"/>
          </a:xfrm>
        </p:spPr>
        <p:txBody>
          <a:bodyPr>
            <a:normAutofit fontScale="25000" lnSpcReduction="20000"/>
          </a:bodyPr>
          <a:lstStyle/>
          <a:p>
            <a:pPr algn="just">
              <a:buNone/>
            </a:pPr>
            <a:r>
              <a:rPr lang="en-US" sz="2600" dirty="0"/>
              <a:t>	</a:t>
            </a:r>
            <a:r>
              <a:rPr lang="en-US" sz="7200" dirty="0" smtClean="0"/>
              <a:t>A group of Nigerians we today referred to as the founding members of the institute, came together in </a:t>
            </a:r>
            <a:r>
              <a:rPr lang="en-US" sz="7200" b="1" dirty="0" smtClean="0"/>
              <a:t>the year 1974,</a:t>
            </a:r>
            <a:r>
              <a:rPr lang="en-US" sz="7200" dirty="0" smtClean="0"/>
              <a:t> and founded the then Nigerian Institute of Purchasing and Supply Management with a view, to domesticating the practice anchored on professional excellence as regards, the general acquisition process, procedures, rules with the fundamental objective of reducing the hardships faced by citizens of the Nigerian state, in their efforts in purchasing hard foreign currency for the payment of examination fees and other charges.</a:t>
            </a:r>
          </a:p>
          <a:p>
            <a:pPr algn="just">
              <a:buNone/>
            </a:pPr>
            <a:r>
              <a:rPr lang="en-US" sz="7200" dirty="0" smtClean="0"/>
              <a:t>	</a:t>
            </a:r>
            <a:r>
              <a:rPr lang="en-US" sz="7200" b="1" dirty="0" smtClean="0"/>
              <a:t>By the year 1984,</a:t>
            </a:r>
            <a:r>
              <a:rPr lang="en-US" sz="7200" dirty="0" smtClean="0"/>
              <a:t> a further effort was put into action in line with the requirements of the Company and Allied Matters Act (CAMA), where the body NIPSM was registered at the Corporate Affairs Commission through Trustees. At that moment, the institute began to train, conduct research, training and evaluating purchasing managers on their performances to helping government decision makers regarding, the national budget as well as, the purchasing managers in private sector organizations and conducting qualifying professional examinations approved by the federal ministry of education.</a:t>
            </a:r>
          </a:p>
          <a:p>
            <a:pPr algn="just">
              <a:buNone/>
            </a:pPr>
            <a:r>
              <a:rPr lang="en-US" sz="7200" dirty="0" smtClean="0"/>
              <a:t>	After several attempts aimed at having successive military administrations in Nigeria, to give full recognition to the institute by supporting her quest for establishment by decree and include the qualifications in the scheme of service failed, it is on record that, the </a:t>
            </a:r>
            <a:r>
              <a:rPr lang="en-US" sz="7200" b="1" dirty="0" smtClean="0"/>
              <a:t>General </a:t>
            </a:r>
            <a:r>
              <a:rPr lang="en-US" sz="7200" b="1" dirty="0" err="1" smtClean="0"/>
              <a:t>Abdulsalami’s</a:t>
            </a:r>
            <a:r>
              <a:rPr lang="en-US" sz="7200" dirty="0" smtClean="0"/>
              <a:t> military administration in 1999, almost signed the Bill into Law by the Armed Forces Ruling Council (AFRC) in the office of  the then Chief of General Staff </a:t>
            </a:r>
            <a:r>
              <a:rPr lang="en-US" sz="7200" b="1" dirty="0" smtClean="0"/>
              <a:t>Late Admiral Mike </a:t>
            </a:r>
            <a:r>
              <a:rPr lang="en-US" sz="7200" b="1" dirty="0" err="1" smtClean="0"/>
              <a:t>Okhai</a:t>
            </a:r>
            <a:r>
              <a:rPr lang="en-US" sz="7200" b="1" dirty="0" smtClean="0"/>
              <a:t> </a:t>
            </a:r>
            <a:r>
              <a:rPr lang="en-US" sz="7200" b="1" dirty="0" err="1" smtClean="0"/>
              <a:t>Akhigbe</a:t>
            </a:r>
            <a:r>
              <a:rPr lang="en-US" sz="7200" dirty="0" smtClean="0"/>
              <a:t> but, it was not meant to be before the military administration handed over power on May 29</a:t>
            </a:r>
            <a:r>
              <a:rPr lang="en-US" sz="7200" baseline="30000" dirty="0" smtClean="0"/>
              <a:t>th</a:t>
            </a:r>
            <a:r>
              <a:rPr lang="en-US" sz="7200" dirty="0" smtClean="0"/>
              <a:t>, 1999.</a:t>
            </a:r>
          </a:p>
          <a:p>
            <a:pPr algn="just">
              <a:buNone/>
            </a:pPr>
            <a:r>
              <a:rPr lang="en-US" sz="7200" dirty="0" smtClean="0"/>
              <a:t> 	</a:t>
            </a:r>
            <a:endParaRPr lang="en-US" sz="7200" dirty="0"/>
          </a:p>
        </p:txBody>
      </p:sp>
      <p:sp>
        <p:nvSpPr>
          <p:cNvPr id="6" name="Footer Placeholder 5"/>
          <p:cNvSpPr>
            <a:spLocks noGrp="1"/>
          </p:cNvSpPr>
          <p:nvPr>
            <p:ph type="ftr" sz="quarter" idx="11"/>
          </p:nvPr>
        </p:nvSpPr>
        <p:spPr>
          <a:xfrm>
            <a:off x="2589212" y="6350000"/>
            <a:ext cx="7619999" cy="3556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4487933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1" y="624110"/>
            <a:ext cx="9777412" cy="620490"/>
          </a:xfrm>
        </p:spPr>
        <p:txBody>
          <a:bodyPr>
            <a:normAutofit fontScale="90000"/>
          </a:bodyPr>
          <a:lstStyle/>
          <a:p>
            <a:pPr algn="just"/>
            <a:r>
              <a:rPr lang="en-US" sz="5300" b="1" spc="59" baseline="3292" dirty="0" smtClean="0">
                <a:solidFill>
                  <a:schemeClr val="tx1"/>
                </a:solidFill>
                <a:latin typeface="Garamond"/>
                <a:cs typeface="Garamond"/>
              </a:rPr>
              <a:t>W</a:t>
            </a:r>
            <a:r>
              <a:rPr lang="en-US" sz="5300" b="1" baseline="3292" dirty="0" smtClean="0">
                <a:solidFill>
                  <a:schemeClr val="tx1"/>
                </a:solidFill>
                <a:latin typeface="Garamond"/>
                <a:cs typeface="Garamond"/>
              </a:rPr>
              <a:t>hat is in it </a:t>
            </a:r>
            <a:r>
              <a:rPr lang="en-US" sz="5300" b="1" spc="29" baseline="3292" dirty="0" smtClean="0">
                <a:solidFill>
                  <a:schemeClr val="tx1"/>
                </a:solidFill>
                <a:latin typeface="Garamond"/>
                <a:cs typeface="Garamond"/>
              </a:rPr>
              <a:t>f</a:t>
            </a:r>
            <a:r>
              <a:rPr lang="en-US" sz="5300" b="1" baseline="3292" dirty="0" smtClean="0">
                <a:solidFill>
                  <a:schemeClr val="tx1"/>
                </a:solidFill>
                <a:latin typeface="Garamond"/>
                <a:cs typeface="Garamond"/>
              </a:rPr>
              <a:t>or the</a:t>
            </a:r>
            <a:r>
              <a:rPr lang="en-US" sz="4400" b="1" spc="-19" baseline="3292" dirty="0" smtClean="0">
                <a:solidFill>
                  <a:schemeClr val="tx1"/>
                </a:solidFill>
                <a:latin typeface="Garamond"/>
                <a:cs typeface="Garamond"/>
              </a:rPr>
              <a:t> Nigeria</a:t>
            </a:r>
            <a:r>
              <a:rPr lang="en-US" sz="4400" b="1" spc="-19" dirty="0" smtClean="0">
                <a:solidFill>
                  <a:schemeClr val="tx1"/>
                </a:solidFill>
                <a:latin typeface="Garamond"/>
                <a:cs typeface="Garamond"/>
              </a:rPr>
              <a:t> </a:t>
            </a:r>
            <a:r>
              <a:rPr lang="en-US" b="1" spc="-19" dirty="0" smtClean="0">
                <a:solidFill>
                  <a:schemeClr val="tx1"/>
                </a:solidFill>
                <a:latin typeface="Garamond"/>
                <a:cs typeface="Garamond"/>
              </a:rPr>
              <a:t>Supply Chain Professionals</a:t>
            </a:r>
            <a:r>
              <a:rPr lang="en-US" sz="2000" dirty="0" smtClean="0">
                <a:latin typeface="Garamond"/>
                <a:cs typeface="Garamond"/>
              </a:rPr>
              <a:t/>
            </a:r>
            <a:br>
              <a:rPr lang="en-US" sz="2000" dirty="0" smtClean="0">
                <a:latin typeface="Garamond"/>
                <a:cs typeface="Garamond"/>
              </a:rPr>
            </a:br>
            <a:endParaRPr lang="en-US" dirty="0"/>
          </a:p>
        </p:txBody>
      </p:sp>
      <p:sp>
        <p:nvSpPr>
          <p:cNvPr id="3" name="Content Placeholder 2"/>
          <p:cNvSpPr>
            <a:spLocks noGrp="1"/>
          </p:cNvSpPr>
          <p:nvPr>
            <p:ph idx="1"/>
          </p:nvPr>
        </p:nvSpPr>
        <p:spPr>
          <a:xfrm>
            <a:off x="1397000" y="1397000"/>
            <a:ext cx="10490200" cy="5181600"/>
          </a:xfrm>
        </p:spPr>
        <p:txBody>
          <a:bodyPr>
            <a:normAutofit lnSpcReduction="10000"/>
          </a:bodyPr>
          <a:lstStyle/>
          <a:p>
            <a:pPr marL="12700" marR="38734" algn="just">
              <a:lnSpc>
                <a:spcPts val="2570"/>
              </a:lnSpc>
              <a:spcBef>
                <a:spcPts val="128"/>
              </a:spcBef>
              <a:buNone/>
            </a:pPr>
            <a:r>
              <a:rPr lang="en-US" sz="4000" baseline="2469" dirty="0" smtClean="0">
                <a:latin typeface="Garamond"/>
                <a:cs typeface="Garamond"/>
              </a:rPr>
              <a:t>	Op</a:t>
            </a:r>
            <a:r>
              <a:rPr lang="en-US" sz="4000" spc="-4" baseline="2469" dirty="0" smtClean="0">
                <a:latin typeface="Garamond"/>
                <a:cs typeface="Garamond"/>
              </a:rPr>
              <a:t>e</a:t>
            </a:r>
            <a:r>
              <a:rPr lang="en-US" sz="4000" baseline="2469" dirty="0" smtClean="0">
                <a:latin typeface="Garamond"/>
                <a:cs typeface="Garamond"/>
              </a:rPr>
              <a:t>ning up of</a:t>
            </a:r>
            <a:r>
              <a:rPr lang="en-US" sz="4000" spc="320" baseline="2469" dirty="0" smtClean="0">
                <a:latin typeface="Garamond"/>
                <a:cs typeface="Garamond"/>
              </a:rPr>
              <a:t> </a:t>
            </a:r>
            <a:r>
              <a:rPr lang="en-US" sz="4000" baseline="2469" dirty="0" err="1" smtClean="0">
                <a:latin typeface="Garamond"/>
                <a:cs typeface="Garamond"/>
              </a:rPr>
              <a:t>AfCF</a:t>
            </a:r>
            <a:r>
              <a:rPr lang="en-US" sz="4000" spc="-54" baseline="2469" dirty="0" err="1" smtClean="0">
                <a:latin typeface="Garamond"/>
                <a:cs typeface="Garamond"/>
              </a:rPr>
              <a:t>T</a:t>
            </a:r>
            <a:r>
              <a:rPr lang="en-US" sz="4000" baseline="2469" dirty="0" err="1" smtClean="0">
                <a:latin typeface="Garamond"/>
                <a:cs typeface="Garamond"/>
              </a:rPr>
              <a:t>A</a:t>
            </a:r>
            <a:r>
              <a:rPr lang="en-US" sz="4000" baseline="2469" dirty="0" smtClean="0">
                <a:latin typeface="Garamond"/>
                <a:cs typeface="Garamond"/>
              </a:rPr>
              <a:t> m</a:t>
            </a:r>
            <a:r>
              <a:rPr lang="en-US" sz="4000" spc="-4" baseline="2469" dirty="0" smtClean="0">
                <a:latin typeface="Garamond"/>
                <a:cs typeface="Garamond"/>
              </a:rPr>
              <a:t>e</a:t>
            </a:r>
            <a:r>
              <a:rPr lang="en-US" sz="4000" baseline="2469" dirty="0" smtClean="0">
                <a:latin typeface="Garamond"/>
                <a:cs typeface="Garamond"/>
              </a:rPr>
              <a:t>ans</a:t>
            </a:r>
            <a:r>
              <a:rPr lang="en-US" sz="4000" spc="4" baseline="2469" dirty="0" smtClean="0">
                <a:latin typeface="Garamond"/>
                <a:cs typeface="Garamond"/>
              </a:rPr>
              <a:t> </a:t>
            </a:r>
            <a:r>
              <a:rPr lang="en-US" sz="4000" baseline="2469" dirty="0" smtClean="0">
                <a:latin typeface="Garamond"/>
                <a:cs typeface="Garamond"/>
              </a:rPr>
              <a:t>th</a:t>
            </a:r>
            <a:r>
              <a:rPr lang="en-US" sz="4000" spc="-4" baseline="2469" dirty="0" smtClean="0">
                <a:latin typeface="Garamond"/>
                <a:cs typeface="Garamond"/>
              </a:rPr>
              <a:t>a</a:t>
            </a:r>
            <a:r>
              <a:rPr lang="en-US" sz="4000" baseline="2469" dirty="0" smtClean="0">
                <a:latin typeface="Garamond"/>
                <a:cs typeface="Garamond"/>
              </a:rPr>
              <a:t>t E</a:t>
            </a:r>
            <a:r>
              <a:rPr lang="en-US" sz="4000" spc="-94" baseline="2469" dirty="0" smtClean="0">
                <a:latin typeface="Garamond"/>
                <a:cs typeface="Garamond"/>
              </a:rPr>
              <a:t>COWAS</a:t>
            </a:r>
            <a:r>
              <a:rPr lang="en-US" sz="4000" dirty="0" smtClean="0">
                <a:latin typeface="Garamond"/>
                <a:cs typeface="Garamond"/>
              </a:rPr>
              <a:t> </a:t>
            </a:r>
            <a:r>
              <a:rPr lang="en-US" sz="2800" dirty="0" smtClean="0">
                <a:latin typeface="Garamond"/>
                <a:cs typeface="Garamond"/>
              </a:rPr>
              <a:t>co</a:t>
            </a:r>
            <a:r>
              <a:rPr lang="en-US" sz="2800" spc="-4" dirty="0" smtClean="0">
                <a:latin typeface="Garamond"/>
                <a:cs typeface="Garamond"/>
              </a:rPr>
              <a:t>u</a:t>
            </a:r>
            <a:r>
              <a:rPr lang="en-US" sz="2800" dirty="0" smtClean="0">
                <a:latin typeface="Garamond"/>
                <a:cs typeface="Garamond"/>
              </a:rPr>
              <a:t>ntries n</a:t>
            </a:r>
            <a:r>
              <a:rPr lang="en-US" sz="2800" spc="-4" dirty="0" smtClean="0">
                <a:latin typeface="Garamond"/>
                <a:cs typeface="Garamond"/>
              </a:rPr>
              <a:t>e</a:t>
            </a:r>
            <a:r>
              <a:rPr lang="en-US" sz="2800" dirty="0" smtClean="0">
                <a:latin typeface="Garamond"/>
                <a:cs typeface="Garamond"/>
              </a:rPr>
              <a:t>ed to</a:t>
            </a:r>
            <a:r>
              <a:rPr lang="en-US" sz="2800" spc="9" dirty="0" smtClean="0">
                <a:latin typeface="Garamond"/>
                <a:cs typeface="Garamond"/>
              </a:rPr>
              <a:t> </a:t>
            </a:r>
            <a:r>
              <a:rPr lang="en-US" sz="2800" dirty="0" smtClean="0">
                <a:latin typeface="Garamond"/>
                <a:cs typeface="Garamond"/>
              </a:rPr>
              <a:t>bala</a:t>
            </a:r>
            <a:r>
              <a:rPr lang="en-US" sz="2800" spc="-9" dirty="0" smtClean="0">
                <a:latin typeface="Garamond"/>
                <a:cs typeface="Garamond"/>
              </a:rPr>
              <a:t>n</a:t>
            </a:r>
            <a:r>
              <a:rPr lang="en-US" sz="2800" dirty="0" smtClean="0">
                <a:latin typeface="Garamond"/>
                <a:cs typeface="Garamond"/>
              </a:rPr>
              <a:t>ce its rel</a:t>
            </a:r>
            <a:r>
              <a:rPr lang="en-US" sz="2800" spc="-9" dirty="0" smtClean="0">
                <a:latin typeface="Garamond"/>
                <a:cs typeface="Garamond"/>
              </a:rPr>
              <a:t>a</a:t>
            </a:r>
            <a:r>
              <a:rPr lang="en-US" sz="2800" dirty="0" smtClean="0">
                <a:latin typeface="Garamond"/>
                <a:cs typeface="Garamond"/>
              </a:rPr>
              <a:t>tions</a:t>
            </a:r>
            <a:r>
              <a:rPr lang="en-US" sz="2800" spc="-4" dirty="0" smtClean="0">
                <a:latin typeface="Garamond"/>
                <a:cs typeface="Garamond"/>
              </a:rPr>
              <a:t> </a:t>
            </a:r>
            <a:r>
              <a:rPr lang="en-US" sz="2800" dirty="0" smtClean="0">
                <a:latin typeface="Garamond"/>
                <a:cs typeface="Garamond"/>
              </a:rPr>
              <a:t>wi</a:t>
            </a:r>
            <a:r>
              <a:rPr lang="en-US" sz="2800" spc="-4" dirty="0" smtClean="0">
                <a:latin typeface="Garamond"/>
                <a:cs typeface="Garamond"/>
              </a:rPr>
              <a:t>t</a:t>
            </a:r>
            <a:r>
              <a:rPr lang="en-US" sz="2800" dirty="0" smtClean="0">
                <a:latin typeface="Garamond"/>
                <a:cs typeface="Garamond"/>
              </a:rPr>
              <a:t>h  ext</a:t>
            </a:r>
            <a:r>
              <a:rPr lang="en-US" sz="2800" spc="-4" dirty="0" smtClean="0">
                <a:latin typeface="Garamond"/>
                <a:cs typeface="Garamond"/>
              </a:rPr>
              <a:t>e</a:t>
            </a:r>
            <a:r>
              <a:rPr lang="en-US" sz="2800" spc="50" dirty="0" smtClean="0">
                <a:latin typeface="Garamond"/>
                <a:cs typeface="Garamond"/>
              </a:rPr>
              <a:t>r</a:t>
            </a:r>
            <a:r>
              <a:rPr lang="en-US" sz="2800" dirty="0" smtClean="0">
                <a:latin typeface="Garamond"/>
                <a:cs typeface="Garamond"/>
              </a:rPr>
              <a:t>nal a</a:t>
            </a:r>
            <a:r>
              <a:rPr lang="en-US" sz="2800" spc="-4" dirty="0" smtClean="0">
                <a:latin typeface="Garamond"/>
                <a:cs typeface="Garamond"/>
              </a:rPr>
              <a:t>c</a:t>
            </a:r>
            <a:r>
              <a:rPr lang="en-US" sz="2800" dirty="0" smtClean="0">
                <a:latin typeface="Garamond"/>
                <a:cs typeface="Garamond"/>
              </a:rPr>
              <a:t>tors:</a:t>
            </a:r>
            <a:r>
              <a:rPr lang="en-US" sz="2800" spc="14" dirty="0" smtClean="0">
                <a:latin typeface="Garamond"/>
                <a:cs typeface="Garamond"/>
              </a:rPr>
              <a:t> </a:t>
            </a:r>
            <a:r>
              <a:rPr lang="en-US" sz="2800" dirty="0" smtClean="0">
                <a:latin typeface="Garamond"/>
                <a:cs typeface="Garamond"/>
              </a:rPr>
              <a:t>China, India, Eu</a:t>
            </a:r>
            <a:r>
              <a:rPr lang="en-US" sz="2800" spc="4" dirty="0" smtClean="0">
                <a:latin typeface="Garamond"/>
                <a:cs typeface="Garamond"/>
              </a:rPr>
              <a:t>r</a:t>
            </a:r>
            <a:r>
              <a:rPr lang="en-US" sz="2800" dirty="0" smtClean="0">
                <a:latin typeface="Garamond"/>
                <a:cs typeface="Garamond"/>
              </a:rPr>
              <a:t>op</a:t>
            </a:r>
            <a:r>
              <a:rPr lang="en-US" sz="2800" spc="-39" dirty="0" smtClean="0">
                <a:latin typeface="Garamond"/>
                <a:cs typeface="Garamond"/>
              </a:rPr>
              <a:t>e</a:t>
            </a:r>
            <a:r>
              <a:rPr lang="en-US" sz="2800" dirty="0" smtClean="0">
                <a:latin typeface="Garamond"/>
                <a:cs typeface="Garamond"/>
              </a:rPr>
              <a:t>, and the U</a:t>
            </a:r>
            <a:r>
              <a:rPr lang="en-US" sz="2800" spc="-89" dirty="0" smtClean="0">
                <a:latin typeface="Garamond"/>
                <a:cs typeface="Garamond"/>
              </a:rPr>
              <a:t>S</a:t>
            </a:r>
            <a:r>
              <a:rPr lang="en-US" sz="2800" dirty="0" smtClean="0">
                <a:latin typeface="Garamond"/>
                <a:cs typeface="Garamond"/>
              </a:rPr>
              <a:t>, whi</a:t>
            </a:r>
            <a:r>
              <a:rPr lang="en-US" sz="2800" spc="-39" dirty="0" smtClean="0">
                <a:latin typeface="Garamond"/>
                <a:cs typeface="Garamond"/>
              </a:rPr>
              <a:t>c</a:t>
            </a:r>
            <a:r>
              <a:rPr lang="en-US" sz="2800" dirty="0" smtClean="0">
                <a:latin typeface="Garamond"/>
                <a:cs typeface="Garamond"/>
              </a:rPr>
              <a:t>h</a:t>
            </a:r>
            <a:r>
              <a:rPr lang="en-US" sz="2800" spc="9" dirty="0" smtClean="0">
                <a:latin typeface="Garamond"/>
                <a:cs typeface="Garamond"/>
              </a:rPr>
              <a:t> </a:t>
            </a:r>
            <a:r>
              <a:rPr lang="en-US" sz="2800" dirty="0" smtClean="0">
                <a:latin typeface="Garamond"/>
                <a:cs typeface="Garamond"/>
              </a:rPr>
              <a:t>will se</a:t>
            </a:r>
            <a:r>
              <a:rPr lang="en-US" sz="2800" spc="-4" dirty="0" smtClean="0">
                <a:latin typeface="Garamond"/>
                <a:cs typeface="Garamond"/>
              </a:rPr>
              <a:t>e</a:t>
            </a:r>
            <a:r>
              <a:rPr lang="en-US" sz="2800" dirty="0" smtClean="0">
                <a:latin typeface="Garamond"/>
                <a:cs typeface="Garamond"/>
              </a:rPr>
              <a:t>k to</a:t>
            </a:r>
            <a:r>
              <a:rPr lang="en-US" sz="2800" spc="9" dirty="0" smtClean="0">
                <a:latin typeface="Garamond"/>
                <a:cs typeface="Garamond"/>
              </a:rPr>
              <a:t> </a:t>
            </a:r>
            <a:r>
              <a:rPr lang="en-US" sz="2800" dirty="0" smtClean="0">
                <a:latin typeface="Garamond"/>
                <a:cs typeface="Garamond"/>
              </a:rPr>
              <a:t>increase</a:t>
            </a:r>
            <a:r>
              <a:rPr lang="en-US" sz="2800" spc="-9" dirty="0" smtClean="0">
                <a:latin typeface="Garamond"/>
                <a:cs typeface="Garamond"/>
              </a:rPr>
              <a:t> </a:t>
            </a:r>
            <a:r>
              <a:rPr lang="en-US" sz="2800" dirty="0" smtClean="0">
                <a:latin typeface="Garamond"/>
                <a:cs typeface="Garamond"/>
              </a:rPr>
              <a:t>th</a:t>
            </a:r>
            <a:r>
              <a:rPr lang="en-US" sz="2800" spc="-9" dirty="0" smtClean="0">
                <a:latin typeface="Garamond"/>
                <a:cs typeface="Garamond"/>
              </a:rPr>
              <a:t>e</a:t>
            </a:r>
            <a:r>
              <a:rPr lang="en-US" sz="2800" dirty="0" smtClean="0">
                <a:latin typeface="Garamond"/>
                <a:cs typeface="Garamond"/>
              </a:rPr>
              <a:t>ir</a:t>
            </a:r>
            <a:r>
              <a:rPr lang="en-US" sz="2800" spc="14" dirty="0" smtClean="0">
                <a:latin typeface="Garamond"/>
                <a:cs typeface="Garamond"/>
              </a:rPr>
              <a:t> </a:t>
            </a:r>
            <a:r>
              <a:rPr lang="en-US" sz="2800" dirty="0" smtClean="0">
                <a:latin typeface="Garamond"/>
                <a:cs typeface="Garamond"/>
              </a:rPr>
              <a:t>e</a:t>
            </a:r>
            <a:r>
              <a:rPr lang="en-US" sz="2800" spc="-4" dirty="0" smtClean="0">
                <a:latin typeface="Garamond"/>
                <a:cs typeface="Garamond"/>
              </a:rPr>
              <a:t>c</a:t>
            </a:r>
            <a:r>
              <a:rPr lang="en-US" sz="2800" dirty="0" smtClean="0">
                <a:latin typeface="Garamond"/>
                <a:cs typeface="Garamond"/>
              </a:rPr>
              <a:t>onomic and stra</a:t>
            </a:r>
            <a:r>
              <a:rPr lang="en-US" sz="2800" spc="-9" dirty="0" smtClean="0">
                <a:latin typeface="Garamond"/>
                <a:cs typeface="Garamond"/>
              </a:rPr>
              <a:t>t</a:t>
            </a:r>
            <a:r>
              <a:rPr lang="en-US" sz="2800" dirty="0" smtClean="0">
                <a:latin typeface="Garamond"/>
                <a:cs typeface="Garamond"/>
              </a:rPr>
              <a:t>egic </a:t>
            </a:r>
            <a:r>
              <a:rPr lang="en-US" sz="2800" spc="4" dirty="0" smtClean="0">
                <a:latin typeface="Garamond"/>
                <a:cs typeface="Garamond"/>
              </a:rPr>
              <a:t>i</a:t>
            </a:r>
            <a:r>
              <a:rPr lang="en-US" sz="2800" dirty="0" smtClean="0">
                <a:latin typeface="Garamond"/>
                <a:cs typeface="Garamond"/>
              </a:rPr>
              <a:t>nt</a:t>
            </a:r>
            <a:r>
              <a:rPr lang="en-US" sz="2800" spc="-9" dirty="0" smtClean="0">
                <a:latin typeface="Garamond"/>
                <a:cs typeface="Garamond"/>
              </a:rPr>
              <a:t>e</a:t>
            </a:r>
            <a:r>
              <a:rPr lang="en-US" sz="2800" dirty="0" smtClean="0">
                <a:latin typeface="Garamond"/>
                <a:cs typeface="Garamond"/>
              </a:rPr>
              <a:t>res</a:t>
            </a:r>
            <a:r>
              <a:rPr lang="en-US" sz="2800" spc="-4" dirty="0" smtClean="0">
                <a:latin typeface="Garamond"/>
                <a:cs typeface="Garamond"/>
              </a:rPr>
              <a:t>t</a:t>
            </a:r>
            <a:r>
              <a:rPr lang="en-US" sz="2800" dirty="0" smtClean="0">
                <a:latin typeface="Garamond"/>
                <a:cs typeface="Garamond"/>
              </a:rPr>
              <a:t>s in t</a:t>
            </a:r>
            <a:r>
              <a:rPr lang="en-US" sz="2800" spc="-4" dirty="0" smtClean="0">
                <a:latin typeface="Garamond"/>
                <a:cs typeface="Garamond"/>
              </a:rPr>
              <a:t>h</a:t>
            </a:r>
            <a:r>
              <a:rPr lang="en-US" sz="2800" dirty="0" smtClean="0">
                <a:latin typeface="Garamond"/>
                <a:cs typeface="Garamond"/>
              </a:rPr>
              <a:t>e </a:t>
            </a:r>
            <a:r>
              <a:rPr lang="en-US" sz="2800" spc="4" dirty="0" smtClean="0">
                <a:latin typeface="Garamond"/>
                <a:cs typeface="Garamond"/>
              </a:rPr>
              <a:t>r</a:t>
            </a:r>
            <a:r>
              <a:rPr lang="en-US" sz="2800" dirty="0" smtClean="0">
                <a:latin typeface="Garamond"/>
                <a:cs typeface="Garamond"/>
              </a:rPr>
              <a:t>egion…</a:t>
            </a:r>
            <a:r>
              <a:rPr lang="en-US" sz="2800" spc="-9" dirty="0" smtClean="0">
                <a:latin typeface="Garamond"/>
                <a:cs typeface="Garamond"/>
              </a:rPr>
              <a:t>w</a:t>
            </a:r>
            <a:r>
              <a:rPr lang="en-US" sz="2800" dirty="0" smtClean="0">
                <a:latin typeface="Garamond"/>
                <a:cs typeface="Garamond"/>
              </a:rPr>
              <a:t>hile pursuing the int</a:t>
            </a:r>
            <a:r>
              <a:rPr lang="en-US" sz="2800" spc="-4" dirty="0" smtClean="0">
                <a:latin typeface="Garamond"/>
                <a:cs typeface="Garamond"/>
              </a:rPr>
              <a:t>e</a:t>
            </a:r>
            <a:r>
              <a:rPr lang="en-US" sz="2800" spc="64" dirty="0" smtClean="0">
                <a:latin typeface="Garamond"/>
                <a:cs typeface="Garamond"/>
              </a:rPr>
              <a:t>g</a:t>
            </a:r>
            <a:r>
              <a:rPr lang="en-US" sz="2800" dirty="0" smtClean="0">
                <a:latin typeface="Garamond"/>
                <a:cs typeface="Garamond"/>
              </a:rPr>
              <a:t>ration a</a:t>
            </a:r>
            <a:r>
              <a:rPr lang="en-US" sz="2800" spc="34" dirty="0" smtClean="0">
                <a:latin typeface="Garamond"/>
                <a:cs typeface="Garamond"/>
              </a:rPr>
              <a:t>g</a:t>
            </a:r>
            <a:r>
              <a:rPr lang="en-US" sz="2800" dirty="0" smtClean="0">
                <a:latin typeface="Garamond"/>
                <a:cs typeface="Garamond"/>
              </a:rPr>
              <a:t>enda of ECOWAS. Afr</a:t>
            </a:r>
            <a:r>
              <a:rPr lang="en-US" sz="2800" spc="4" dirty="0" smtClean="0">
                <a:latin typeface="Garamond"/>
                <a:cs typeface="Garamond"/>
              </a:rPr>
              <a:t>i</a:t>
            </a:r>
            <a:r>
              <a:rPr lang="en-US" sz="2800" dirty="0" smtClean="0">
                <a:latin typeface="Garamond"/>
                <a:cs typeface="Garamond"/>
              </a:rPr>
              <a:t>ca</a:t>
            </a:r>
            <a:r>
              <a:rPr lang="en-US" sz="2800" spc="-4" dirty="0" smtClean="0">
                <a:latin typeface="Garamond"/>
                <a:cs typeface="Garamond"/>
              </a:rPr>
              <a:t> </a:t>
            </a:r>
            <a:r>
              <a:rPr lang="en-US" sz="2800" dirty="0" smtClean="0">
                <a:latin typeface="Garamond"/>
                <a:cs typeface="Garamond"/>
              </a:rPr>
              <a:t>will h</a:t>
            </a:r>
            <a:r>
              <a:rPr lang="en-US" sz="2800" spc="-34" dirty="0" smtClean="0">
                <a:latin typeface="Garamond"/>
                <a:cs typeface="Garamond"/>
              </a:rPr>
              <a:t>a</a:t>
            </a:r>
            <a:r>
              <a:rPr lang="en-US" sz="2800" spc="-44" dirty="0" smtClean="0">
                <a:latin typeface="Garamond"/>
                <a:cs typeface="Garamond"/>
              </a:rPr>
              <a:t>v</a:t>
            </a:r>
            <a:r>
              <a:rPr lang="en-US" sz="2800" dirty="0" smtClean="0">
                <a:latin typeface="Garamond"/>
                <a:cs typeface="Garamond"/>
              </a:rPr>
              <a:t>e to</a:t>
            </a:r>
            <a:r>
              <a:rPr lang="en-US" sz="2800" spc="9" dirty="0" smtClean="0">
                <a:solidFill>
                  <a:schemeClr val="tx1"/>
                </a:solidFill>
                <a:latin typeface="Garamond"/>
                <a:cs typeface="Garamond"/>
              </a:rPr>
              <a:t> </a:t>
            </a:r>
            <a:r>
              <a:rPr lang="en-US" sz="2800" dirty="0" smtClean="0">
                <a:solidFill>
                  <a:schemeClr val="tx1"/>
                </a:solidFill>
                <a:latin typeface="Garamond"/>
                <a:cs typeface="Garamond"/>
              </a:rPr>
              <a:t>le</a:t>
            </a:r>
            <a:r>
              <a:rPr lang="en-US" sz="2800" spc="-44" dirty="0" smtClean="0">
                <a:solidFill>
                  <a:schemeClr val="tx1"/>
                </a:solidFill>
                <a:latin typeface="Garamond"/>
                <a:cs typeface="Garamond"/>
              </a:rPr>
              <a:t>v</a:t>
            </a:r>
            <a:r>
              <a:rPr lang="en-US" sz="2800" dirty="0" smtClean="0">
                <a:solidFill>
                  <a:schemeClr val="tx1"/>
                </a:solidFill>
                <a:latin typeface="Garamond"/>
                <a:cs typeface="Garamond"/>
              </a:rPr>
              <a:t>era</a:t>
            </a:r>
            <a:r>
              <a:rPr lang="en-US" sz="2800" spc="34" dirty="0" smtClean="0">
                <a:solidFill>
                  <a:schemeClr val="tx1"/>
                </a:solidFill>
                <a:latin typeface="Garamond"/>
                <a:cs typeface="Garamond"/>
              </a:rPr>
              <a:t>g</a:t>
            </a:r>
            <a:r>
              <a:rPr lang="en-US" sz="2800" dirty="0" smtClean="0">
                <a:solidFill>
                  <a:schemeClr val="tx1"/>
                </a:solidFill>
                <a:latin typeface="Garamond"/>
                <a:cs typeface="Garamond"/>
              </a:rPr>
              <a:t>e i</a:t>
            </a:r>
            <a:r>
              <a:rPr lang="en-US" sz="2800" spc="-4" dirty="0" smtClean="0">
                <a:solidFill>
                  <a:schemeClr val="tx1"/>
                </a:solidFill>
                <a:latin typeface="Garamond"/>
                <a:cs typeface="Garamond"/>
              </a:rPr>
              <a:t>t</a:t>
            </a:r>
            <a:r>
              <a:rPr lang="en-US" sz="2800" dirty="0" smtClean="0">
                <a:solidFill>
                  <a:schemeClr val="tx1"/>
                </a:solidFill>
                <a:latin typeface="Garamond"/>
                <a:cs typeface="Garamond"/>
              </a:rPr>
              <a:t>s</a:t>
            </a:r>
            <a:r>
              <a:rPr lang="en-US" sz="2800" spc="9" dirty="0" smtClean="0">
                <a:solidFill>
                  <a:schemeClr val="tx1"/>
                </a:solidFill>
                <a:latin typeface="Garamond"/>
                <a:cs typeface="Garamond"/>
              </a:rPr>
              <a:t> </a:t>
            </a:r>
            <a:r>
              <a:rPr lang="en-US" sz="2800" dirty="0" smtClean="0">
                <a:solidFill>
                  <a:schemeClr val="tx1"/>
                </a:solidFill>
                <a:latin typeface="Garamond"/>
                <a:cs typeface="Garamond"/>
              </a:rPr>
              <a:t>co</a:t>
            </a:r>
            <a:r>
              <a:rPr lang="en-US" sz="2800" spc="-4" dirty="0" smtClean="0">
                <a:solidFill>
                  <a:schemeClr val="tx1"/>
                </a:solidFill>
                <a:latin typeface="Garamond"/>
                <a:cs typeface="Garamond"/>
              </a:rPr>
              <a:t>m</a:t>
            </a:r>
            <a:r>
              <a:rPr lang="en-US" sz="2800" dirty="0" smtClean="0">
                <a:solidFill>
                  <a:schemeClr val="tx1"/>
                </a:solidFill>
                <a:latin typeface="Garamond"/>
                <a:cs typeface="Garamond"/>
              </a:rPr>
              <a:t>parat</a:t>
            </a:r>
            <a:r>
              <a:rPr lang="en-US" sz="2800" spc="-39" dirty="0" smtClean="0">
                <a:solidFill>
                  <a:schemeClr val="tx1"/>
                </a:solidFill>
                <a:latin typeface="Garamond"/>
                <a:cs typeface="Garamond"/>
              </a:rPr>
              <a:t>i</a:t>
            </a:r>
            <a:r>
              <a:rPr lang="en-US" sz="2800" spc="-44" dirty="0" smtClean="0">
                <a:solidFill>
                  <a:schemeClr val="tx1"/>
                </a:solidFill>
                <a:latin typeface="Garamond"/>
                <a:cs typeface="Garamond"/>
              </a:rPr>
              <a:t>v</a:t>
            </a:r>
            <a:r>
              <a:rPr lang="en-US" sz="2800" dirty="0" smtClean="0">
                <a:solidFill>
                  <a:schemeClr val="tx1"/>
                </a:solidFill>
                <a:latin typeface="Garamond"/>
                <a:cs typeface="Garamond"/>
              </a:rPr>
              <a:t>e  ad</a:t>
            </a:r>
            <a:r>
              <a:rPr lang="en-US" sz="2800" spc="-50" dirty="0" smtClean="0">
                <a:solidFill>
                  <a:schemeClr val="tx1"/>
                </a:solidFill>
                <a:latin typeface="Garamond"/>
                <a:cs typeface="Garamond"/>
              </a:rPr>
              <a:t>v</a:t>
            </a:r>
            <a:r>
              <a:rPr lang="en-US" sz="2800" dirty="0" smtClean="0">
                <a:solidFill>
                  <a:schemeClr val="tx1"/>
                </a:solidFill>
                <a:latin typeface="Garamond"/>
                <a:cs typeface="Garamond"/>
              </a:rPr>
              <a:t>an</a:t>
            </a:r>
            <a:r>
              <a:rPr lang="en-US" sz="2800" spc="-9" dirty="0" smtClean="0">
                <a:solidFill>
                  <a:schemeClr val="tx1"/>
                </a:solidFill>
                <a:latin typeface="Garamond"/>
                <a:cs typeface="Garamond"/>
              </a:rPr>
              <a:t>t</a:t>
            </a:r>
            <a:r>
              <a:rPr lang="en-US" sz="2800" dirty="0" smtClean="0">
                <a:solidFill>
                  <a:schemeClr val="tx1"/>
                </a:solidFill>
                <a:latin typeface="Garamond"/>
                <a:cs typeface="Garamond"/>
              </a:rPr>
              <a:t>a</a:t>
            </a:r>
            <a:r>
              <a:rPr lang="en-US" sz="2800" spc="34" dirty="0" smtClean="0">
                <a:solidFill>
                  <a:schemeClr val="tx1"/>
                </a:solidFill>
                <a:latin typeface="Garamond"/>
                <a:cs typeface="Garamond"/>
              </a:rPr>
              <a:t>g</a:t>
            </a:r>
            <a:r>
              <a:rPr lang="en-US" sz="2800" dirty="0" smtClean="0">
                <a:solidFill>
                  <a:schemeClr val="tx1"/>
                </a:solidFill>
                <a:latin typeface="Garamond"/>
                <a:cs typeface="Garamond"/>
              </a:rPr>
              <a:t>es</a:t>
            </a:r>
            <a:r>
              <a:rPr lang="en-US" sz="2800" spc="9" dirty="0" smtClean="0">
                <a:solidFill>
                  <a:srgbClr val="C00000"/>
                </a:solidFill>
                <a:latin typeface="Garamond"/>
                <a:cs typeface="Garamond"/>
              </a:rPr>
              <a:t> </a:t>
            </a:r>
            <a:r>
              <a:rPr lang="en-US" sz="2800" dirty="0" smtClean="0">
                <a:latin typeface="Garamond"/>
                <a:cs typeface="Garamond"/>
              </a:rPr>
              <a:t>and </a:t>
            </a:r>
            <a:r>
              <a:rPr lang="en-US" sz="2800" spc="-9" dirty="0" smtClean="0">
                <a:latin typeface="Garamond"/>
                <a:cs typeface="Garamond"/>
              </a:rPr>
              <a:t>n</a:t>
            </a:r>
            <a:r>
              <a:rPr lang="en-US" sz="2800" dirty="0" smtClean="0">
                <a:latin typeface="Garamond"/>
                <a:cs typeface="Garamond"/>
              </a:rPr>
              <a:t>e</a:t>
            </a:r>
            <a:r>
              <a:rPr lang="en-US" sz="2800" spc="54" dirty="0" smtClean="0">
                <a:latin typeface="Garamond"/>
                <a:cs typeface="Garamond"/>
              </a:rPr>
              <a:t>g</a:t>
            </a:r>
            <a:r>
              <a:rPr lang="en-US" sz="2800" dirty="0" smtClean="0">
                <a:latin typeface="Garamond"/>
                <a:cs typeface="Garamond"/>
              </a:rPr>
              <a:t>oti</a:t>
            </a:r>
            <a:r>
              <a:rPr lang="en-US" sz="2800" spc="-4" dirty="0" smtClean="0">
                <a:latin typeface="Garamond"/>
                <a:cs typeface="Garamond"/>
              </a:rPr>
              <a:t>a</a:t>
            </a:r>
            <a:r>
              <a:rPr lang="en-US" sz="2800" dirty="0" smtClean="0">
                <a:latin typeface="Garamond"/>
                <a:cs typeface="Garamond"/>
              </a:rPr>
              <a:t>te</a:t>
            </a:r>
            <a:r>
              <a:rPr lang="en-US" sz="2800" spc="14" dirty="0" smtClean="0">
                <a:latin typeface="Garamond"/>
                <a:cs typeface="Garamond"/>
              </a:rPr>
              <a:t> </a:t>
            </a:r>
            <a:r>
              <a:rPr lang="en-US" sz="2800" dirty="0" err="1" smtClean="0">
                <a:latin typeface="Garamond"/>
                <a:cs typeface="Garamond"/>
              </a:rPr>
              <a:t>f</a:t>
            </a:r>
            <a:r>
              <a:rPr lang="en-US" sz="2800" spc="-34" dirty="0" err="1" smtClean="0">
                <a:latin typeface="Garamond"/>
                <a:cs typeface="Garamond"/>
              </a:rPr>
              <a:t>a</a:t>
            </a:r>
            <a:r>
              <a:rPr lang="en-US" sz="2800" spc="-44" dirty="0" err="1" smtClean="0">
                <a:latin typeface="Garamond"/>
                <a:cs typeface="Garamond"/>
              </a:rPr>
              <a:t>v</a:t>
            </a:r>
            <a:r>
              <a:rPr lang="en-US" sz="2800" dirty="0" err="1" smtClean="0">
                <a:latin typeface="Garamond"/>
                <a:cs typeface="Garamond"/>
              </a:rPr>
              <a:t>ourable</a:t>
            </a:r>
            <a:r>
              <a:rPr lang="en-US" sz="2800" spc="-9" dirty="0" smtClean="0">
                <a:latin typeface="Garamond"/>
                <a:cs typeface="Garamond"/>
              </a:rPr>
              <a:t> </a:t>
            </a:r>
            <a:r>
              <a:rPr lang="en-US" sz="2800" dirty="0" smtClean="0">
                <a:latin typeface="Garamond"/>
                <a:cs typeface="Garamond"/>
              </a:rPr>
              <a:t>t</a:t>
            </a:r>
            <a:r>
              <a:rPr lang="en-US" sz="2800" spc="-9" dirty="0" smtClean="0">
                <a:latin typeface="Garamond"/>
                <a:cs typeface="Garamond"/>
              </a:rPr>
              <a:t>e</a:t>
            </a:r>
            <a:r>
              <a:rPr lang="en-US" sz="2800" spc="84" dirty="0" smtClean="0">
                <a:latin typeface="Garamond"/>
                <a:cs typeface="Garamond"/>
              </a:rPr>
              <a:t>r</a:t>
            </a:r>
            <a:r>
              <a:rPr lang="en-US" sz="2800" dirty="0" smtClean="0">
                <a:latin typeface="Garamond"/>
                <a:cs typeface="Garamond"/>
              </a:rPr>
              <a:t>ms of en</a:t>
            </a:r>
            <a:r>
              <a:rPr lang="en-US" sz="2800" spc="44" dirty="0" smtClean="0">
                <a:latin typeface="Garamond"/>
                <a:cs typeface="Garamond"/>
              </a:rPr>
              <a:t>g</a:t>
            </a:r>
            <a:r>
              <a:rPr lang="en-US" sz="2800" dirty="0" smtClean="0">
                <a:latin typeface="Garamond"/>
                <a:cs typeface="Garamond"/>
              </a:rPr>
              <a:t>a</a:t>
            </a:r>
            <a:r>
              <a:rPr lang="en-US" sz="2800" spc="34" dirty="0" smtClean="0">
                <a:latin typeface="Garamond"/>
                <a:cs typeface="Garamond"/>
              </a:rPr>
              <a:t>g</a:t>
            </a:r>
            <a:r>
              <a:rPr lang="en-US" sz="2800" dirty="0" smtClean="0">
                <a:latin typeface="Garamond"/>
                <a:cs typeface="Garamond"/>
              </a:rPr>
              <a:t>e</a:t>
            </a:r>
            <a:r>
              <a:rPr lang="en-US" sz="2800" spc="-4" dirty="0" smtClean="0">
                <a:latin typeface="Garamond"/>
                <a:cs typeface="Garamond"/>
              </a:rPr>
              <a:t>m</a:t>
            </a:r>
            <a:r>
              <a:rPr lang="en-US" sz="2800" dirty="0" smtClean="0">
                <a:latin typeface="Garamond"/>
                <a:cs typeface="Garamond"/>
              </a:rPr>
              <a:t>ent with these pa</a:t>
            </a:r>
            <a:r>
              <a:rPr lang="en-US" sz="2800" spc="44" dirty="0" smtClean="0">
                <a:latin typeface="Garamond"/>
                <a:cs typeface="Garamond"/>
              </a:rPr>
              <a:t>r</a:t>
            </a:r>
            <a:r>
              <a:rPr lang="en-US" sz="2800" dirty="0" smtClean="0">
                <a:latin typeface="Garamond"/>
                <a:cs typeface="Garamond"/>
              </a:rPr>
              <a:t>tn</a:t>
            </a:r>
            <a:r>
              <a:rPr lang="en-US" sz="2800" spc="-9" dirty="0" smtClean="0">
                <a:latin typeface="Garamond"/>
                <a:cs typeface="Garamond"/>
              </a:rPr>
              <a:t>e</a:t>
            </a:r>
            <a:r>
              <a:rPr lang="en-US" sz="2800" dirty="0" smtClean="0">
                <a:latin typeface="Garamond"/>
                <a:cs typeface="Garamond"/>
              </a:rPr>
              <a:t>rs West Afr</a:t>
            </a:r>
            <a:r>
              <a:rPr lang="en-US" sz="2800" spc="4" dirty="0" smtClean="0">
                <a:latin typeface="Garamond"/>
                <a:cs typeface="Garamond"/>
              </a:rPr>
              <a:t>i</a:t>
            </a:r>
            <a:r>
              <a:rPr lang="en-US" sz="2800" dirty="0" smtClean="0">
                <a:latin typeface="Garamond"/>
                <a:cs typeface="Garamond"/>
              </a:rPr>
              <a:t>ca</a:t>
            </a:r>
            <a:r>
              <a:rPr lang="en-US" sz="2800" spc="-4" dirty="0" smtClean="0">
                <a:latin typeface="Garamond"/>
                <a:cs typeface="Garamond"/>
              </a:rPr>
              <a:t> </a:t>
            </a:r>
            <a:r>
              <a:rPr lang="en-US" sz="2800" dirty="0" smtClean="0">
                <a:latin typeface="Garamond"/>
                <a:cs typeface="Garamond"/>
              </a:rPr>
              <a:t>will also h</a:t>
            </a:r>
            <a:r>
              <a:rPr lang="en-US" sz="2800" spc="-34" dirty="0" smtClean="0">
                <a:latin typeface="Garamond"/>
                <a:cs typeface="Garamond"/>
              </a:rPr>
              <a:t>a</a:t>
            </a:r>
            <a:r>
              <a:rPr lang="en-US" sz="2800" spc="-44" dirty="0" smtClean="0">
                <a:latin typeface="Garamond"/>
                <a:cs typeface="Garamond"/>
              </a:rPr>
              <a:t>v</a:t>
            </a:r>
            <a:r>
              <a:rPr lang="en-US" sz="2800" dirty="0" smtClean="0">
                <a:latin typeface="Garamond"/>
                <a:cs typeface="Garamond"/>
              </a:rPr>
              <a:t>e to coopera</a:t>
            </a:r>
            <a:r>
              <a:rPr lang="en-US" sz="2800" spc="-9" dirty="0" smtClean="0">
                <a:latin typeface="Garamond"/>
                <a:cs typeface="Garamond"/>
              </a:rPr>
              <a:t>t</a:t>
            </a:r>
            <a:r>
              <a:rPr lang="en-US" sz="2800" dirty="0" smtClean="0">
                <a:latin typeface="Garamond"/>
                <a:cs typeface="Garamond"/>
              </a:rPr>
              <a:t>e</a:t>
            </a:r>
            <a:r>
              <a:rPr lang="en-US" sz="2800" spc="19" dirty="0" smtClean="0">
                <a:latin typeface="Garamond"/>
                <a:cs typeface="Garamond"/>
              </a:rPr>
              <a:t> </a:t>
            </a:r>
            <a:r>
              <a:rPr lang="en-US" sz="2800" dirty="0" smtClean="0">
                <a:latin typeface="Garamond"/>
                <a:cs typeface="Garamond"/>
              </a:rPr>
              <a:t>with </a:t>
            </a:r>
            <a:r>
              <a:rPr lang="en-US" sz="2800" dirty="0" err="1" smtClean="0">
                <a:latin typeface="Garamond"/>
                <a:cs typeface="Garamond"/>
              </a:rPr>
              <a:t>AfCF</a:t>
            </a:r>
            <a:r>
              <a:rPr lang="en-US" sz="2800" spc="-59" dirty="0" err="1" smtClean="0">
                <a:latin typeface="Garamond"/>
                <a:cs typeface="Garamond"/>
              </a:rPr>
              <a:t>T</a:t>
            </a:r>
            <a:r>
              <a:rPr lang="en-US" sz="2800" dirty="0" err="1" smtClean="0">
                <a:latin typeface="Garamond"/>
                <a:cs typeface="Garamond"/>
              </a:rPr>
              <a:t>A</a:t>
            </a:r>
            <a:r>
              <a:rPr lang="en-US" sz="2800" dirty="0" smtClean="0">
                <a:latin typeface="Garamond"/>
                <a:cs typeface="Garamond"/>
              </a:rPr>
              <a:t> es</a:t>
            </a:r>
            <a:r>
              <a:rPr lang="en-US" sz="2800" spc="-4" dirty="0" smtClean="0">
                <a:latin typeface="Garamond"/>
                <a:cs typeface="Garamond"/>
              </a:rPr>
              <a:t>p</a:t>
            </a:r>
            <a:r>
              <a:rPr lang="en-US" sz="2800" dirty="0" smtClean="0">
                <a:latin typeface="Garamond"/>
                <a:cs typeface="Garamond"/>
              </a:rPr>
              <a:t>e</a:t>
            </a:r>
            <a:r>
              <a:rPr lang="en-US" sz="2800" spc="-9" dirty="0" smtClean="0">
                <a:latin typeface="Garamond"/>
                <a:cs typeface="Garamond"/>
              </a:rPr>
              <a:t>c</a:t>
            </a:r>
            <a:r>
              <a:rPr lang="en-US" sz="2800" dirty="0" smtClean="0">
                <a:latin typeface="Garamond"/>
                <a:cs typeface="Garamond"/>
              </a:rPr>
              <a:t>ially, Nigeria and others </a:t>
            </a:r>
            <a:r>
              <a:rPr lang="en-US" sz="2800" spc="-9" dirty="0" smtClean="0">
                <a:solidFill>
                  <a:schemeClr val="tx1"/>
                </a:solidFill>
                <a:latin typeface="Garamond"/>
                <a:cs typeface="Garamond"/>
              </a:rPr>
              <a:t>w</a:t>
            </a:r>
            <a:r>
              <a:rPr lang="en-US" sz="2800" dirty="0" smtClean="0">
                <a:solidFill>
                  <a:schemeClr val="tx1"/>
                </a:solidFill>
                <a:latin typeface="Garamond"/>
                <a:cs typeface="Garamond"/>
              </a:rPr>
              <a:t>ith </a:t>
            </a:r>
            <a:r>
              <a:rPr lang="en-US" sz="2800" spc="4" dirty="0" smtClean="0">
                <a:solidFill>
                  <a:schemeClr val="tx1"/>
                </a:solidFill>
                <a:latin typeface="Garamond"/>
                <a:cs typeface="Garamond"/>
              </a:rPr>
              <a:t>i</a:t>
            </a:r>
            <a:r>
              <a:rPr lang="en-US" sz="2800" dirty="0" smtClean="0">
                <a:solidFill>
                  <a:schemeClr val="tx1"/>
                </a:solidFill>
                <a:latin typeface="Garamond"/>
                <a:cs typeface="Garamond"/>
              </a:rPr>
              <a:t>ts </a:t>
            </a:r>
            <a:r>
              <a:rPr lang="en-US" sz="2800" spc="-54" dirty="0" smtClean="0">
                <a:solidFill>
                  <a:schemeClr val="tx1"/>
                </a:solidFill>
                <a:latin typeface="Garamond"/>
                <a:cs typeface="Garamond"/>
              </a:rPr>
              <a:t>v</a:t>
            </a:r>
            <a:r>
              <a:rPr lang="en-US" sz="2800" dirty="0" smtClean="0">
                <a:solidFill>
                  <a:schemeClr val="tx1"/>
                </a:solidFill>
                <a:latin typeface="Garamond"/>
                <a:cs typeface="Garamond"/>
              </a:rPr>
              <a:t>ast resourc</a:t>
            </a:r>
            <a:r>
              <a:rPr lang="en-US" sz="2800" spc="-9" dirty="0" smtClean="0">
                <a:solidFill>
                  <a:schemeClr val="tx1"/>
                </a:solidFill>
                <a:latin typeface="Garamond"/>
                <a:cs typeface="Garamond"/>
              </a:rPr>
              <a:t>e</a:t>
            </a:r>
            <a:r>
              <a:rPr lang="en-US" sz="2800" dirty="0" smtClean="0">
                <a:solidFill>
                  <a:schemeClr val="tx1"/>
                </a:solidFill>
                <a:latin typeface="Garamond"/>
                <a:cs typeface="Garamond"/>
              </a:rPr>
              <a:t>s.</a:t>
            </a:r>
          </a:p>
          <a:p>
            <a:pPr algn="just">
              <a:buNone/>
            </a:pPr>
            <a:r>
              <a:rPr lang="en-US" sz="2600" dirty="0" smtClean="0"/>
              <a:t>	</a:t>
            </a:r>
            <a:r>
              <a:rPr lang="en-US" sz="2200" dirty="0" smtClean="0"/>
              <a:t>The Nigeria Supply Chain Professionals  should begin to think out of the box, by recognizing that the SCM is not just about procurement and supply rather, it is a fundamental tool necessary to stimulate economic growth and thus, assisting the Federal government towards the realization of her economic policy anchored on manufacturing and real sector of the economy and thus enhancing our capacity to export finished products out of the country.</a:t>
            </a:r>
            <a:endParaRPr lang="en-US" sz="2200" dirty="0"/>
          </a:p>
        </p:txBody>
      </p:sp>
      <p:sp>
        <p:nvSpPr>
          <p:cNvPr id="4" name="Footer Placeholder 3"/>
          <p:cNvSpPr>
            <a:spLocks noGrp="1"/>
          </p:cNvSpPr>
          <p:nvPr>
            <p:ph type="ftr" sz="quarter" idx="11"/>
          </p:nvPr>
        </p:nvSpPr>
        <p:spPr>
          <a:xfrm>
            <a:off x="2589212" y="6426200"/>
            <a:ext cx="7619999" cy="4318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1" y="342900"/>
            <a:ext cx="9663112" cy="774700"/>
          </a:xfrm>
        </p:spPr>
        <p:txBody>
          <a:bodyPr>
            <a:noAutofit/>
          </a:bodyPr>
          <a:lstStyle/>
          <a:p>
            <a:pPr algn="ctr"/>
            <a:r>
              <a:rPr lang="en-US" sz="2800" b="1" dirty="0" smtClean="0"/>
              <a:t>The 2025 Budget – Key Considerations to Unpack for 2025</a:t>
            </a:r>
            <a:br>
              <a:rPr lang="en-US" sz="2800" b="1" dirty="0" smtClean="0"/>
            </a:br>
            <a:endParaRPr lang="en-US" sz="2800" b="1" dirty="0"/>
          </a:p>
        </p:txBody>
      </p:sp>
      <p:sp>
        <p:nvSpPr>
          <p:cNvPr id="3" name="Content Placeholder 2"/>
          <p:cNvSpPr>
            <a:spLocks noGrp="1"/>
          </p:cNvSpPr>
          <p:nvPr>
            <p:ph idx="1"/>
          </p:nvPr>
        </p:nvSpPr>
        <p:spPr>
          <a:xfrm>
            <a:off x="1727200" y="1485900"/>
            <a:ext cx="9777412" cy="4889500"/>
          </a:xfrm>
        </p:spPr>
        <p:txBody>
          <a:bodyPr>
            <a:noAutofit/>
          </a:bodyPr>
          <a:lstStyle/>
          <a:p>
            <a:r>
              <a:rPr lang="en-US" sz="2400" dirty="0" smtClean="0"/>
              <a:t>The 2025 Budget – Key Considerations to Unpack for 2025</a:t>
            </a:r>
          </a:p>
          <a:p>
            <a:pPr>
              <a:buFont typeface="Arial" charset="0"/>
              <a:buChar char="•"/>
            </a:pPr>
            <a:r>
              <a:rPr lang="en-US" sz="2400" dirty="0" smtClean="0"/>
              <a:t>Increased Productivity</a:t>
            </a:r>
          </a:p>
          <a:p>
            <a:pPr>
              <a:buFont typeface="Arial" charset="0"/>
              <a:buChar char="•"/>
            </a:pPr>
            <a:r>
              <a:rPr lang="en-US" sz="2400" dirty="0" smtClean="0"/>
              <a:t>Sustainability Management</a:t>
            </a:r>
          </a:p>
          <a:p>
            <a:pPr>
              <a:buFont typeface="Arial" charset="0"/>
              <a:buChar char="•"/>
            </a:pPr>
            <a:r>
              <a:rPr lang="en-US" sz="2400" dirty="0" smtClean="0"/>
              <a:t>Digital Economy and Impact of AI</a:t>
            </a:r>
          </a:p>
          <a:p>
            <a:pPr>
              <a:buFont typeface="Arial" charset="0"/>
              <a:buChar char="•"/>
            </a:pPr>
            <a:r>
              <a:rPr lang="en-US" sz="2400" dirty="0" smtClean="0"/>
              <a:t>Social Development</a:t>
            </a:r>
          </a:p>
          <a:p>
            <a:pPr>
              <a:buFont typeface="Arial" charset="0"/>
              <a:buChar char="•"/>
            </a:pPr>
            <a:r>
              <a:rPr lang="en-US" sz="2400" dirty="0" smtClean="0"/>
              <a:t>Enhancement of Security among others.</a:t>
            </a:r>
          </a:p>
          <a:p>
            <a:pPr>
              <a:buFont typeface="Arial" charset="0"/>
              <a:buChar char="•"/>
            </a:pPr>
            <a:endParaRPr lang="en-US" sz="100" dirty="0" smtClean="0"/>
          </a:p>
          <a:p>
            <a:pPr>
              <a:buNone/>
            </a:pPr>
            <a:r>
              <a:rPr lang="en-US" sz="2400" b="1" dirty="0" smtClean="0"/>
              <a:t>The 2025 Budget underscores government’s focus on:</a:t>
            </a:r>
          </a:p>
          <a:p>
            <a:pPr>
              <a:buAutoNum type="arabicPeriod"/>
            </a:pPr>
            <a:r>
              <a:rPr lang="en-US" sz="2400" dirty="0" smtClean="0"/>
              <a:t>Economic Stability</a:t>
            </a:r>
          </a:p>
          <a:p>
            <a:pPr>
              <a:buAutoNum type="arabicPeriod"/>
            </a:pPr>
            <a:r>
              <a:rPr lang="en-US" sz="2400" dirty="0" smtClean="0"/>
              <a:t>Infrastructure Growth</a:t>
            </a:r>
          </a:p>
          <a:p>
            <a:pPr>
              <a:buAutoNum type="arabicPeriod"/>
            </a:pPr>
            <a:r>
              <a:rPr lang="en-US" sz="2400" dirty="0" smtClean="0"/>
              <a:t>Social Investment</a:t>
            </a:r>
          </a:p>
          <a:p>
            <a:pPr>
              <a:buNone/>
            </a:pPr>
            <a:endParaRPr lang="en-US" sz="2400" dirty="0" smtClean="0"/>
          </a:p>
        </p:txBody>
      </p:sp>
      <p:sp>
        <p:nvSpPr>
          <p:cNvPr id="4" name="Footer Placeholder 3"/>
          <p:cNvSpPr>
            <a:spLocks noGrp="1"/>
          </p:cNvSpPr>
          <p:nvPr>
            <p:ph type="ftr" sz="quarter" idx="11"/>
          </p:nvPr>
        </p:nvSpPr>
        <p:spPr>
          <a:xfrm>
            <a:off x="2589212" y="6375400"/>
            <a:ext cx="7619999" cy="330200"/>
          </a:xfrm>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1501" y="624110"/>
            <a:ext cx="9663112" cy="683990"/>
          </a:xfrm>
        </p:spPr>
        <p:txBody>
          <a:bodyPr>
            <a:noAutofit/>
          </a:bodyPr>
          <a:lstStyle/>
          <a:p>
            <a:pPr algn="ctr"/>
            <a:r>
              <a:rPr lang="en-US" b="1" dirty="0" smtClean="0"/>
              <a:t>2025 Budget – Sectoral Allocations</a:t>
            </a:r>
            <a:br>
              <a:rPr lang="en-US" b="1" dirty="0" smtClean="0"/>
            </a:br>
            <a:endParaRPr lang="en-US" b="1" dirty="0"/>
          </a:p>
        </p:txBody>
      </p:sp>
      <p:sp>
        <p:nvSpPr>
          <p:cNvPr id="3" name="Content Placeholder 2"/>
          <p:cNvSpPr>
            <a:spLocks noGrp="1"/>
          </p:cNvSpPr>
          <p:nvPr>
            <p:ph idx="1"/>
          </p:nvPr>
        </p:nvSpPr>
        <p:spPr>
          <a:xfrm>
            <a:off x="1574800" y="1549400"/>
            <a:ext cx="9929812" cy="4876800"/>
          </a:xfrm>
        </p:spPr>
        <p:txBody>
          <a:bodyPr>
            <a:normAutofit fontScale="92500"/>
          </a:bodyPr>
          <a:lstStyle/>
          <a:p>
            <a:pPr algn="ctr">
              <a:buNone/>
            </a:pPr>
            <a:r>
              <a:rPr lang="en-US" sz="3200" dirty="0" smtClean="0"/>
              <a:t>2025 Budget – Sectoral Allocations</a:t>
            </a:r>
          </a:p>
          <a:p>
            <a:pPr algn="ctr">
              <a:buNone/>
            </a:pPr>
            <a:endParaRPr lang="en-US" dirty="0" smtClean="0"/>
          </a:p>
          <a:p>
            <a:pPr algn="just">
              <a:buAutoNum type="alphaLcPeriod"/>
            </a:pPr>
            <a:r>
              <a:rPr lang="en-US" sz="2400" b="1" dirty="0" smtClean="0"/>
              <a:t>Social Development                       N600.77bn                             1.09%</a:t>
            </a:r>
          </a:p>
          <a:p>
            <a:pPr algn="just">
              <a:buAutoNum type="alphaLcPeriod"/>
            </a:pPr>
            <a:r>
              <a:rPr lang="en-US" sz="2400" b="1" dirty="0" smtClean="0"/>
              <a:t>Technology                                      N1.5trl                                     2.95%</a:t>
            </a:r>
          </a:p>
          <a:p>
            <a:pPr algn="just">
              <a:buAutoNum type="alphaLcPeriod"/>
            </a:pPr>
            <a:r>
              <a:rPr lang="en-US" sz="2400" b="1" dirty="0" smtClean="0"/>
              <a:t>Agriculture                                       N2.27trl                                    4.12%</a:t>
            </a:r>
          </a:p>
          <a:p>
            <a:pPr algn="just">
              <a:buAutoNum type="alphaLcPeriod"/>
            </a:pPr>
            <a:r>
              <a:rPr lang="en-US" sz="2400" b="1" dirty="0" smtClean="0"/>
              <a:t>Health care                                      N2.38trl.                                  4.32%</a:t>
            </a:r>
          </a:p>
          <a:p>
            <a:pPr algn="just">
              <a:buAutoNum type="alphaLcPeriod"/>
            </a:pPr>
            <a:r>
              <a:rPr lang="en-US" sz="2400" b="1" dirty="0" smtClean="0"/>
              <a:t>Education                                         N3.59trl.                                  6.52%</a:t>
            </a:r>
          </a:p>
          <a:p>
            <a:pPr algn="just">
              <a:buAutoNum type="alphaLcPeriod"/>
            </a:pPr>
            <a:r>
              <a:rPr lang="en-US" sz="2400" b="1" dirty="0" smtClean="0"/>
              <a:t>Infrastructure                                    N5.67trl.                                  10.32%</a:t>
            </a:r>
          </a:p>
          <a:p>
            <a:pPr algn="just">
              <a:buAutoNum type="alphaLcPeriod"/>
            </a:pPr>
            <a:r>
              <a:rPr lang="en-US" sz="2400" b="1" dirty="0" smtClean="0"/>
              <a:t>Security and </a:t>
            </a:r>
            <a:r>
              <a:rPr lang="en-US" sz="2400" b="1" dirty="0" err="1" smtClean="0"/>
              <a:t>Defence</a:t>
            </a:r>
            <a:r>
              <a:rPr lang="en-US" sz="2400" b="1" dirty="0" smtClean="0"/>
              <a:t>                     N6.27trl.                                  11.29%</a:t>
            </a:r>
            <a:endParaRPr lang="en-US" sz="2400" b="1" dirty="0"/>
          </a:p>
        </p:txBody>
      </p:sp>
      <p:sp>
        <p:nvSpPr>
          <p:cNvPr id="4" name="Footer Placeholder 3"/>
          <p:cNvSpPr>
            <a:spLocks noGrp="1"/>
          </p:cNvSpPr>
          <p:nvPr>
            <p:ph type="ftr" sz="quarter" idx="11"/>
          </p:nvPr>
        </p:nvSpPr>
        <p:spPr>
          <a:xfrm>
            <a:off x="2589212" y="6400800"/>
            <a:ext cx="7619999" cy="304800"/>
          </a:xfrm>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1" y="624110"/>
            <a:ext cx="9802812" cy="734790"/>
          </a:xfrm>
        </p:spPr>
        <p:txBody>
          <a:bodyPr>
            <a:normAutofit/>
          </a:bodyPr>
          <a:lstStyle/>
          <a:p>
            <a:pPr algn="ctr"/>
            <a:r>
              <a:rPr lang="en-US" sz="3200" b="1" dirty="0" smtClean="0"/>
              <a:t>Expenditure Breakdown</a:t>
            </a:r>
            <a:endParaRPr lang="en-US" sz="3200" b="1" dirty="0"/>
          </a:p>
        </p:txBody>
      </p:sp>
      <p:sp>
        <p:nvSpPr>
          <p:cNvPr id="3" name="Content Placeholder 2"/>
          <p:cNvSpPr>
            <a:spLocks noGrp="1"/>
          </p:cNvSpPr>
          <p:nvPr>
            <p:ph idx="1"/>
          </p:nvPr>
        </p:nvSpPr>
        <p:spPr>
          <a:xfrm>
            <a:off x="1663700" y="1574800"/>
            <a:ext cx="9840912" cy="4889500"/>
          </a:xfrm>
        </p:spPr>
        <p:txBody>
          <a:bodyPr>
            <a:normAutofit fontScale="92500" lnSpcReduction="10000"/>
          </a:bodyPr>
          <a:lstStyle/>
          <a:p>
            <a:endParaRPr lang="en-US" dirty="0" smtClean="0"/>
          </a:p>
          <a:p>
            <a:pPr algn="just">
              <a:buFont typeface="Arial" charset="0"/>
              <a:buChar char="•"/>
            </a:pPr>
            <a:r>
              <a:rPr lang="en-US" sz="2800" dirty="0" err="1" smtClean="0"/>
              <a:t>Defence</a:t>
            </a:r>
            <a:r>
              <a:rPr lang="en-US" sz="2800" dirty="0" smtClean="0"/>
              <a:t> &amp; Security: Largest allocation</a:t>
            </a:r>
          </a:p>
          <a:p>
            <a:pPr algn="just">
              <a:buFont typeface="Arial" charset="0"/>
              <a:buChar char="•"/>
            </a:pPr>
            <a:r>
              <a:rPr lang="en-US" sz="2800" dirty="0" smtClean="0"/>
              <a:t>Social  Services (Education &amp; Health): High funding for human capital</a:t>
            </a:r>
          </a:p>
          <a:p>
            <a:pPr algn="just">
              <a:buFont typeface="Arial" charset="0"/>
              <a:buChar char="•"/>
            </a:pPr>
            <a:r>
              <a:rPr lang="en-US" sz="2800" dirty="0" smtClean="0"/>
              <a:t>Infrastructure: Key investments in transport &amp; Power</a:t>
            </a:r>
          </a:p>
          <a:p>
            <a:pPr algn="just">
              <a:buFont typeface="Arial" charset="0"/>
              <a:buChar char="•"/>
            </a:pPr>
            <a:r>
              <a:rPr lang="en-US" sz="2800" dirty="0" smtClean="0"/>
              <a:t>Social Programs: Poverty reduction &amp;welfare</a:t>
            </a:r>
          </a:p>
          <a:p>
            <a:pPr algn="just">
              <a:buNone/>
            </a:pPr>
            <a:r>
              <a:rPr lang="en-US" sz="2800" dirty="0" smtClean="0">
                <a:solidFill>
                  <a:srgbClr val="FF0000"/>
                </a:solidFill>
              </a:rPr>
              <a:t>* The Supply Chain Management professionals should be concerned about expenditure management as shown, in the breakdown above by ensuring that, they are properly and professionally managed with a view, to realizing the Value-for-Money (</a:t>
            </a:r>
            <a:r>
              <a:rPr lang="en-US" sz="2800" dirty="0" err="1" smtClean="0">
                <a:solidFill>
                  <a:srgbClr val="FF0000"/>
                </a:solidFill>
              </a:rPr>
              <a:t>VfM</a:t>
            </a:r>
            <a:r>
              <a:rPr lang="en-US" sz="2800" dirty="0" smtClean="0">
                <a:solidFill>
                  <a:srgbClr val="FF0000"/>
                </a:solidFill>
              </a:rPr>
              <a:t>) principle in procurement and supply chain activities and this should be our focus.</a:t>
            </a:r>
            <a:endParaRPr lang="en-US" sz="2800" dirty="0">
              <a:solidFill>
                <a:srgbClr val="FF0000"/>
              </a:solidFill>
            </a:endParaRPr>
          </a:p>
        </p:txBody>
      </p:sp>
      <p:sp>
        <p:nvSpPr>
          <p:cNvPr id="4" name="Footer Placeholder 3"/>
          <p:cNvSpPr>
            <a:spLocks noGrp="1"/>
          </p:cNvSpPr>
          <p:nvPr>
            <p:ph type="ftr" sz="quarter" idx="11"/>
          </p:nvPr>
        </p:nvSpPr>
        <p:spPr>
          <a:xfrm>
            <a:off x="2589212" y="6502400"/>
            <a:ext cx="7619999" cy="3556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6801" y="624110"/>
            <a:ext cx="9167812" cy="1280890"/>
          </a:xfrm>
        </p:spPr>
        <p:txBody>
          <a:bodyPr/>
          <a:lstStyle/>
          <a:p>
            <a:endParaRPr lang="en-US" dirty="0"/>
          </a:p>
        </p:txBody>
      </p:sp>
      <p:sp>
        <p:nvSpPr>
          <p:cNvPr id="3" name="Content Placeholder 2"/>
          <p:cNvSpPr>
            <a:spLocks noGrp="1"/>
          </p:cNvSpPr>
          <p:nvPr>
            <p:ph idx="1"/>
          </p:nvPr>
        </p:nvSpPr>
        <p:spPr>
          <a:xfrm>
            <a:off x="1752600" y="2133600"/>
            <a:ext cx="9752012" cy="3777622"/>
          </a:xfrm>
        </p:spPr>
        <p:txBody>
          <a:bodyPr/>
          <a:lstStyle/>
          <a:p>
            <a:endParaRPr lang="en-US" dirty="0" smtClean="0"/>
          </a:p>
          <a:p>
            <a:endParaRPr lang="en-US" dirty="0" smtClean="0"/>
          </a:p>
          <a:p>
            <a:endParaRPr lang="en-US" dirty="0" smtClean="0"/>
          </a:p>
          <a:p>
            <a:pPr algn="ctr">
              <a:buNone/>
            </a:pPr>
            <a:r>
              <a:rPr lang="en-US" dirty="0" smtClean="0"/>
              <a:t>	</a:t>
            </a:r>
            <a:r>
              <a:rPr lang="en-US" sz="3600" b="1" dirty="0" smtClean="0"/>
              <a:t>Towards Actualizing the Export Promotion Initiatives of the Federal Government of Nigeria.</a:t>
            </a:r>
            <a:endParaRPr lang="en-US" sz="3600" b="1"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1" y="624110"/>
            <a:ext cx="9675812" cy="645890"/>
          </a:xfrm>
        </p:spPr>
        <p:txBody>
          <a:bodyPr>
            <a:normAutofit/>
          </a:bodyPr>
          <a:lstStyle/>
          <a:p>
            <a:r>
              <a:rPr lang="en-US" sz="3100" b="1" dirty="0" smtClean="0"/>
              <a:t>SCMP – Towards actualizing Our Export Initiatives</a:t>
            </a:r>
            <a:r>
              <a:rPr lang="en-US" dirty="0" smtClean="0"/>
              <a:t> </a:t>
            </a:r>
            <a:endParaRPr lang="en-US" dirty="0"/>
          </a:p>
        </p:txBody>
      </p:sp>
      <p:sp>
        <p:nvSpPr>
          <p:cNvPr id="3" name="Content Placeholder 2"/>
          <p:cNvSpPr>
            <a:spLocks noGrp="1"/>
          </p:cNvSpPr>
          <p:nvPr>
            <p:ph idx="1"/>
          </p:nvPr>
        </p:nvSpPr>
        <p:spPr>
          <a:xfrm>
            <a:off x="1714500" y="1485900"/>
            <a:ext cx="9790112" cy="4940300"/>
          </a:xfrm>
        </p:spPr>
        <p:txBody>
          <a:bodyPr>
            <a:noAutofit/>
          </a:bodyPr>
          <a:lstStyle/>
          <a:p>
            <a:pPr algn="just">
              <a:buFont typeface="Arial" charset="0"/>
              <a:buChar char="•"/>
            </a:pPr>
            <a:r>
              <a:rPr lang="en-US" sz="2000" dirty="0" smtClean="0"/>
              <a:t>The SCM professionals should </a:t>
            </a:r>
            <a:r>
              <a:rPr lang="en-US" sz="2000" dirty="0" err="1" smtClean="0"/>
              <a:t>endeavour</a:t>
            </a:r>
            <a:r>
              <a:rPr lang="en-US" sz="2000" dirty="0" smtClean="0"/>
              <a:t> to research further into the enhancers involved in  the development of businesses such as the MICRO, SMALL &amp; MEDIUM ENTERPRISES (MSMEs) towards enhancing their capacity in manufacturing for export.</a:t>
            </a:r>
          </a:p>
          <a:p>
            <a:pPr algn="just">
              <a:buFont typeface="Arial" charset="0"/>
              <a:buChar char="•"/>
            </a:pPr>
            <a:r>
              <a:rPr lang="en-US" sz="2000" dirty="0" smtClean="0"/>
              <a:t>Encourage the understanding of the mandate of the Nigerian Export Promotion Council (NEPC) in addressing the ease of doing business of which the government is pursuing vigorously through policy enunciation.</a:t>
            </a:r>
          </a:p>
          <a:p>
            <a:pPr algn="just">
              <a:buFont typeface="Arial" charset="0"/>
              <a:buChar char="•"/>
            </a:pPr>
            <a:r>
              <a:rPr lang="en-US" sz="2000" dirty="0" smtClean="0"/>
              <a:t>Deeper understanding of the INCOTERMS (International Commercial Terms) and it applicability is fundamental</a:t>
            </a:r>
          </a:p>
          <a:p>
            <a:pPr algn="just">
              <a:buFont typeface="Arial" charset="0"/>
              <a:buChar char="•"/>
            </a:pPr>
            <a:r>
              <a:rPr lang="en-US" sz="2000" dirty="0" smtClean="0"/>
              <a:t>The professionals from various field s in Engineering, should partner with the SCM professionals in identifying,  locally manufactured machines for use in production as a substitute to importation because, PSCM isn’t just about, processing request leading to an award and finalization of contract rather, encouraging local  production for export.   </a:t>
            </a:r>
          </a:p>
          <a:p>
            <a:pPr algn="just">
              <a:buNone/>
            </a:pPr>
            <a:r>
              <a:rPr lang="en-US" sz="2000" dirty="0" smtClean="0"/>
              <a:t>	</a:t>
            </a:r>
            <a:endParaRPr lang="en-US" sz="2000" dirty="0"/>
          </a:p>
        </p:txBody>
      </p:sp>
      <p:sp>
        <p:nvSpPr>
          <p:cNvPr id="4" name="Footer Placeholder 3"/>
          <p:cNvSpPr>
            <a:spLocks noGrp="1"/>
          </p:cNvSpPr>
          <p:nvPr>
            <p:ph type="ftr" sz="quarter" idx="11"/>
          </p:nvPr>
        </p:nvSpPr>
        <p:spPr>
          <a:xfrm>
            <a:off x="2589212" y="6464300"/>
            <a:ext cx="7619999" cy="3937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35</a:t>
            </a:fld>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5301" y="393700"/>
            <a:ext cx="9739312" cy="673100"/>
          </a:xfrm>
        </p:spPr>
        <p:txBody>
          <a:bodyPr>
            <a:normAutofit fontScale="90000"/>
          </a:bodyPr>
          <a:lstStyle/>
          <a:p>
            <a:r>
              <a:rPr lang="en-US" b="1" dirty="0" smtClean="0"/>
              <a:t>SCMP – Towards actualizing Our Export Initiatives</a:t>
            </a:r>
            <a:r>
              <a:rPr lang="en-US" dirty="0" smtClean="0"/>
              <a:t> </a:t>
            </a:r>
            <a:endParaRPr lang="en-US" dirty="0"/>
          </a:p>
        </p:txBody>
      </p:sp>
      <p:sp>
        <p:nvSpPr>
          <p:cNvPr id="3" name="Content Placeholder 2"/>
          <p:cNvSpPr>
            <a:spLocks noGrp="1"/>
          </p:cNvSpPr>
          <p:nvPr>
            <p:ph idx="1"/>
          </p:nvPr>
        </p:nvSpPr>
        <p:spPr>
          <a:xfrm>
            <a:off x="1422400" y="1092200"/>
            <a:ext cx="10082212" cy="5321300"/>
          </a:xfrm>
        </p:spPr>
        <p:txBody>
          <a:bodyPr>
            <a:noAutofit/>
          </a:bodyPr>
          <a:lstStyle/>
          <a:p>
            <a:pPr algn="just">
              <a:buFont typeface="Arial" charset="0"/>
              <a:buChar char="•"/>
            </a:pPr>
            <a:r>
              <a:rPr lang="en-US" sz="2400" dirty="0" smtClean="0"/>
              <a:t>We encourage the SCM professionals to participate actively towards enhancing the operations especially, the manufacturing activities at the various Active Free Trade Zones in Nigeria such as </a:t>
            </a:r>
            <a:r>
              <a:rPr lang="en-US" sz="2400" dirty="0" err="1" smtClean="0"/>
              <a:t>Ogun</a:t>
            </a:r>
            <a:r>
              <a:rPr lang="en-US" sz="2400" dirty="0" smtClean="0"/>
              <a:t> Guangdong Free Trade Zone, Lagos Free Trade Zone, </a:t>
            </a:r>
            <a:r>
              <a:rPr lang="en-US" sz="2400" dirty="0" err="1" smtClean="0"/>
              <a:t>Lekki</a:t>
            </a:r>
            <a:r>
              <a:rPr lang="en-US" sz="2400" dirty="0" smtClean="0"/>
              <a:t> Free Trade Zone, Newest Airline Services &amp; Logistics EPZ, </a:t>
            </a:r>
            <a:r>
              <a:rPr lang="en-US" sz="2400" dirty="0" err="1" smtClean="0"/>
              <a:t>Dangote</a:t>
            </a:r>
            <a:r>
              <a:rPr lang="en-US" sz="2400" dirty="0" smtClean="0"/>
              <a:t> Industries Free Zone, </a:t>
            </a:r>
            <a:r>
              <a:rPr lang="en-US" sz="2400" dirty="0" err="1" smtClean="0"/>
              <a:t>Ladol</a:t>
            </a:r>
            <a:r>
              <a:rPr lang="en-US" sz="2400" dirty="0" smtClean="0"/>
              <a:t> Free Zone, Nigeria Aviation Handling Company (NAHCO), Nigeria International Commerce City ( </a:t>
            </a:r>
            <a:r>
              <a:rPr lang="en-US" sz="2400" dirty="0" err="1" smtClean="0"/>
              <a:t>Eko</a:t>
            </a:r>
            <a:r>
              <a:rPr lang="en-US" sz="2400" dirty="0" smtClean="0"/>
              <a:t> Atlantic), Snake Island </a:t>
            </a:r>
            <a:r>
              <a:rPr lang="en-US" sz="2400" dirty="0" err="1" smtClean="0"/>
              <a:t>Intergrated</a:t>
            </a:r>
            <a:r>
              <a:rPr lang="en-US" sz="2400" dirty="0" smtClean="0"/>
              <a:t>  Free Zone, </a:t>
            </a:r>
            <a:r>
              <a:rPr lang="en-US" sz="2400" dirty="0" err="1" smtClean="0"/>
              <a:t>Tomaro</a:t>
            </a:r>
            <a:r>
              <a:rPr lang="en-US" sz="2400" dirty="0" smtClean="0"/>
              <a:t> Industrial Park, Quits Aviation Services FZ, Pan African Catering Services FZ, NASCO FZ and </a:t>
            </a:r>
            <a:r>
              <a:rPr lang="en-US" sz="2400" dirty="0" err="1" smtClean="0"/>
              <a:t>Alaro</a:t>
            </a:r>
            <a:r>
              <a:rPr lang="en-US" sz="2400" dirty="0" smtClean="0"/>
              <a:t> FZ.</a:t>
            </a:r>
          </a:p>
          <a:p>
            <a:pPr algn="just">
              <a:buFont typeface="Arial" charset="0"/>
              <a:buChar char="•"/>
            </a:pPr>
            <a:r>
              <a:rPr lang="en-US" sz="2400" dirty="0" smtClean="0"/>
              <a:t>Finally, Procurement and Supply Chain Management professionals, trained and certified by the Chartered Institute of Purchasing and Supply Management of Nigeria, </a:t>
            </a:r>
            <a:endParaRPr lang="en-US" sz="2400" dirty="0"/>
          </a:p>
        </p:txBody>
      </p:sp>
      <p:sp>
        <p:nvSpPr>
          <p:cNvPr id="4" name="Footer Placeholder 3"/>
          <p:cNvSpPr>
            <a:spLocks noGrp="1"/>
          </p:cNvSpPr>
          <p:nvPr>
            <p:ph type="ftr" sz="quarter" idx="11"/>
          </p:nvPr>
        </p:nvSpPr>
        <p:spPr>
          <a:xfrm>
            <a:off x="2589212" y="6477000"/>
            <a:ext cx="7619999" cy="3810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1" y="624110"/>
            <a:ext cx="9574212" cy="722090"/>
          </a:xfrm>
        </p:spPr>
        <p:txBody>
          <a:bodyPr>
            <a:normAutofit/>
          </a:bodyPr>
          <a:lstStyle/>
          <a:p>
            <a:pPr algn="ctr"/>
            <a:r>
              <a:rPr lang="en-US" sz="3100" b="1" dirty="0" smtClean="0"/>
              <a:t>SCMP – Towards actualizing Our Export Initiatives</a:t>
            </a:r>
            <a:r>
              <a:rPr lang="en-US" sz="3100" dirty="0" smtClean="0"/>
              <a:t> </a:t>
            </a:r>
            <a:endParaRPr lang="en-US" dirty="0"/>
          </a:p>
        </p:txBody>
      </p:sp>
      <p:sp>
        <p:nvSpPr>
          <p:cNvPr id="3" name="Content Placeholder 2"/>
          <p:cNvSpPr>
            <a:spLocks noGrp="1"/>
          </p:cNvSpPr>
          <p:nvPr>
            <p:ph idx="1"/>
          </p:nvPr>
        </p:nvSpPr>
        <p:spPr>
          <a:xfrm>
            <a:off x="1587500" y="1511300"/>
            <a:ext cx="9917112" cy="4399922"/>
          </a:xfrm>
        </p:spPr>
        <p:txBody>
          <a:bodyPr>
            <a:normAutofit fontScale="92500" lnSpcReduction="10000"/>
          </a:bodyPr>
          <a:lstStyle/>
          <a:p>
            <a:pPr algn="just">
              <a:buNone/>
            </a:pPr>
            <a:r>
              <a:rPr lang="en-US" dirty="0" smtClean="0"/>
              <a:t>	</a:t>
            </a:r>
            <a:r>
              <a:rPr lang="en-US" sz="2400" dirty="0" smtClean="0"/>
              <a:t>should upscale our knowledge and take seriously our avowed professional commitment that placed us, to strategically manage the PSCM functions in both  Public and Private sectors of the Nigerian economy. We MUST continue to build our capacity and capability as well as, be mindful of the fact that, for a reliable and functional economic prosperity to be attained, we all owe it a collective responsibility to assist the Federal government of Nigeria, under the leadership of </a:t>
            </a:r>
            <a:r>
              <a:rPr lang="en-US" sz="2400" b="1" dirty="0" smtClean="0"/>
              <a:t>President Bola Ahmed </a:t>
            </a:r>
            <a:r>
              <a:rPr lang="en-US" sz="2400" b="1" dirty="0" err="1" smtClean="0"/>
              <a:t>Tinubu</a:t>
            </a:r>
            <a:r>
              <a:rPr lang="en-US" sz="2400" b="1" dirty="0" smtClean="0"/>
              <a:t> GCFR</a:t>
            </a:r>
            <a:r>
              <a:rPr lang="en-US" sz="2400" dirty="0" smtClean="0"/>
              <a:t>, to succeed in his economic reform agenda by reducing the incidences of procurement related corruption most especially, in the public sector followed by the private sector organization. PSCM Professional MUST checkmate the ugly vices of fraud and corruption in procurement for us to have meaningful growth and development. </a:t>
            </a:r>
          </a:p>
          <a:p>
            <a:endParaRPr lang="en-US"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3401" y="624110"/>
            <a:ext cx="9701212" cy="2728690"/>
          </a:xfrm>
        </p:spPr>
        <p:txBody>
          <a:bodyPr>
            <a:normAutofit/>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b="1" dirty="0" smtClean="0"/>
              <a:t>Thank You All For Listening.</a:t>
            </a:r>
            <a:endParaRPr lang="en-US" b="1" dirty="0"/>
          </a:p>
        </p:txBody>
      </p:sp>
      <p:sp>
        <p:nvSpPr>
          <p:cNvPr id="3" name="Content Placeholder 2"/>
          <p:cNvSpPr>
            <a:spLocks noGrp="1"/>
          </p:cNvSpPr>
          <p:nvPr>
            <p:ph idx="1"/>
          </p:nvPr>
        </p:nvSpPr>
        <p:spPr>
          <a:xfrm>
            <a:off x="2589212" y="2946400"/>
            <a:ext cx="8915400" cy="3365500"/>
          </a:xfrm>
        </p:spPr>
        <p:txBody>
          <a:bodyPr>
            <a:normAutofit/>
          </a:bodyPr>
          <a:lstStyle/>
          <a:p>
            <a:pPr>
              <a:buNone/>
            </a:pPr>
            <a:endParaRPr lang="en-US" sz="900" dirty="0"/>
          </a:p>
          <a:p>
            <a:pPr>
              <a:buNone/>
            </a:pPr>
            <a:r>
              <a:rPr lang="en-US" b="1" dirty="0"/>
              <a:t>References:</a:t>
            </a:r>
          </a:p>
          <a:p>
            <a:pPr>
              <a:buNone/>
            </a:pPr>
            <a:r>
              <a:rPr lang="en-US" dirty="0"/>
              <a:t>1.  </a:t>
            </a:r>
            <a:r>
              <a:rPr lang="en-US" dirty="0" smtClean="0"/>
              <a:t>KISM and CIPSMN Dialogue </a:t>
            </a:r>
            <a:r>
              <a:rPr lang="en-US" dirty="0"/>
              <a:t>- </a:t>
            </a:r>
            <a:r>
              <a:rPr lang="en-US" dirty="0" smtClean="0"/>
              <a:t> IFPSM Members on </a:t>
            </a:r>
            <a:r>
              <a:rPr lang="en-US" dirty="0" err="1" smtClean="0"/>
              <a:t>AfCFTA</a:t>
            </a:r>
            <a:r>
              <a:rPr lang="en-US" dirty="0" smtClean="0"/>
              <a:t> -</a:t>
            </a:r>
            <a:fld id="{79A1967D-3BB2-4B39-B6F1-1B39EC83B85B}" type="slidenum">
              <a:rPr lang="en-US" smtClean="0"/>
              <a:t>38</a:t>
            </a:fld>
            <a:fld id="{16637C34-634E-4BA3-B2F8-01DBBD2E5730}" type="slidenum">
              <a:rPr lang="en-US" smtClean="0"/>
              <a:t>38</a:t>
            </a:fld>
            <a:fld id="{270E3B5C-F11D-4451-8009-43B2CA4E7DC1}" type="slidenum">
              <a:rPr lang="en-US" smtClean="0"/>
              <a:t>38</a:t>
            </a:fld>
            <a:r>
              <a:rPr lang="en-US" dirty="0" smtClean="0"/>
              <a:t> 2023</a:t>
            </a:r>
            <a:endParaRPr lang="en-US" dirty="0"/>
          </a:p>
          <a:p>
            <a:pPr>
              <a:buAutoNum type="arabicPeriod" startAt="2"/>
            </a:pPr>
            <a:r>
              <a:rPr lang="en-US" dirty="0" smtClean="0"/>
              <a:t>International Purchasing Management  Lecture Note .Dr Abdul A. </a:t>
            </a:r>
            <a:r>
              <a:rPr lang="en-US" dirty="0" err="1" smtClean="0"/>
              <a:t>Mamman</a:t>
            </a:r>
            <a:r>
              <a:rPr lang="en-US" dirty="0" smtClean="0"/>
              <a:t> FCIPSN, 2021</a:t>
            </a:r>
            <a:endParaRPr lang="en-US" dirty="0"/>
          </a:p>
          <a:p>
            <a:pPr>
              <a:buAutoNum type="arabicPeriod" startAt="2"/>
            </a:pPr>
            <a:r>
              <a:rPr lang="en-US" dirty="0"/>
              <a:t>Sustainable </a:t>
            </a:r>
            <a:r>
              <a:rPr lang="en-US" dirty="0" smtClean="0"/>
              <a:t>Procurement </a:t>
            </a:r>
            <a:r>
              <a:rPr lang="en-US" dirty="0"/>
              <a:t>management  - </a:t>
            </a:r>
            <a:r>
              <a:rPr lang="en-US" dirty="0" smtClean="0"/>
              <a:t>M </a:t>
            </a:r>
            <a:r>
              <a:rPr lang="en-US" dirty="0"/>
              <a:t>, 2019 </a:t>
            </a:r>
          </a:p>
          <a:p>
            <a:pPr>
              <a:buAutoNum type="arabicPeriod" startAt="4"/>
            </a:pPr>
            <a:r>
              <a:rPr lang="en-US" dirty="0" smtClean="0"/>
              <a:t>Evolution  of Procurement &amp; Supply Chain Management: An MPDP Paper  2022 </a:t>
            </a:r>
            <a:r>
              <a:rPr lang="en-US" dirty="0"/>
              <a:t>– </a:t>
            </a:r>
            <a:r>
              <a:rPr lang="en-US" dirty="0" smtClean="0"/>
              <a:t>Prof. Mohammed </a:t>
            </a:r>
            <a:r>
              <a:rPr lang="en-US" dirty="0"/>
              <a:t>J. </a:t>
            </a:r>
            <a:r>
              <a:rPr lang="en-US" dirty="0" err="1"/>
              <a:t>Aliyu</a:t>
            </a:r>
            <a:r>
              <a:rPr lang="en-US" dirty="0"/>
              <a:t> , </a:t>
            </a:r>
            <a:r>
              <a:rPr lang="en-US" dirty="0" smtClean="0"/>
              <a:t>2020</a:t>
            </a:r>
          </a:p>
          <a:p>
            <a:pPr>
              <a:buAutoNum type="arabicPeriod" startAt="4"/>
            </a:pPr>
            <a:r>
              <a:rPr lang="en-US" dirty="0" smtClean="0"/>
              <a:t>X – ray of Nigeria’s  2025 Budget Provisions  : Messrs  PwC</a:t>
            </a:r>
          </a:p>
          <a:p>
            <a:pPr>
              <a:buAutoNum type="arabicPeriod" startAt="4"/>
            </a:pPr>
            <a:endParaRPr lang="en-US" dirty="0"/>
          </a:p>
          <a:p>
            <a:endParaRPr lang="en-US" dirty="0"/>
          </a:p>
        </p:txBody>
      </p:sp>
      <p:sp>
        <p:nvSpPr>
          <p:cNvPr id="6" name="Footer Placeholder 5"/>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38</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624110"/>
            <a:ext cx="9752012" cy="772890"/>
          </a:xfrm>
        </p:spPr>
        <p:txBody>
          <a:bodyPr>
            <a:normAutofit/>
          </a:bodyPr>
          <a:lstStyle/>
          <a:p>
            <a:pPr algn="ctr"/>
            <a:r>
              <a:rPr lang="en-US" sz="2800" b="1" dirty="0" smtClean="0"/>
              <a:t>Introduction to CIPSMN…. Cont’d.</a:t>
            </a:r>
            <a:endParaRPr lang="en-US" sz="2800" b="1" dirty="0"/>
          </a:p>
        </p:txBody>
      </p:sp>
      <p:sp>
        <p:nvSpPr>
          <p:cNvPr id="3" name="Content Placeholder 2"/>
          <p:cNvSpPr>
            <a:spLocks noGrp="1"/>
          </p:cNvSpPr>
          <p:nvPr>
            <p:ph idx="1"/>
          </p:nvPr>
        </p:nvSpPr>
        <p:spPr>
          <a:xfrm>
            <a:off x="1460500" y="1638300"/>
            <a:ext cx="10044112" cy="4826000"/>
          </a:xfrm>
        </p:spPr>
        <p:txBody>
          <a:bodyPr>
            <a:normAutofit fontScale="25000" lnSpcReduction="20000"/>
          </a:bodyPr>
          <a:lstStyle/>
          <a:p>
            <a:pPr algn="just">
              <a:buNone/>
            </a:pPr>
            <a:r>
              <a:rPr lang="en-US" dirty="0" smtClean="0"/>
              <a:t>	</a:t>
            </a:r>
            <a:r>
              <a:rPr lang="en-US" sz="8000" dirty="0" smtClean="0"/>
              <a:t>The new leadership of the institute including, team members as at then, mobilized through a strategic window of opportunity, by meeting with the</a:t>
            </a:r>
            <a:r>
              <a:rPr lang="en-US" sz="8000" b="1" dirty="0" smtClean="0"/>
              <a:t> Africa Region World Bank Director, </a:t>
            </a:r>
            <a:r>
              <a:rPr lang="en-US" sz="8000" b="1" dirty="0" err="1" smtClean="0"/>
              <a:t>Mr</a:t>
            </a:r>
            <a:r>
              <a:rPr lang="en-US" sz="8000" b="1" dirty="0" smtClean="0"/>
              <a:t> </a:t>
            </a:r>
            <a:r>
              <a:rPr lang="en-US" sz="8000" b="1" dirty="0" err="1" smtClean="0"/>
              <a:t>Rogatti</a:t>
            </a:r>
            <a:r>
              <a:rPr lang="en-US" sz="8000" dirty="0" smtClean="0"/>
              <a:t> who invariably, was a personal friend of the current Registrar/CEO of the institute, </a:t>
            </a:r>
            <a:r>
              <a:rPr lang="en-US" sz="8000" b="1" dirty="0" smtClean="0"/>
              <a:t>Prof. M’J. </a:t>
            </a:r>
            <a:r>
              <a:rPr lang="en-US" sz="8000" b="1" dirty="0" err="1" smtClean="0"/>
              <a:t>Aliyu</a:t>
            </a:r>
            <a:r>
              <a:rPr lang="en-US" sz="8000" b="1" dirty="0" smtClean="0"/>
              <a:t> FCIPSN </a:t>
            </a:r>
            <a:r>
              <a:rPr lang="en-US" sz="8000" dirty="0" smtClean="0"/>
              <a:t> and his team  sought for his  assistance towards supporting the institute’s quest for establishment through an Act of Parliament and recognition by the federal government of Nigeria especially, during the proposed economic reform initiatives being considered by the administration of former</a:t>
            </a:r>
            <a:r>
              <a:rPr lang="en-US" sz="8000" b="1" dirty="0" smtClean="0"/>
              <a:t> President </a:t>
            </a:r>
            <a:r>
              <a:rPr lang="en-US" sz="8000" b="1" dirty="0" err="1" smtClean="0"/>
              <a:t>Olusegun</a:t>
            </a:r>
            <a:r>
              <a:rPr lang="en-US" sz="8000" b="1" dirty="0" smtClean="0"/>
              <a:t> </a:t>
            </a:r>
            <a:r>
              <a:rPr lang="en-US" sz="8000" b="1" dirty="0" err="1" smtClean="0"/>
              <a:t>Obasanjo</a:t>
            </a:r>
            <a:r>
              <a:rPr lang="en-US" sz="8000" b="1" dirty="0" smtClean="0"/>
              <a:t> GCFR,</a:t>
            </a:r>
            <a:r>
              <a:rPr lang="en-US" sz="8000" dirty="0" smtClean="0"/>
              <a:t> of which procurement reform is the most significant element in the entire reform agenda.</a:t>
            </a:r>
          </a:p>
          <a:p>
            <a:pPr algn="just">
              <a:buNone/>
            </a:pPr>
            <a:r>
              <a:rPr lang="en-US" sz="8000" dirty="0" smtClean="0"/>
              <a:t>	Upon the birth of 4</a:t>
            </a:r>
            <a:r>
              <a:rPr lang="en-US" sz="8000" baseline="30000" dirty="0" smtClean="0"/>
              <a:t>th</a:t>
            </a:r>
            <a:r>
              <a:rPr lang="en-US" sz="8000" dirty="0" smtClean="0"/>
              <a:t> Democratic Republic in 1999, the institute leadership in the year 2020 renewed discussion with the World BANK Country office under the African  Region. The institute went further by approaching the National Assembly and seeking their support towards enabling the institute to be recognized through an Act of Parliament  in line with what obtains in other democratic nations of the world.</a:t>
            </a:r>
          </a:p>
          <a:p>
            <a:endParaRPr lang="en-US" dirty="0"/>
          </a:p>
        </p:txBody>
      </p:sp>
      <p:sp>
        <p:nvSpPr>
          <p:cNvPr id="4" name="Footer Placeholder 3"/>
          <p:cNvSpPr>
            <a:spLocks noGrp="1"/>
          </p:cNvSpPr>
          <p:nvPr>
            <p:ph type="ftr" sz="quarter" idx="11"/>
          </p:nvPr>
        </p:nvSpPr>
        <p:spPr>
          <a:xfrm>
            <a:off x="2589212" y="6362700"/>
            <a:ext cx="7619999" cy="4953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1801" y="598710"/>
            <a:ext cx="9753600" cy="760190"/>
          </a:xfrm>
        </p:spPr>
        <p:txBody>
          <a:bodyPr>
            <a:normAutofit/>
          </a:bodyPr>
          <a:lstStyle/>
          <a:p>
            <a:pPr algn="ctr"/>
            <a:r>
              <a:rPr lang="en-US" sz="2800" b="1" dirty="0" smtClean="0"/>
              <a:t>Introduction to CIPSMN….. Cont’d.</a:t>
            </a:r>
            <a:endParaRPr lang="en-US" sz="2800" b="1" dirty="0"/>
          </a:p>
        </p:txBody>
      </p:sp>
      <p:sp>
        <p:nvSpPr>
          <p:cNvPr id="3" name="Content Placeholder 2"/>
          <p:cNvSpPr>
            <a:spLocks noGrp="1"/>
          </p:cNvSpPr>
          <p:nvPr>
            <p:ph idx="1"/>
          </p:nvPr>
        </p:nvSpPr>
        <p:spPr>
          <a:xfrm>
            <a:off x="1257300" y="1460500"/>
            <a:ext cx="10363200" cy="4711700"/>
          </a:xfrm>
        </p:spPr>
        <p:txBody>
          <a:bodyPr>
            <a:normAutofit fontScale="25000" lnSpcReduction="20000"/>
          </a:bodyPr>
          <a:lstStyle/>
          <a:p>
            <a:pPr algn="just">
              <a:buNone/>
            </a:pPr>
            <a:r>
              <a:rPr lang="en-US" dirty="0" smtClean="0"/>
              <a:t>	</a:t>
            </a:r>
          </a:p>
          <a:p>
            <a:pPr algn="just">
              <a:buNone/>
            </a:pPr>
            <a:r>
              <a:rPr lang="en-US" sz="8000" dirty="0" smtClean="0"/>
              <a:t>	A bill was prepared and presented to the National Assembly for consideration unfortunately, it took the cursory look of the then institute leadership under</a:t>
            </a:r>
            <a:r>
              <a:rPr lang="en-US" sz="8000" b="1" dirty="0" smtClean="0"/>
              <a:t> Prof. M.J. </a:t>
            </a:r>
            <a:r>
              <a:rPr lang="en-US" sz="8000" b="1" dirty="0" err="1" smtClean="0"/>
              <a:t>Aliyu</a:t>
            </a:r>
            <a:r>
              <a:rPr lang="en-US" sz="8000" b="1" dirty="0" smtClean="0"/>
              <a:t> Registrar/CEO, </a:t>
            </a:r>
            <a:r>
              <a:rPr lang="en-US" sz="8000" dirty="0" smtClean="0"/>
              <a:t>to discover that, an individual who was privy to the submission of the first proposed Bill, went behind and retrieve the Bill. The determination of the leadership and team members  was further put to test and rather than allowing those, who do not wish the institute well to triumph, a new Bill was put together again and a re-submission  was made to the National Assembly for proper legislative work. it would have passed in the Senate by the year 2003 but, the contestation among members of the Marketing institute in Nigeria, caused the delay through unresolved stand by the opposing parties. </a:t>
            </a:r>
          </a:p>
          <a:p>
            <a:pPr algn="just">
              <a:buNone/>
            </a:pPr>
            <a:r>
              <a:rPr lang="en-US" sz="8000" dirty="0" smtClean="0"/>
              <a:t>	The institute, upon inauguration of the 5</a:t>
            </a:r>
            <a:r>
              <a:rPr lang="en-US" sz="8000" baseline="30000" dirty="0" smtClean="0"/>
              <a:t>th</a:t>
            </a:r>
            <a:r>
              <a:rPr lang="en-US" sz="8000" dirty="0" smtClean="0"/>
              <a:t> National Assembly commenced the process all over again. To the glory of God Almighty, the Bill went through the crucible of Legislative enactment in both houses of the National Assembly and a clean copy was passed to the then </a:t>
            </a:r>
            <a:r>
              <a:rPr lang="en-US" sz="8000" b="1" dirty="0" smtClean="0"/>
              <a:t>President </a:t>
            </a:r>
            <a:r>
              <a:rPr lang="en-US" sz="8000" b="1" dirty="0" err="1" smtClean="0"/>
              <a:t>Olusegun</a:t>
            </a:r>
            <a:r>
              <a:rPr lang="en-US" sz="8000" b="1" dirty="0" smtClean="0"/>
              <a:t> </a:t>
            </a:r>
            <a:r>
              <a:rPr lang="en-US" sz="8000" b="1" dirty="0" err="1" smtClean="0"/>
              <a:t>Obasanjo</a:t>
            </a:r>
            <a:r>
              <a:rPr lang="en-US" sz="8000" b="1" dirty="0" smtClean="0"/>
              <a:t> GCFR</a:t>
            </a:r>
            <a:r>
              <a:rPr lang="en-US" sz="8000" dirty="0" smtClean="0"/>
              <a:t>, for his assent which, was finally granted on the 30</a:t>
            </a:r>
            <a:r>
              <a:rPr lang="en-US" sz="8000" baseline="30000" dirty="0" smtClean="0"/>
              <a:t>th</a:t>
            </a:r>
            <a:r>
              <a:rPr lang="en-US" sz="8000" dirty="0" smtClean="0"/>
              <a:t> April, 2007 and thus birthed the </a:t>
            </a:r>
            <a:r>
              <a:rPr lang="en-US" sz="8000" b="1" dirty="0" smtClean="0"/>
              <a:t>Chartered Institute of Purchasing and Supply Management of Nigeria via CIPSMN Establishment Act 21 of 2007.</a:t>
            </a:r>
            <a:endParaRPr lang="en-US" sz="8000" dirty="0" smtClean="0"/>
          </a:p>
          <a:p>
            <a:pPr algn="just">
              <a:buNone/>
            </a:pPr>
            <a:r>
              <a:rPr lang="en-US" sz="8000" dirty="0" smtClean="0"/>
              <a:t>	</a:t>
            </a:r>
            <a:endParaRPr lang="en-US" sz="8000" dirty="0"/>
          </a:p>
        </p:txBody>
      </p:sp>
      <p:sp>
        <p:nvSpPr>
          <p:cNvPr id="4" name="Footer Placeholder 3"/>
          <p:cNvSpPr>
            <a:spLocks noGrp="1"/>
          </p:cNvSpPr>
          <p:nvPr>
            <p:ph type="ftr" sz="quarter" idx="11"/>
          </p:nvPr>
        </p:nvSpPr>
        <p:spPr>
          <a:xfrm>
            <a:off x="2589212" y="6400800"/>
            <a:ext cx="7619999" cy="3048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1" y="624110"/>
            <a:ext cx="9752012" cy="861790"/>
          </a:xfrm>
        </p:spPr>
        <p:txBody>
          <a:bodyPr>
            <a:normAutofit/>
          </a:bodyPr>
          <a:lstStyle/>
          <a:p>
            <a:pPr algn="ctr"/>
            <a:r>
              <a:rPr lang="en-US" sz="2800" b="1" dirty="0" smtClean="0"/>
              <a:t>Introduction to CIPSMN…… cont’d.</a:t>
            </a:r>
            <a:endParaRPr lang="en-US" sz="2800" b="1" dirty="0"/>
          </a:p>
        </p:txBody>
      </p:sp>
      <p:sp>
        <p:nvSpPr>
          <p:cNvPr id="3" name="Content Placeholder 2"/>
          <p:cNvSpPr>
            <a:spLocks noGrp="1"/>
          </p:cNvSpPr>
          <p:nvPr>
            <p:ph idx="1"/>
          </p:nvPr>
        </p:nvSpPr>
        <p:spPr>
          <a:xfrm>
            <a:off x="1651000" y="1498600"/>
            <a:ext cx="9853612" cy="4851400"/>
          </a:xfrm>
        </p:spPr>
        <p:txBody>
          <a:bodyPr>
            <a:normAutofit fontScale="92500"/>
          </a:bodyPr>
          <a:lstStyle/>
          <a:p>
            <a:pPr algn="just">
              <a:buNone/>
            </a:pPr>
            <a:r>
              <a:rPr lang="en-US" dirty="0" smtClean="0"/>
              <a:t>	</a:t>
            </a:r>
            <a:r>
              <a:rPr lang="en-US" sz="2000" dirty="0" smtClean="0"/>
              <a:t>Reflecting on the success, other achievements were recorded post establishment towards  positioning the institute in exercising of her core professional mandate among which are:</a:t>
            </a:r>
          </a:p>
          <a:p>
            <a:pPr algn="just"/>
            <a:r>
              <a:rPr lang="en-US" sz="2000" dirty="0" smtClean="0"/>
              <a:t> Conducted  the National Election to elect National Executive Officers in 2010.</a:t>
            </a:r>
          </a:p>
          <a:p>
            <a:pPr algn="just"/>
            <a:r>
              <a:rPr lang="en-US" sz="2000" dirty="0" smtClean="0"/>
              <a:t>Received the report on accreditation and evaluation of the certificates and qualifications of the institute by the Federal Ministry of Education, Abuja in 2008.</a:t>
            </a:r>
          </a:p>
          <a:p>
            <a:pPr algn="just"/>
            <a:r>
              <a:rPr lang="en-US" sz="2000" dirty="0" smtClean="0"/>
              <a:t>Inclusion of the certificates and qualifications of the institute into the scheme of service by the National Council on Establishment in 2013</a:t>
            </a:r>
          </a:p>
          <a:p>
            <a:pPr algn="just"/>
            <a:r>
              <a:rPr lang="en-US" sz="2000" dirty="0" smtClean="0"/>
              <a:t>Recognition of the institute’s certification in the Presidential Executive Order 05  for Contract execution , local content policy in contract award for Science, Engineering and Technology – 2020</a:t>
            </a:r>
          </a:p>
          <a:p>
            <a:pPr algn="just"/>
            <a:r>
              <a:rPr lang="en-US" sz="2000" dirty="0" smtClean="0"/>
              <a:t>Currently in the National Assembly seeking a change in name to Chartered Institute of Procurement and Supply Chain Management of Nigeria in line with global best practices (pending at the National Assembly). - 2024</a:t>
            </a:r>
            <a:endParaRPr lang="en-US" sz="2000" dirty="0"/>
          </a:p>
        </p:txBody>
      </p:sp>
      <p:sp>
        <p:nvSpPr>
          <p:cNvPr id="4" name="Footer Placeholder 3"/>
          <p:cNvSpPr>
            <a:spLocks noGrp="1"/>
          </p:cNvSpPr>
          <p:nvPr>
            <p:ph type="ftr" sz="quarter" idx="11"/>
          </p:nvPr>
        </p:nvSpPr>
        <p:spPr>
          <a:xfrm>
            <a:off x="2589212" y="6375400"/>
            <a:ext cx="7619999" cy="317500"/>
          </a:xfrm>
        </p:spPr>
        <p:txBody>
          <a:bodyPr/>
          <a:lstStyle/>
          <a:p>
            <a:r>
              <a:rPr lang="en-US" dirty="0"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9901" y="624110"/>
            <a:ext cx="9764712" cy="976090"/>
          </a:xfrm>
        </p:spPr>
        <p:txBody>
          <a:bodyPr>
            <a:normAutofit/>
          </a:bodyPr>
          <a:lstStyle/>
          <a:p>
            <a:pPr algn="ctr"/>
            <a:r>
              <a:rPr lang="en-US" sz="2800" b="1" dirty="0" smtClean="0"/>
              <a:t>Supply Chain Management : The Roles and Responsibilities of Professionals</a:t>
            </a:r>
            <a:endParaRPr lang="en-US" sz="2800" b="1" dirty="0"/>
          </a:p>
        </p:txBody>
      </p:sp>
      <p:sp>
        <p:nvSpPr>
          <p:cNvPr id="3" name="Content Placeholder 2"/>
          <p:cNvSpPr>
            <a:spLocks noGrp="1"/>
          </p:cNvSpPr>
          <p:nvPr>
            <p:ph idx="1"/>
          </p:nvPr>
        </p:nvSpPr>
        <p:spPr>
          <a:xfrm>
            <a:off x="1663700" y="1625600"/>
            <a:ext cx="9840912" cy="4521200"/>
          </a:xfrm>
        </p:spPr>
        <p:txBody>
          <a:bodyPr>
            <a:normAutofit lnSpcReduction="10000"/>
          </a:bodyPr>
          <a:lstStyle/>
          <a:p>
            <a:pPr algn="just"/>
            <a:r>
              <a:rPr lang="en-US" sz="2000" b="1" dirty="0" smtClean="0"/>
              <a:t>Supply Chain Management</a:t>
            </a:r>
            <a:r>
              <a:rPr lang="en-US" sz="2000" dirty="0" smtClean="0"/>
              <a:t> refers to the coordination and management of activities involved in sourcing, producing and delivering products or services to customers. It encompasses a network of organizations, people and activities that work together to create value for customers.</a:t>
            </a:r>
          </a:p>
          <a:p>
            <a:pPr algn="just"/>
            <a:r>
              <a:rPr lang="en-US" sz="2000" dirty="0" smtClean="0"/>
              <a:t>According to a world renowned author in supply chain management </a:t>
            </a:r>
            <a:r>
              <a:rPr lang="en-US" sz="2000" b="1" dirty="0" err="1" smtClean="0"/>
              <a:t>Upendra</a:t>
            </a:r>
            <a:r>
              <a:rPr lang="en-US" sz="2000" b="1" dirty="0" smtClean="0"/>
              <a:t> </a:t>
            </a:r>
            <a:r>
              <a:rPr lang="en-US" sz="2000" b="1" dirty="0" err="1" smtClean="0"/>
              <a:t>Kachru</a:t>
            </a:r>
            <a:r>
              <a:rPr lang="en-US" sz="2000" dirty="0" smtClean="0"/>
              <a:t>, is involved in the process of planning, implementing and controlling operations for serving customers as efficiently as possible. It encompasses all activities involved in sourcing , procurement, conversion and logistics. This is reflected in the operations of an organization which focuses on optimization of activities in the supply chain with a view to transporting the finished product using various modes of transportation to distribution centers, and ultimately to consumers. The entire process of an organization involved in collection and delivery and return journey of the organization box is a perfect example of excellence in supply chain management.</a:t>
            </a:r>
          </a:p>
          <a:p>
            <a:pPr>
              <a:buNone/>
            </a:pPr>
            <a:endParaRPr lang="en-US" dirty="0" smtClean="0"/>
          </a:p>
        </p:txBody>
      </p:sp>
      <p:sp>
        <p:nvSpPr>
          <p:cNvPr id="4" name="Footer Placeholder 3"/>
          <p:cNvSpPr>
            <a:spLocks noGrp="1"/>
          </p:cNvSpPr>
          <p:nvPr>
            <p:ph type="ftr" sz="quarter" idx="11"/>
          </p:nvPr>
        </p:nvSpPr>
        <p:spPr>
          <a:xfrm>
            <a:off x="2589212" y="6311900"/>
            <a:ext cx="7619999" cy="381000"/>
          </a:xfrm>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601" y="624110"/>
            <a:ext cx="9625012" cy="734790"/>
          </a:xfrm>
        </p:spPr>
        <p:txBody>
          <a:bodyPr>
            <a:noAutofit/>
          </a:bodyPr>
          <a:lstStyle/>
          <a:p>
            <a:pPr algn="ctr"/>
            <a:r>
              <a:rPr lang="en-US" sz="2800" b="1" dirty="0" smtClean="0"/>
              <a:t>Key Components of Supply Chain Management </a:t>
            </a:r>
            <a:br>
              <a:rPr lang="en-US" sz="2800" b="1" dirty="0" smtClean="0"/>
            </a:br>
            <a:endParaRPr lang="en-US" sz="2800" b="1" dirty="0"/>
          </a:p>
        </p:txBody>
      </p:sp>
      <p:sp>
        <p:nvSpPr>
          <p:cNvPr id="3" name="Content Placeholder 2"/>
          <p:cNvSpPr>
            <a:spLocks noGrp="1"/>
          </p:cNvSpPr>
          <p:nvPr>
            <p:ph idx="1"/>
          </p:nvPr>
        </p:nvSpPr>
        <p:spPr>
          <a:xfrm>
            <a:off x="1651000" y="1600200"/>
            <a:ext cx="9853612" cy="4521200"/>
          </a:xfrm>
        </p:spPr>
        <p:txBody>
          <a:bodyPr>
            <a:normAutofit fontScale="92500"/>
          </a:bodyPr>
          <a:lstStyle/>
          <a:p>
            <a:pPr>
              <a:buNone/>
            </a:pPr>
            <a:endParaRPr lang="en-US" dirty="0" smtClean="0"/>
          </a:p>
          <a:p>
            <a:pPr algn="just">
              <a:buNone/>
            </a:pPr>
            <a:r>
              <a:rPr lang="en-US" dirty="0" smtClean="0"/>
              <a:t>* 	</a:t>
            </a:r>
            <a:r>
              <a:rPr lang="en-US" sz="2400" b="1" dirty="0" smtClean="0"/>
              <a:t>Supply Chain Planning</a:t>
            </a:r>
            <a:r>
              <a:rPr lang="en-US" sz="2400" dirty="0" smtClean="0"/>
              <a:t> – Forecasting demand, planning production and managing inventory.</a:t>
            </a:r>
          </a:p>
          <a:p>
            <a:pPr algn="just">
              <a:buFont typeface="Arial" charset="0"/>
              <a:buChar char="•"/>
            </a:pPr>
            <a:r>
              <a:rPr lang="en-US" sz="2400" b="1" dirty="0" smtClean="0"/>
              <a:t>Sourcing </a:t>
            </a:r>
            <a:r>
              <a:rPr lang="en-US" sz="2400" dirty="0" smtClean="0"/>
              <a:t>-  Procuring raw materials, goods or services from suppliers.</a:t>
            </a:r>
          </a:p>
          <a:p>
            <a:pPr algn="just">
              <a:buFont typeface="Arial" charset="0"/>
              <a:buChar char="•"/>
            </a:pPr>
            <a:r>
              <a:rPr lang="en-US" sz="2400" b="1" dirty="0" smtClean="0"/>
              <a:t>Production</a:t>
            </a:r>
            <a:r>
              <a:rPr lang="en-US" sz="2400" dirty="0" smtClean="0"/>
              <a:t> – Manufacturing, processing or assembling products.</a:t>
            </a:r>
          </a:p>
          <a:p>
            <a:pPr algn="just">
              <a:buFont typeface="Arial" charset="0"/>
              <a:buChar char="•"/>
            </a:pPr>
            <a:r>
              <a:rPr lang="en-US" sz="2400" b="1" dirty="0" smtClean="0"/>
              <a:t>Logistics and Transportation</a:t>
            </a:r>
            <a:r>
              <a:rPr lang="en-US" sz="2400" dirty="0" smtClean="0"/>
              <a:t> – Moving  goods from one place to another</a:t>
            </a:r>
          </a:p>
          <a:p>
            <a:pPr algn="just">
              <a:buFont typeface="Arial" charset="0"/>
              <a:buChar char="•"/>
            </a:pPr>
            <a:r>
              <a:rPr lang="en-US" sz="2400" b="1" dirty="0" smtClean="0"/>
              <a:t>Inventory Management</a:t>
            </a:r>
            <a:r>
              <a:rPr lang="en-US" sz="2400" dirty="0" smtClean="0"/>
              <a:t> – Managing stock levels, storage and distribution.</a:t>
            </a:r>
          </a:p>
          <a:p>
            <a:pPr algn="just">
              <a:buFont typeface="Arial" charset="0"/>
              <a:buChar char="•"/>
            </a:pPr>
            <a:r>
              <a:rPr lang="en-US" sz="2400" b="1" dirty="0" smtClean="0"/>
              <a:t>Distribution </a:t>
            </a:r>
            <a:r>
              <a:rPr lang="en-US" sz="2400" dirty="0" smtClean="0"/>
              <a:t>– Delivery products to customers.</a:t>
            </a:r>
          </a:p>
          <a:p>
            <a:pPr algn="just">
              <a:buNone/>
            </a:pPr>
            <a:endParaRPr lang="en-US" sz="2400" dirty="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1" y="624110"/>
            <a:ext cx="9713912" cy="658590"/>
          </a:xfrm>
        </p:spPr>
        <p:txBody>
          <a:bodyPr>
            <a:normAutofit/>
          </a:bodyPr>
          <a:lstStyle/>
          <a:p>
            <a:pPr algn="ctr"/>
            <a:r>
              <a:rPr lang="en-US" sz="3200" b="1" dirty="0" smtClean="0"/>
              <a:t>Goals of Supply Chain Management</a:t>
            </a:r>
            <a:endParaRPr lang="en-US" sz="3200" b="1" dirty="0"/>
          </a:p>
        </p:txBody>
      </p:sp>
      <p:sp>
        <p:nvSpPr>
          <p:cNvPr id="3" name="Content Placeholder 2"/>
          <p:cNvSpPr>
            <a:spLocks noGrp="1"/>
          </p:cNvSpPr>
          <p:nvPr>
            <p:ph idx="1"/>
          </p:nvPr>
        </p:nvSpPr>
        <p:spPr>
          <a:xfrm>
            <a:off x="1676400" y="1346200"/>
            <a:ext cx="9828212" cy="4851400"/>
          </a:xfrm>
        </p:spPr>
        <p:txBody>
          <a:bodyPr>
            <a:normAutofit/>
          </a:bodyPr>
          <a:lstStyle/>
          <a:p>
            <a:endParaRPr lang="en-US" dirty="0" smtClean="0"/>
          </a:p>
          <a:p>
            <a:endParaRPr lang="en-US" dirty="0" smtClean="0"/>
          </a:p>
          <a:p>
            <a:pPr algn="just"/>
            <a:r>
              <a:rPr lang="en-US" sz="2400" b="1" dirty="0" smtClean="0"/>
              <a:t>Improve Efficiency</a:t>
            </a:r>
            <a:r>
              <a:rPr lang="en-US" sz="2400" dirty="0" smtClean="0"/>
              <a:t> – Streamline processes, reduce waste and increase productivity</a:t>
            </a:r>
          </a:p>
          <a:p>
            <a:pPr algn="just"/>
            <a:r>
              <a:rPr lang="en-US" sz="2400" b="1" dirty="0" smtClean="0"/>
              <a:t>Reduce Costs</a:t>
            </a:r>
            <a:r>
              <a:rPr lang="en-US" sz="2400" dirty="0" smtClean="0"/>
              <a:t> – Minimize costs associated with sourcing, production and logistics</a:t>
            </a:r>
          </a:p>
          <a:p>
            <a:pPr algn="just"/>
            <a:r>
              <a:rPr lang="en-US" sz="2400" b="1" dirty="0" smtClean="0"/>
              <a:t>Enhance Customer Satisfaction</a:t>
            </a:r>
            <a:r>
              <a:rPr lang="en-US" sz="2400" dirty="0" smtClean="0"/>
              <a:t> – Deliver products on time, in good condition, and with excellent service.</a:t>
            </a:r>
          </a:p>
          <a:p>
            <a:pPr algn="just"/>
            <a:r>
              <a:rPr lang="en-US" sz="2400" b="1" dirty="0" smtClean="0"/>
              <a:t>Mitigate Risks</a:t>
            </a:r>
            <a:r>
              <a:rPr lang="en-US" sz="2400" dirty="0" smtClean="0"/>
              <a:t> – Identify and manage risks associated with supply chain disruptions.</a:t>
            </a:r>
          </a:p>
          <a:p>
            <a:endParaRPr lang="en-US" dirty="0" smtClean="0"/>
          </a:p>
        </p:txBody>
      </p:sp>
      <p:sp>
        <p:nvSpPr>
          <p:cNvPr id="4" name="Footer Placeholder 3"/>
          <p:cNvSpPr>
            <a:spLocks noGrp="1"/>
          </p:cNvSpPr>
          <p:nvPr>
            <p:ph type="ftr" sz="quarter" idx="11"/>
          </p:nvPr>
        </p:nvSpPr>
        <p:spPr/>
        <p:txBody>
          <a:bodyPr/>
          <a:lstStyle/>
          <a:p>
            <a:r>
              <a:rPr lang="en-US" smtClean="0"/>
              <a:t>DEVELOPED AND PRESENTED BY CHARTERTERD INST. OF PURCHASING AND SUPPLY MAGT. OF NIGERIA.</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4287</TotalTime>
  <Words>2472</Words>
  <Application>Microsoft Office PowerPoint</Application>
  <PresentationFormat>Custom</PresentationFormat>
  <Paragraphs>407</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Wisp</vt:lpstr>
      <vt:lpstr>.</vt:lpstr>
      <vt:lpstr> Objectives of this paper</vt:lpstr>
      <vt:lpstr>Introductory Comment about the Chartered Institute of Purchasing and Supply Management of Nigeria.</vt:lpstr>
      <vt:lpstr>Introduction to CIPSMN…. Cont’d.</vt:lpstr>
      <vt:lpstr>Introduction to CIPSMN….. Cont’d.</vt:lpstr>
      <vt:lpstr>Introduction to CIPSMN…… cont’d.</vt:lpstr>
      <vt:lpstr>Supply Chain Management : The Roles and Responsibilities of Professionals</vt:lpstr>
      <vt:lpstr>Key Components of Supply Chain Management  </vt:lpstr>
      <vt:lpstr>Goals of Supply Chain Management</vt:lpstr>
      <vt:lpstr>Benefits of Effective Supply Chain Management </vt:lpstr>
      <vt:lpstr>The Roles and Responsibilities of Supply Chain Professionals</vt:lpstr>
      <vt:lpstr>Roles of Supply Chain Professionals</vt:lpstr>
      <vt:lpstr>Responsibilities of Supply Chain Management</vt:lpstr>
      <vt:lpstr>Skills and Qualities of a SCM Professional.</vt:lpstr>
      <vt:lpstr>PowerPoint Presentation</vt:lpstr>
      <vt:lpstr>Africa: A Complex Reality   </vt:lpstr>
      <vt:lpstr>Panoramic View of Africa’s Geo-Strategic Situation     </vt:lpstr>
      <vt:lpstr>Enter  AfCFTA…  </vt:lpstr>
      <vt:lpstr>Africa Continental Free Trade Agreement</vt:lpstr>
      <vt:lpstr>What is the AfCFTA Promise?</vt:lpstr>
      <vt:lpstr>AfCFTA Potential Benefits…   </vt:lpstr>
      <vt:lpstr>Africa’s</vt:lpstr>
      <vt:lpstr>Summary on why AfCFTA… </vt:lpstr>
      <vt:lpstr>Background to a Common African Currency…   </vt:lpstr>
      <vt:lpstr> Clamour for a Common Currency started with BRICS… </vt:lpstr>
      <vt:lpstr> Objectives of a Common Currency… </vt:lpstr>
      <vt:lpstr>Challenges to a Common Currency… </vt:lpstr>
      <vt:lpstr>Who is benefiting from Africa’s growth and wealth?      </vt:lpstr>
      <vt:lpstr>PowerPoint Presentation</vt:lpstr>
      <vt:lpstr>What is in it for the Nigeria Supply Chain Professionals </vt:lpstr>
      <vt:lpstr>The 2025 Budget – Key Considerations to Unpack for 2025 </vt:lpstr>
      <vt:lpstr>2025 Budget – Sectoral Allocations </vt:lpstr>
      <vt:lpstr>Expenditure Breakdown</vt:lpstr>
      <vt:lpstr>PowerPoint Presentation</vt:lpstr>
      <vt:lpstr>SCMP – Towards actualizing Our Export Initiatives </vt:lpstr>
      <vt:lpstr>SCMP – Towards actualizing Our Export Initiatives </vt:lpstr>
      <vt:lpstr>SCMP – Towards actualizing Our Export Initiatives </vt:lpstr>
      <vt:lpstr>   Thank You All For Listening.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NIGERIAN EXPORT PROMOTION COUNCIL (NEPC).</dc:title>
  <dc:creator>user</dc:creator>
  <cp:lastModifiedBy>CIPSMN SEC</cp:lastModifiedBy>
  <cp:revision>358</cp:revision>
  <cp:lastPrinted>2025-04-19T13:17:32Z</cp:lastPrinted>
  <dcterms:created xsi:type="dcterms:W3CDTF">2019-06-06T21:33:54Z</dcterms:created>
  <dcterms:modified xsi:type="dcterms:W3CDTF">2025-04-19T13:25:11Z</dcterms:modified>
</cp:coreProperties>
</file>