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notesMasterIdLst>
    <p:notesMasterId r:id="rId34"/>
  </p:notesMasterIdLst>
  <p:handoutMasterIdLst>
    <p:handoutMasterId r:id="rId35"/>
  </p:handoutMasterIdLst>
  <p:sldIdLst>
    <p:sldId id="256" r:id="rId2"/>
    <p:sldId id="257" r:id="rId3"/>
    <p:sldId id="258" r:id="rId4"/>
    <p:sldId id="259" r:id="rId5"/>
    <p:sldId id="274" r:id="rId6"/>
    <p:sldId id="275" r:id="rId7"/>
    <p:sldId id="291" r:id="rId8"/>
    <p:sldId id="276"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81" r:id="rId23"/>
    <p:sldId id="289" r:id="rId24"/>
    <p:sldId id="288" r:id="rId25"/>
    <p:sldId id="285" r:id="rId26"/>
    <p:sldId id="286" r:id="rId27"/>
    <p:sldId id="287" r:id="rId28"/>
    <p:sldId id="284" r:id="rId29"/>
    <p:sldId id="290" r:id="rId30"/>
    <p:sldId id="292" r:id="rId31"/>
    <p:sldId id="293" r:id="rId32"/>
    <p:sldId id="277" r:id="rId33"/>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B567CF7C-1030-4963-94F4-1A94BB7DA87D}" type="slidenum">
              <a:rPr lang="en-US" smtClean="0"/>
              <a:t>‹#›</a:t>
            </a:fld>
            <a:endParaRPr lang="en-US"/>
          </a:p>
        </p:txBody>
      </p:sp>
    </p:spTree>
    <p:extLst>
      <p:ext uri="{BB962C8B-B14F-4D97-AF65-F5344CB8AC3E}">
        <p14:creationId xmlns:p14="http://schemas.microsoft.com/office/powerpoint/2010/main" val="2735871989"/>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68263" y="746125"/>
            <a:ext cx="662463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706B655D-BDA0-4E40-9A53-2CC6AB43F4EC}" type="slidenum">
              <a:rPr lang="en-US" smtClean="0"/>
              <a:t>‹#›</a:t>
            </a:fld>
            <a:endParaRPr lang="en-US"/>
          </a:p>
        </p:txBody>
      </p:sp>
    </p:spTree>
    <p:extLst>
      <p:ext uri="{BB962C8B-B14F-4D97-AF65-F5344CB8AC3E}">
        <p14:creationId xmlns:p14="http://schemas.microsoft.com/office/powerpoint/2010/main" val="1565535293"/>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3041625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297455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983148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334263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4209754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3571532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753334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962664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958725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993200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501028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082325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31719697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887040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931892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063401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4660337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1759857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3754074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8265486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5957364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812802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37704807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40993931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3059590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837168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1919948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213431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356067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4280318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497461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endParaRPr lang="en-US"/>
          </a:p>
        </p:txBody>
      </p:sp>
    </p:spTree>
    <p:extLst>
      <p:ext uri="{BB962C8B-B14F-4D97-AF65-F5344CB8AC3E}">
        <p14:creationId xmlns:p14="http://schemas.microsoft.com/office/powerpoint/2010/main" val="24641522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A116FE6-C535-427B-B11E-D27124A6CAA7}" type="datetime1">
              <a:rPr lang="en-US" smtClean="0"/>
              <a:t>4/10/2025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FAB73BC-B049-4115-A692-8D63A059BFB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37A044-C5A5-4EC3-B3BA-1AABC2A2C683}" type="datetime1">
              <a:rPr lang="en-US" smtClean="0"/>
              <a:t>4/10/2025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A59935-6C62-4062-93BD-2367B98925D7}" type="datetime1">
              <a:rPr lang="en-US" smtClean="0"/>
              <a:t>4/10/2025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5572BE-BE5B-4664-8139-EE86EAF5E42A}" type="datetime1">
              <a:rPr lang="en-US" smtClean="0"/>
              <a:t>4/10/2025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FAB73BC-B049-4115-A692-8D63A059BFB8}"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B4DEEE0-0BE5-446A-95F4-826C11C476BF}" type="datetime1">
              <a:rPr lang="en-US" smtClean="0"/>
              <a:t>4/10/2025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FAB73BC-B049-4115-A692-8D63A059BFB8}"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7FC6BF-600E-4E14-94A6-434B95ABD9EF}" type="datetime1">
              <a:rPr lang="en-US" smtClean="0"/>
              <a:t>4/10/2025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FAB73BC-B049-4115-A692-8D63A059BFB8}"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ADCFE9-9D19-4F10-977C-B24459CAD2A8}" type="datetime1">
              <a:rPr lang="en-US" smtClean="0"/>
              <a:t>4/10/2025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FAB73BC-B049-4115-A692-8D63A059BFB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8A4FA6C-9C28-4463-91A6-53F38994AE31}" type="datetime1">
              <a:rPr lang="en-US" smtClean="0"/>
              <a:t>4/10/2025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FAB73BC-B049-4115-A692-8D63A059BFB8}"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75717B-C27E-4C58-BCE4-3F62D616F89F}" type="datetime1">
              <a:rPr lang="en-US" smtClean="0"/>
              <a:t>4/10/2025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FAB73BC-B049-4115-A692-8D63A059BF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DCA8F38F-5FB7-4BCA-ACA1-449BB711DA1E}" type="datetime1">
              <a:rPr lang="en-US" smtClean="0"/>
              <a:t>4/10/2025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FAB73BC-B049-4115-A692-8D63A059BFB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839FAE0-2840-49A2-AC33-FBB63711CEAB}" type="datetime1">
              <a:rPr lang="en-US" smtClean="0"/>
              <a:t>4/10/2025</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FAB73BC-B049-4115-A692-8D63A059BFB8}" type="slidenum">
              <a:rPr lang="en-US" smtClean="0"/>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EBC912A7-8139-48C3-BBA6-60FF07D6B5E0}" type="datetime1">
              <a:rPr lang="en-US" smtClean="0"/>
              <a:t>4/10/2025</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Assessing the impact of sustainable procurement practice in public and private sector organisations in Nigeria and the way forward through professionalism</a:t>
            </a:r>
            <a:endParaRPr lang="en-US" sz="3600" dirty="0"/>
          </a:p>
        </p:txBody>
      </p:sp>
      <p:sp>
        <p:nvSpPr>
          <p:cNvPr id="3" name="Subtitle 2"/>
          <p:cNvSpPr>
            <a:spLocks noGrp="1"/>
          </p:cNvSpPr>
          <p:nvPr>
            <p:ph type="subTitle" idx="1"/>
          </p:nvPr>
        </p:nvSpPr>
        <p:spPr/>
        <p:txBody>
          <a:bodyPr/>
          <a:lstStyle/>
          <a:p>
            <a:r>
              <a:rPr lang="en-US" dirty="0" smtClean="0"/>
              <a:t>By</a:t>
            </a:r>
          </a:p>
          <a:p>
            <a:r>
              <a:rPr lang="en-US" dirty="0" smtClean="0"/>
              <a:t>Michael N. Fadipe</a:t>
            </a:r>
            <a:endParaRPr lang="en-US" dirty="0"/>
          </a:p>
        </p:txBody>
      </p:sp>
    </p:spTree>
    <p:extLst>
      <p:ext uri="{BB962C8B-B14F-4D97-AF65-F5344CB8AC3E}">
        <p14:creationId xmlns:p14="http://schemas.microsoft.com/office/powerpoint/2010/main" val="4197223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r>
              <a:rPr lang="en-US" sz="2000" b="1" dirty="0"/>
              <a:t>Fair Labor Practices</a:t>
            </a:r>
            <a:r>
              <a:rPr lang="en-US" sz="2000" dirty="0"/>
              <a:t>: Ensuring no forced or child labor and that workers receive fair wages under safe working conditions. </a:t>
            </a:r>
          </a:p>
          <a:p>
            <a:r>
              <a:rPr lang="en-US" sz="2000" b="1" dirty="0"/>
              <a:t>Supplier Diversity</a:t>
            </a:r>
            <a:r>
              <a:rPr lang="en-US" sz="2000" dirty="0"/>
              <a:t>: Engaging small businesses and those owned by minorities, women, veterans, or other underrepresented groups. </a:t>
            </a:r>
          </a:p>
          <a:p>
            <a:r>
              <a:rPr lang="en-US" sz="2000" b="1" dirty="0"/>
              <a:t>Community Impact</a:t>
            </a:r>
            <a:r>
              <a:rPr lang="en-US" sz="2000" dirty="0"/>
              <a:t>: Supporting local communities through job creation, training, or infrastructure development. </a:t>
            </a:r>
            <a:endParaRPr lang="en-US" sz="2000" dirty="0" smtClean="0"/>
          </a:p>
          <a:p>
            <a:pPr>
              <a:buFont typeface="Wingdings" panose="05000000000000000000" pitchFamily="2" charset="2"/>
              <a:buChar char="Ø"/>
            </a:pPr>
            <a:r>
              <a:rPr lang="en-US" sz="2000" b="1" dirty="0" smtClean="0"/>
              <a:t>Human </a:t>
            </a:r>
            <a:r>
              <a:rPr lang="en-US" sz="2000" b="1" dirty="0"/>
              <a:t>Rights</a:t>
            </a:r>
            <a:r>
              <a:rPr lang="en-US" sz="2000" dirty="0"/>
              <a:t>: Upholding international standards (e.g., UN Guiding Principles on Business and Human Rights). </a:t>
            </a:r>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
        <p:nvSpPr>
          <p:cNvPr id="2" name="Title 1"/>
          <p:cNvSpPr>
            <a:spLocks noGrp="1"/>
          </p:cNvSpPr>
          <p:nvPr>
            <p:ph type="title"/>
          </p:nvPr>
        </p:nvSpPr>
        <p:spPr/>
        <p:txBody>
          <a:bodyPr/>
          <a:lstStyle/>
          <a:p>
            <a:pPr algn="ctr"/>
            <a:r>
              <a:rPr lang="en-US" dirty="0" smtClean="0"/>
              <a:t>Social Responsibility</a:t>
            </a:r>
            <a:endParaRPr lang="en-US" dirty="0"/>
          </a:p>
        </p:txBody>
      </p:sp>
    </p:spTree>
    <p:extLst>
      <p:ext uri="{BB962C8B-B14F-4D97-AF65-F5344CB8AC3E}">
        <p14:creationId xmlns:p14="http://schemas.microsoft.com/office/powerpoint/2010/main" val="2884679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sz="2000" b="1" dirty="0"/>
              <a:t>Code of Conduct</a:t>
            </a:r>
            <a:r>
              <a:rPr lang="en-US" sz="2000" dirty="0"/>
              <a:t>: Setting clear ethical guidelines for suppliers covering anti-corruption, fair competition, and transparency. </a:t>
            </a:r>
          </a:p>
          <a:p>
            <a:r>
              <a:rPr lang="en-US" sz="2000" b="1" dirty="0"/>
              <a:t>Responsible Sourcing</a:t>
            </a:r>
            <a:r>
              <a:rPr lang="en-US" sz="2000" dirty="0"/>
              <a:t>: Verifying the origin and legitimacy of raw materials (e.g., conflict-free minerals, sustainably harvested timber). </a:t>
            </a:r>
          </a:p>
          <a:p>
            <a:r>
              <a:rPr lang="en-US" sz="2000" b="1" dirty="0"/>
              <a:t>Audit and Compliance</a:t>
            </a:r>
            <a:r>
              <a:rPr lang="en-US" sz="2000" dirty="0"/>
              <a:t>: Regularly checking suppliers’ adherence to laws, standards, and corporate codes of ethics. </a:t>
            </a:r>
          </a:p>
          <a:p>
            <a:pPr marL="0" indent="0">
              <a:buNone/>
            </a:pPr>
            <a:endParaRPr lang="en-US" dirty="0"/>
          </a:p>
        </p:txBody>
      </p:sp>
      <p:sp>
        <p:nvSpPr>
          <p:cNvPr id="2" name="Title 1"/>
          <p:cNvSpPr>
            <a:spLocks noGrp="1"/>
          </p:cNvSpPr>
          <p:nvPr>
            <p:ph type="title"/>
          </p:nvPr>
        </p:nvSpPr>
        <p:spPr/>
        <p:txBody>
          <a:bodyPr/>
          <a:lstStyle/>
          <a:p>
            <a:pPr algn="ctr"/>
            <a:r>
              <a:rPr lang="en-US" dirty="0" smtClean="0"/>
              <a:t>Ethical Conduct and Governance</a:t>
            </a:r>
            <a:endParaRPr lang="en-US" dirty="0"/>
          </a:p>
        </p:txBody>
      </p:sp>
    </p:spTree>
    <p:extLst>
      <p:ext uri="{BB962C8B-B14F-4D97-AF65-F5344CB8AC3E}">
        <p14:creationId xmlns:p14="http://schemas.microsoft.com/office/powerpoint/2010/main" val="399228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000" b="1" dirty="0"/>
              <a:t>ISO 20400: Sustainable Procurement </a:t>
            </a:r>
            <a:endParaRPr lang="en-US" sz="2000" dirty="0"/>
          </a:p>
          <a:p>
            <a:r>
              <a:rPr lang="en-US" sz="2000" b="1" dirty="0"/>
              <a:t>Scope</a:t>
            </a:r>
            <a:r>
              <a:rPr lang="en-US" sz="2000" dirty="0"/>
              <a:t>: Provides guidance for integrating sustainability into procurement processes. </a:t>
            </a:r>
          </a:p>
          <a:p>
            <a:r>
              <a:rPr lang="en-US" sz="2000" b="1" dirty="0"/>
              <a:t>Core Principles</a:t>
            </a:r>
            <a:r>
              <a:rPr lang="en-US" sz="2000" dirty="0"/>
              <a:t>: Accountability, transparency, respect for stakeholder interests, ethical behavior, and the rule of law. </a:t>
            </a:r>
          </a:p>
          <a:p>
            <a:r>
              <a:rPr lang="en-US" sz="2000" b="1" dirty="0"/>
              <a:t>Implementation</a:t>
            </a:r>
            <a:r>
              <a:rPr lang="en-US" sz="2000" dirty="0"/>
              <a:t>: Encourages a life-cycle perspective, risk assessment, and stakeholder engagement. </a:t>
            </a:r>
          </a:p>
          <a:p>
            <a:pPr marL="0" indent="0">
              <a:buNone/>
            </a:pPr>
            <a:endParaRPr lang="en-US" dirty="0"/>
          </a:p>
          <a:p>
            <a:endParaRPr lang="en-US" dirty="0"/>
          </a:p>
          <a:p>
            <a:endParaRPr lang="en-US" dirty="0"/>
          </a:p>
        </p:txBody>
      </p:sp>
      <p:sp>
        <p:nvSpPr>
          <p:cNvPr id="2" name="Title 1"/>
          <p:cNvSpPr>
            <a:spLocks noGrp="1"/>
          </p:cNvSpPr>
          <p:nvPr>
            <p:ph type="title"/>
          </p:nvPr>
        </p:nvSpPr>
        <p:spPr/>
        <p:txBody>
          <a:bodyPr/>
          <a:lstStyle/>
          <a:p>
            <a:pPr algn="ctr"/>
            <a:r>
              <a:rPr lang="en-US" sz="3200" dirty="0" smtClean="0"/>
              <a:t>Frameworks and Standards for Sustainable Procurement</a:t>
            </a:r>
            <a:endParaRPr lang="en-US" sz="3200" dirty="0"/>
          </a:p>
        </p:txBody>
      </p:sp>
    </p:spTree>
    <p:extLst>
      <p:ext uri="{BB962C8B-B14F-4D97-AF65-F5344CB8AC3E}">
        <p14:creationId xmlns:p14="http://schemas.microsoft.com/office/powerpoint/2010/main" val="3070441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b="1" dirty="0" smtClean="0"/>
          </a:p>
          <a:p>
            <a:r>
              <a:rPr lang="en-US" sz="2000" b="1" dirty="0" smtClean="0"/>
              <a:t>UN </a:t>
            </a:r>
            <a:r>
              <a:rPr lang="en-US" sz="2000" b="1" dirty="0"/>
              <a:t>Sustainable Development Goals (SDGs) </a:t>
            </a:r>
            <a:endParaRPr lang="en-US" sz="2000" dirty="0"/>
          </a:p>
          <a:p>
            <a:r>
              <a:rPr lang="en-US" sz="2000" b="1" dirty="0"/>
              <a:t>Relevance</a:t>
            </a:r>
            <a:r>
              <a:rPr lang="en-US" sz="2000" dirty="0"/>
              <a:t>: Many organizations align their sustainability efforts with SDGs (e.g., SDG 12: Responsible Consumption and Production). </a:t>
            </a:r>
          </a:p>
          <a:p>
            <a:r>
              <a:rPr lang="en-US" sz="2000" b="1" dirty="0"/>
              <a:t>Practical Application</a:t>
            </a:r>
            <a:r>
              <a:rPr lang="en-US" sz="2000" dirty="0"/>
              <a:t>: Mapping procurement categories to relevant SDGs to track contributions and identify improvement areas. </a:t>
            </a:r>
          </a:p>
          <a:p>
            <a:pPr marL="0" indent="0">
              <a:buNone/>
            </a:pPr>
            <a:endParaRPr lang="en-US" sz="2000" dirty="0"/>
          </a:p>
        </p:txBody>
      </p:sp>
      <p:sp>
        <p:nvSpPr>
          <p:cNvPr id="2" name="Title 1"/>
          <p:cNvSpPr>
            <a:spLocks noGrp="1"/>
          </p:cNvSpPr>
          <p:nvPr>
            <p:ph type="title"/>
          </p:nvPr>
        </p:nvSpPr>
        <p:spPr/>
        <p:txBody>
          <a:bodyPr/>
          <a:lstStyle/>
          <a:p>
            <a:pPr algn="ctr"/>
            <a:r>
              <a:rPr lang="en-US" dirty="0" smtClean="0"/>
              <a:t>Sustainable Procurement</a:t>
            </a:r>
            <a:endParaRPr lang="en-US" dirty="0"/>
          </a:p>
        </p:txBody>
      </p:sp>
    </p:spTree>
    <p:extLst>
      <p:ext uri="{BB962C8B-B14F-4D97-AF65-F5344CB8AC3E}">
        <p14:creationId xmlns:p14="http://schemas.microsoft.com/office/powerpoint/2010/main" val="3957347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Other Notable Standards and Initiatives </a:t>
            </a:r>
            <a:endParaRPr lang="en-US" dirty="0"/>
          </a:p>
          <a:p>
            <a:r>
              <a:rPr lang="en-US" b="1" dirty="0"/>
              <a:t>Fair Trade</a:t>
            </a:r>
            <a:r>
              <a:rPr lang="en-US" dirty="0"/>
              <a:t>: Certifies products that meet specific social, economic, and environmental standards (primarily in agriculture). </a:t>
            </a:r>
          </a:p>
          <a:p>
            <a:r>
              <a:rPr lang="en-US" b="1" dirty="0"/>
              <a:t>Forest Stewardship Council (FSC)</a:t>
            </a:r>
            <a:r>
              <a:rPr lang="en-US" dirty="0"/>
              <a:t>: Ensures forestry products come from responsibly managed forests. </a:t>
            </a:r>
          </a:p>
          <a:p>
            <a:r>
              <a:rPr lang="en-US" b="1" dirty="0"/>
              <a:t>B Corp Certification</a:t>
            </a:r>
            <a:r>
              <a:rPr lang="en-US" dirty="0"/>
              <a:t>: Recognizes companies that meet high standards of social and environmental performance. </a:t>
            </a:r>
          </a:p>
        </p:txBody>
      </p:sp>
      <p:sp>
        <p:nvSpPr>
          <p:cNvPr id="2" name="Title 1"/>
          <p:cNvSpPr>
            <a:spLocks noGrp="1"/>
          </p:cNvSpPr>
          <p:nvPr>
            <p:ph type="title"/>
          </p:nvPr>
        </p:nvSpPr>
        <p:spPr/>
        <p:txBody>
          <a:bodyPr/>
          <a:lstStyle/>
          <a:p>
            <a:pPr algn="ctr"/>
            <a:r>
              <a:rPr lang="en-US" dirty="0" smtClean="0"/>
              <a:t>Sustainable Procurement</a:t>
            </a:r>
            <a:endParaRPr lang="en-US" dirty="0"/>
          </a:p>
        </p:txBody>
      </p:sp>
    </p:spTree>
    <p:extLst>
      <p:ext uri="{BB962C8B-B14F-4D97-AF65-F5344CB8AC3E}">
        <p14:creationId xmlns:p14="http://schemas.microsoft.com/office/powerpoint/2010/main" val="3737861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t> </a:t>
            </a:r>
            <a:endParaRPr lang="en-US" dirty="0"/>
          </a:p>
          <a:p>
            <a:pPr marL="0" indent="0">
              <a:buNone/>
            </a:pPr>
            <a:r>
              <a:rPr lang="en-US" b="1" dirty="0" smtClean="0"/>
              <a:t> </a:t>
            </a:r>
            <a:r>
              <a:rPr lang="en-US" b="1" dirty="0"/>
              <a:t>Planning and Need Identification </a:t>
            </a:r>
            <a:endParaRPr lang="en-US" dirty="0"/>
          </a:p>
          <a:p>
            <a:r>
              <a:rPr lang="en-US" b="1" dirty="0"/>
              <a:t>Demand Management</a:t>
            </a:r>
            <a:r>
              <a:rPr lang="en-US" dirty="0"/>
              <a:t>: Evaluate whether a purchase is necessary. Could existing resources be reused or refurbished? </a:t>
            </a:r>
          </a:p>
          <a:p>
            <a:r>
              <a:rPr lang="en-US" b="1" dirty="0"/>
              <a:t>Specification Design</a:t>
            </a:r>
            <a:r>
              <a:rPr lang="en-US" dirty="0"/>
              <a:t>: Incorporate sustainability criteria (e.g., recycled content, energy efficiency) into product or service specifications. </a:t>
            </a:r>
            <a:endParaRPr lang="en-US" dirty="0" smtClean="0"/>
          </a:p>
          <a:p>
            <a:pPr>
              <a:buFont typeface="Wingdings" panose="05000000000000000000" pitchFamily="2" charset="2"/>
              <a:buChar char="Ø"/>
            </a:pPr>
            <a:r>
              <a:rPr lang="en-US" b="1" dirty="0" smtClean="0"/>
              <a:t>Life-Cycle </a:t>
            </a:r>
            <a:r>
              <a:rPr lang="en-US" b="1" dirty="0"/>
              <a:t>Costing</a:t>
            </a:r>
            <a:r>
              <a:rPr lang="en-US" dirty="0"/>
              <a:t>: Assess the total cost over the product’s life span, factoring in disposal, maintenance, and potential environmental liabilities. </a:t>
            </a:r>
          </a:p>
          <a:p>
            <a:endParaRPr lang="en-US" dirty="0"/>
          </a:p>
        </p:txBody>
      </p:sp>
      <p:sp>
        <p:nvSpPr>
          <p:cNvPr id="2" name="Title 1"/>
          <p:cNvSpPr>
            <a:spLocks noGrp="1"/>
          </p:cNvSpPr>
          <p:nvPr>
            <p:ph type="title"/>
          </p:nvPr>
        </p:nvSpPr>
        <p:spPr/>
        <p:txBody>
          <a:bodyPr>
            <a:normAutofit fontScale="90000"/>
          </a:bodyPr>
          <a:lstStyle/>
          <a:p>
            <a:pPr algn="ctr"/>
            <a:r>
              <a:rPr lang="en-US" b="1" dirty="0"/>
              <a:t>Embedding Sustainability in the Procurement Process </a:t>
            </a:r>
            <a:r>
              <a:rPr lang="en-US" dirty="0"/>
              <a:t/>
            </a:r>
            <a:br>
              <a:rPr lang="en-US" dirty="0"/>
            </a:br>
            <a:endParaRPr lang="en-US" dirty="0"/>
          </a:p>
        </p:txBody>
      </p:sp>
    </p:spTree>
    <p:extLst>
      <p:ext uri="{BB962C8B-B14F-4D97-AF65-F5344CB8AC3E}">
        <p14:creationId xmlns:p14="http://schemas.microsoft.com/office/powerpoint/2010/main" val="680591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r>
              <a:rPr lang="en-US" sz="2000" b="1" dirty="0"/>
              <a:t>Pre-Qualification</a:t>
            </a:r>
            <a:r>
              <a:rPr lang="en-US" sz="2000" dirty="0"/>
              <a:t>: Screen suppliers for sustainability performance and certifications before issuing RFPs or RFQs. </a:t>
            </a:r>
          </a:p>
          <a:p>
            <a:r>
              <a:rPr lang="en-US" sz="2000" b="1" dirty="0"/>
              <a:t>RFP Evaluation Criteria</a:t>
            </a:r>
            <a:r>
              <a:rPr lang="en-US" sz="2000" dirty="0"/>
              <a:t>: Weight sustainability factors (e.g., carbon reduction plan, CSR track record) alongside price, quality, and delivery. </a:t>
            </a:r>
          </a:p>
          <a:p>
            <a:r>
              <a:rPr lang="en-US" sz="2000" b="1" dirty="0"/>
              <a:t>Supplier Scorecards</a:t>
            </a:r>
            <a:r>
              <a:rPr lang="en-US" sz="2000" dirty="0"/>
              <a:t>: Include metrics like CO2 emissions, water usage, and labor conditions in the scoring system. </a:t>
            </a:r>
          </a:p>
          <a:p>
            <a:endParaRPr lang="en-US" dirty="0"/>
          </a:p>
        </p:txBody>
      </p:sp>
      <p:sp>
        <p:nvSpPr>
          <p:cNvPr id="2" name="Title 1"/>
          <p:cNvSpPr>
            <a:spLocks noGrp="1"/>
          </p:cNvSpPr>
          <p:nvPr>
            <p:ph type="title"/>
          </p:nvPr>
        </p:nvSpPr>
        <p:spPr/>
        <p:txBody>
          <a:bodyPr/>
          <a:lstStyle/>
          <a:p>
            <a:pPr algn="ctr"/>
            <a:r>
              <a:rPr lang="en-US" sz="3200" dirty="0" smtClean="0"/>
              <a:t>Sourcing Strategy and Supplier Evaluation</a:t>
            </a:r>
            <a:endParaRPr lang="en-US" sz="3200" dirty="0"/>
          </a:p>
        </p:txBody>
      </p:sp>
    </p:spTree>
    <p:extLst>
      <p:ext uri="{BB962C8B-B14F-4D97-AF65-F5344CB8AC3E}">
        <p14:creationId xmlns:p14="http://schemas.microsoft.com/office/powerpoint/2010/main" val="834031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a:p>
          <a:p>
            <a:r>
              <a:rPr lang="en-US" sz="2000" b="1" dirty="0"/>
              <a:t>Green Clauses</a:t>
            </a:r>
            <a:r>
              <a:rPr lang="en-US" sz="2000" dirty="0"/>
              <a:t>: Require compliance with environmental standards, performance reporting, or continuous improvement targets. </a:t>
            </a:r>
          </a:p>
          <a:p>
            <a:r>
              <a:rPr lang="en-US" sz="2000" b="1" dirty="0"/>
              <a:t>Code of Conduct Attachments</a:t>
            </a:r>
            <a:r>
              <a:rPr lang="en-US" sz="2000" dirty="0"/>
              <a:t>: Legally bind suppliers to adhere to your organization’s ethical standards, including labor rights and anti-corruption. </a:t>
            </a:r>
          </a:p>
          <a:p>
            <a:r>
              <a:rPr lang="en-US" sz="2000" b="1" dirty="0"/>
              <a:t>Long-Term Partnerships</a:t>
            </a:r>
            <a:r>
              <a:rPr lang="en-US" sz="2000" dirty="0"/>
              <a:t>: Collaborate with suppliers to develop more sustainable processes and products—e.g., sharing best practices, co-investing in green technologies. </a:t>
            </a:r>
          </a:p>
          <a:p>
            <a:endParaRPr lang="en-US" dirty="0"/>
          </a:p>
          <a:p>
            <a:pPr marL="0" indent="0">
              <a:buNone/>
            </a:pPr>
            <a:endParaRPr lang="en-US" dirty="0"/>
          </a:p>
          <a:p>
            <a:endParaRPr lang="en-US" dirty="0"/>
          </a:p>
          <a:p>
            <a:endParaRPr lang="en-US" dirty="0"/>
          </a:p>
        </p:txBody>
      </p:sp>
      <p:sp>
        <p:nvSpPr>
          <p:cNvPr id="2" name="Title 1"/>
          <p:cNvSpPr>
            <a:spLocks noGrp="1"/>
          </p:cNvSpPr>
          <p:nvPr>
            <p:ph type="title"/>
          </p:nvPr>
        </p:nvSpPr>
        <p:spPr/>
        <p:txBody>
          <a:bodyPr/>
          <a:lstStyle/>
          <a:p>
            <a:pPr algn="ctr"/>
            <a:r>
              <a:rPr lang="en-US" sz="3200" dirty="0" smtClean="0"/>
              <a:t>Contract Clauses and Supplier Development</a:t>
            </a:r>
            <a:endParaRPr lang="en-US" sz="3200" dirty="0"/>
          </a:p>
        </p:txBody>
      </p:sp>
    </p:spTree>
    <p:extLst>
      <p:ext uri="{BB962C8B-B14F-4D97-AF65-F5344CB8AC3E}">
        <p14:creationId xmlns:p14="http://schemas.microsoft.com/office/powerpoint/2010/main" val="501448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 </a:t>
            </a:r>
            <a:endParaRPr lang="en-US" dirty="0"/>
          </a:p>
          <a:p>
            <a:r>
              <a:rPr lang="en-US" sz="2000" b="1" dirty="0"/>
              <a:t>Sustainability KPIs</a:t>
            </a:r>
            <a:r>
              <a:rPr lang="en-US" sz="2000" dirty="0"/>
              <a:t>: Track metrics such as waste reduction, renewable energy usage, and diversity in the supply chain. </a:t>
            </a:r>
          </a:p>
          <a:p>
            <a:r>
              <a:rPr lang="en-US" sz="2000" b="1" dirty="0"/>
              <a:t>On-Site Audits</a:t>
            </a:r>
            <a:r>
              <a:rPr lang="en-US" sz="2000" dirty="0"/>
              <a:t>: Conduct periodic visits to verify supplier claims regarding labor practices, emissions, or raw material sourcing. </a:t>
            </a:r>
          </a:p>
          <a:p>
            <a:r>
              <a:rPr lang="en-US" sz="2000" b="1" dirty="0"/>
              <a:t>Corrective Action Plans</a:t>
            </a:r>
            <a:r>
              <a:rPr lang="en-US" sz="2000" dirty="0"/>
              <a:t>: Work with suppliers that fall short of expectations to improve their sustainability performance, or consider alternative partners if no progress is made. </a:t>
            </a:r>
          </a:p>
          <a:p>
            <a:pPr marL="0" indent="0">
              <a:buNone/>
            </a:pPr>
            <a:endParaRPr lang="en-US" dirty="0"/>
          </a:p>
        </p:txBody>
      </p:sp>
      <p:sp>
        <p:nvSpPr>
          <p:cNvPr id="2" name="Title 1"/>
          <p:cNvSpPr>
            <a:spLocks noGrp="1"/>
          </p:cNvSpPr>
          <p:nvPr>
            <p:ph type="title"/>
          </p:nvPr>
        </p:nvSpPr>
        <p:spPr/>
        <p:txBody>
          <a:bodyPr/>
          <a:lstStyle/>
          <a:p>
            <a:pPr algn="ctr"/>
            <a:r>
              <a:rPr lang="en-US" sz="3200" b="1" dirty="0"/>
              <a:t>Performance Monitoring and Audits </a:t>
            </a:r>
            <a:r>
              <a:rPr lang="en-US" sz="3200" dirty="0"/>
              <a:t/>
            </a:r>
            <a:br>
              <a:rPr lang="en-US" sz="3200" dirty="0"/>
            </a:br>
            <a:endParaRPr lang="en-US" sz="3200" dirty="0"/>
          </a:p>
        </p:txBody>
      </p:sp>
    </p:spTree>
    <p:extLst>
      <p:ext uri="{BB962C8B-B14F-4D97-AF65-F5344CB8AC3E}">
        <p14:creationId xmlns:p14="http://schemas.microsoft.com/office/powerpoint/2010/main" val="142373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r>
              <a:rPr lang="en-US" sz="2000" b="1" dirty="0"/>
              <a:t>Finance</a:t>
            </a:r>
            <a:r>
              <a:rPr lang="en-US" sz="2000" dirty="0"/>
              <a:t>: Collaborate to implement life-cycle costing models and validate business cases for sustainable options. </a:t>
            </a:r>
          </a:p>
          <a:p>
            <a:r>
              <a:rPr lang="en-US" sz="2000" b="1" dirty="0"/>
              <a:t>Legal/Compliance</a:t>
            </a:r>
            <a:r>
              <a:rPr lang="en-US" sz="2000" dirty="0"/>
              <a:t>: Ensure contracts align with environmental laws, labor regulations, and anti-corruption policies. </a:t>
            </a:r>
          </a:p>
          <a:p>
            <a:r>
              <a:rPr lang="en-US" sz="2000" b="1" dirty="0"/>
              <a:t>R&amp;D/Product Teams</a:t>
            </a:r>
            <a:r>
              <a:rPr lang="en-US" sz="2000" dirty="0"/>
              <a:t>: Engage early to explore product redesigns or alternative materials for increased sustainability. </a:t>
            </a:r>
          </a:p>
          <a:p>
            <a:endParaRPr lang="en-US" sz="2000" dirty="0"/>
          </a:p>
        </p:txBody>
      </p:sp>
      <p:sp>
        <p:nvSpPr>
          <p:cNvPr id="2" name="Title 1"/>
          <p:cNvSpPr>
            <a:spLocks noGrp="1"/>
          </p:cNvSpPr>
          <p:nvPr>
            <p:ph type="title"/>
          </p:nvPr>
        </p:nvSpPr>
        <p:spPr/>
        <p:txBody>
          <a:bodyPr/>
          <a:lstStyle/>
          <a:p>
            <a:pPr algn="ctr"/>
            <a:r>
              <a:rPr lang="en-US" sz="3200" dirty="0" smtClean="0"/>
              <a:t>Cross- Functional Collaboration</a:t>
            </a:r>
            <a:endParaRPr lang="en-US" sz="3200" dirty="0"/>
          </a:p>
        </p:txBody>
      </p:sp>
    </p:spTree>
    <p:extLst>
      <p:ext uri="{BB962C8B-B14F-4D97-AF65-F5344CB8AC3E}">
        <p14:creationId xmlns:p14="http://schemas.microsoft.com/office/powerpoint/2010/main" val="4089156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buNone/>
            </a:pPr>
            <a:r>
              <a:rPr lang="en-US" dirty="0" smtClean="0"/>
              <a:t>The course will cover the following topics:</a:t>
            </a:r>
          </a:p>
          <a:p>
            <a:pPr marL="331470" indent="-285750">
              <a:buFont typeface="Arial" panose="020B0604020202020204" pitchFamily="34" charset="0"/>
              <a:buChar char="•"/>
            </a:pPr>
            <a:r>
              <a:rPr lang="en-US" dirty="0" smtClean="0"/>
              <a:t>Definition of Sustainability</a:t>
            </a:r>
          </a:p>
          <a:p>
            <a:pPr marL="331470" indent="-285750">
              <a:buFont typeface="Arial" panose="020B0604020202020204" pitchFamily="34" charset="0"/>
              <a:buChar char="•"/>
            </a:pPr>
            <a:r>
              <a:rPr lang="en-US" dirty="0" smtClean="0"/>
              <a:t>Green procurement</a:t>
            </a:r>
          </a:p>
          <a:p>
            <a:pPr marL="331470" indent="-285750">
              <a:buFont typeface="Arial" panose="020B0604020202020204" pitchFamily="34" charset="0"/>
              <a:buChar char="•"/>
            </a:pPr>
            <a:r>
              <a:rPr lang="en-US" dirty="0" smtClean="0"/>
              <a:t>Sustainability and Ethics in Supply Chains</a:t>
            </a:r>
          </a:p>
          <a:p>
            <a:pPr marL="331470" indent="-285750">
              <a:buFont typeface="Arial" panose="020B0604020202020204" pitchFamily="34" charset="0"/>
              <a:buChar char="•"/>
            </a:pPr>
            <a:r>
              <a:rPr lang="en-US" dirty="0" smtClean="0"/>
              <a:t>Environmental Sustainability</a:t>
            </a:r>
          </a:p>
          <a:p>
            <a:pPr marL="331470" indent="-285750">
              <a:buFont typeface="Arial" panose="020B0604020202020204" pitchFamily="34" charset="0"/>
              <a:buChar char="•"/>
            </a:pPr>
            <a:r>
              <a:rPr lang="en-US" dirty="0" smtClean="0"/>
              <a:t>Social Responsibility</a:t>
            </a:r>
          </a:p>
          <a:p>
            <a:pPr marL="331470" indent="-285750">
              <a:buFont typeface="Arial" panose="020B0604020202020204" pitchFamily="34" charset="0"/>
              <a:buChar char="•"/>
            </a:pPr>
            <a:r>
              <a:rPr lang="en-US" dirty="0" smtClean="0"/>
              <a:t>Ethical Conduct and Governance</a:t>
            </a:r>
          </a:p>
          <a:p>
            <a:pPr marL="331470" indent="-285750">
              <a:buFont typeface="Arial" panose="020B0604020202020204" pitchFamily="34" charset="0"/>
              <a:buChar char="•"/>
            </a:pPr>
            <a:r>
              <a:rPr lang="en-US" dirty="0" smtClean="0"/>
              <a:t>ILO requirements</a:t>
            </a:r>
          </a:p>
          <a:p>
            <a:pPr marL="331470" indent="-285750">
              <a:buFont typeface="Arial" panose="020B0604020202020204" pitchFamily="34" charset="0"/>
              <a:buChar char="•"/>
            </a:pPr>
            <a:r>
              <a:rPr lang="en-US" dirty="0" smtClean="0"/>
              <a:t>UN Sustainable Development Goals</a:t>
            </a:r>
          </a:p>
          <a:p>
            <a:pPr marL="331470" indent="-285750">
              <a:buFont typeface="Arial" panose="020B0604020202020204" pitchFamily="34" charset="0"/>
              <a:buChar char="•"/>
            </a:pPr>
            <a:endParaRPr lang="en-US" dirty="0" smtClean="0"/>
          </a:p>
          <a:p>
            <a:pPr marL="45720" indent="0">
              <a:buNone/>
            </a:pPr>
            <a:endParaRPr lang="en-US" dirty="0"/>
          </a:p>
        </p:txBody>
      </p:sp>
      <p:sp>
        <p:nvSpPr>
          <p:cNvPr id="2" name="Title 1"/>
          <p:cNvSpPr>
            <a:spLocks noGrp="1"/>
          </p:cNvSpPr>
          <p:nvPr>
            <p:ph type="title"/>
          </p:nvPr>
        </p:nvSpPr>
        <p:spPr/>
        <p:txBody>
          <a:bodyPr/>
          <a:lstStyle/>
          <a:p>
            <a:pPr algn="ctr"/>
            <a:r>
              <a:rPr lang="en-US" dirty="0" smtClean="0"/>
              <a:t>Course objectives</a:t>
            </a:r>
            <a:endParaRPr lang="en-US" dirty="0"/>
          </a:p>
        </p:txBody>
      </p:sp>
    </p:spTree>
    <p:extLst>
      <p:ext uri="{BB962C8B-B14F-4D97-AF65-F5344CB8AC3E}">
        <p14:creationId xmlns:p14="http://schemas.microsoft.com/office/powerpoint/2010/main" val="3468214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sz="2300" b="1" dirty="0"/>
              <a:t>Set Clear Targets</a:t>
            </a:r>
            <a:r>
              <a:rPr lang="en-US" sz="2300" dirty="0"/>
              <a:t>: Define measurable goals (e.g., reduce carbon footprint by 25% in five years). </a:t>
            </a:r>
          </a:p>
          <a:p>
            <a:r>
              <a:rPr lang="en-US" sz="2300" b="1" dirty="0"/>
              <a:t>Executive Sponsorship</a:t>
            </a:r>
            <a:r>
              <a:rPr lang="en-US" sz="2300" dirty="0"/>
              <a:t>: Secure C-level backing; sustainability initiatives often require a culture shift and cross-functional support. </a:t>
            </a:r>
          </a:p>
          <a:p>
            <a:r>
              <a:rPr lang="en-US" sz="2300" b="1" dirty="0"/>
              <a:t>Train Procurement Staff</a:t>
            </a:r>
            <a:r>
              <a:rPr lang="en-US" sz="2300" dirty="0"/>
              <a:t>: Offer regular workshops or e-learning on sustainability issues, product certifications, and green procurement tools. </a:t>
            </a:r>
          </a:p>
          <a:p>
            <a:r>
              <a:rPr lang="en-US" sz="2300" b="1" dirty="0"/>
              <a:t>Public Reporting</a:t>
            </a:r>
            <a:r>
              <a:rPr lang="en-US" sz="2300" dirty="0"/>
              <a:t>: Publish sustainability metrics in annual reports or dedicated CSR reports, holding the organization accountable and showcasing achievements. </a:t>
            </a:r>
          </a:p>
          <a:p>
            <a:r>
              <a:rPr lang="en-US" sz="2300" b="1" dirty="0"/>
              <a:t>Continuous Improvement</a:t>
            </a:r>
            <a:r>
              <a:rPr lang="en-US" sz="2300" dirty="0"/>
              <a:t>: Treat sustainability as an evolving process. Regularly review performance, engage stakeholders, and adjust strategies as markets and technologies change. </a:t>
            </a:r>
          </a:p>
          <a:p>
            <a:endParaRPr lang="en-US" sz="2100" dirty="0"/>
          </a:p>
        </p:txBody>
      </p:sp>
      <p:sp>
        <p:nvSpPr>
          <p:cNvPr id="2" name="Title 1"/>
          <p:cNvSpPr>
            <a:spLocks noGrp="1"/>
          </p:cNvSpPr>
          <p:nvPr>
            <p:ph type="title"/>
          </p:nvPr>
        </p:nvSpPr>
        <p:spPr/>
        <p:txBody>
          <a:bodyPr/>
          <a:lstStyle/>
          <a:p>
            <a:pPr algn="ctr"/>
            <a:r>
              <a:rPr lang="en-US" sz="3200" dirty="0" smtClean="0"/>
              <a:t>Practical Tips for Driving Sustainable Procurement</a:t>
            </a:r>
            <a:endParaRPr lang="en-US" sz="3200" dirty="0"/>
          </a:p>
        </p:txBody>
      </p:sp>
    </p:spTree>
    <p:extLst>
      <p:ext uri="{BB962C8B-B14F-4D97-AF65-F5344CB8AC3E}">
        <p14:creationId xmlns:p14="http://schemas.microsoft.com/office/powerpoint/2010/main" val="5539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US" dirty="0"/>
              <a:t>Only short – listed </a:t>
            </a:r>
            <a:r>
              <a:rPr lang="en-US" dirty="0" smtClean="0"/>
              <a:t>Contractors </a:t>
            </a:r>
            <a:r>
              <a:rPr lang="en-US" dirty="0"/>
              <a:t>are eligible to submit proposals.</a:t>
            </a:r>
          </a:p>
          <a:p>
            <a:pPr lvl="0"/>
            <a:r>
              <a:rPr lang="en-US" dirty="0" smtClean="0"/>
              <a:t>The Contractors </a:t>
            </a:r>
            <a:r>
              <a:rPr lang="en-US" dirty="0"/>
              <a:t>has the legal capacity to enter into the contract.</a:t>
            </a:r>
          </a:p>
          <a:p>
            <a:pPr lvl="0"/>
            <a:r>
              <a:rPr lang="en-US" dirty="0"/>
              <a:t>The </a:t>
            </a:r>
            <a:r>
              <a:rPr lang="en-US" dirty="0" smtClean="0"/>
              <a:t>Contractors shall </a:t>
            </a:r>
            <a:r>
              <a:rPr lang="en-US" dirty="0"/>
              <a:t>not be under a declaration of ineligibility for corrupt, fraudulent, collusive, or coercive practices.</a:t>
            </a:r>
          </a:p>
          <a:p>
            <a:pPr lvl="0"/>
            <a:r>
              <a:rPr lang="en-US" dirty="0"/>
              <a:t>The </a:t>
            </a:r>
            <a:r>
              <a:rPr lang="en-US" dirty="0" smtClean="0"/>
              <a:t>Contractors  </a:t>
            </a:r>
            <a:r>
              <a:rPr lang="en-US" dirty="0"/>
              <a:t>is not insolvent, in receivership, bankrupt or being wound up, their business activities not being suspended or involved in any legal proceeding for any of the foregoing.</a:t>
            </a:r>
          </a:p>
          <a:p>
            <a:pPr lvl="0"/>
            <a:r>
              <a:rPr lang="en-US" dirty="0" smtClean="0"/>
              <a:t>Contractors </a:t>
            </a:r>
            <a:r>
              <a:rPr lang="en-US" dirty="0"/>
              <a:t>had fulfilled its obligations to pay taxes, social security and pension contributions.</a:t>
            </a:r>
          </a:p>
          <a:p>
            <a:endParaRPr lang="en-US" dirty="0"/>
          </a:p>
        </p:txBody>
      </p:sp>
      <p:sp>
        <p:nvSpPr>
          <p:cNvPr id="2" name="Title 1"/>
          <p:cNvSpPr>
            <a:spLocks noGrp="1"/>
          </p:cNvSpPr>
          <p:nvPr>
            <p:ph type="title"/>
          </p:nvPr>
        </p:nvSpPr>
        <p:spPr/>
        <p:txBody>
          <a:bodyPr/>
          <a:lstStyle/>
          <a:p>
            <a:pPr algn="ctr"/>
            <a:r>
              <a:rPr lang="en-US" sz="3200" dirty="0" smtClean="0"/>
              <a:t>Review of Nigerian Public procurement practice</a:t>
            </a:r>
            <a:endParaRPr lang="en-US" sz="3200" dirty="0"/>
          </a:p>
        </p:txBody>
      </p:sp>
    </p:spTree>
    <p:extLst>
      <p:ext uri="{BB962C8B-B14F-4D97-AF65-F5344CB8AC3E}">
        <p14:creationId xmlns:p14="http://schemas.microsoft.com/office/powerpoint/2010/main" val="1857822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a:t>The International Labour Organization (ILO) sets standards and requirements for labor practices globally. Here are some key ILO requirements</a:t>
            </a:r>
            <a:r>
              <a:rPr lang="en-US" dirty="0" smtClean="0"/>
              <a:t>:</a:t>
            </a:r>
          </a:p>
          <a:p>
            <a:pPr marL="0" indent="0">
              <a:buNone/>
            </a:pPr>
            <a:r>
              <a:rPr lang="en-US" dirty="0" smtClean="0"/>
              <a:t>Core </a:t>
            </a:r>
            <a:r>
              <a:rPr lang="en-US" dirty="0"/>
              <a:t>Labor </a:t>
            </a:r>
            <a:r>
              <a:rPr lang="en-US" dirty="0" smtClean="0"/>
              <a:t>Standards</a:t>
            </a:r>
          </a:p>
          <a:p>
            <a:pPr>
              <a:buAutoNum type="arabicPeriod"/>
            </a:pPr>
            <a:r>
              <a:rPr lang="en-US" dirty="0" smtClean="0"/>
              <a:t>Freedom </a:t>
            </a:r>
            <a:r>
              <a:rPr lang="en-US" dirty="0"/>
              <a:t>of association: Workers have the right to form and join trade unions</a:t>
            </a:r>
            <a:r>
              <a:rPr lang="en-US" dirty="0" smtClean="0"/>
              <a:t>.</a:t>
            </a:r>
          </a:p>
          <a:p>
            <a:pPr>
              <a:buAutoNum type="arabicPeriod"/>
            </a:pPr>
            <a:r>
              <a:rPr lang="en-US" dirty="0" smtClean="0"/>
              <a:t>Elimination </a:t>
            </a:r>
            <a:r>
              <a:rPr lang="en-US" dirty="0"/>
              <a:t>of forced labor: Prohibition of forced labor, including slavery and human trafficking</a:t>
            </a:r>
            <a:r>
              <a:rPr lang="en-US" dirty="0" smtClean="0"/>
              <a:t>.</a:t>
            </a:r>
          </a:p>
          <a:p>
            <a:pPr>
              <a:buAutoNum type="arabicPeriod"/>
            </a:pPr>
            <a:r>
              <a:rPr lang="en-US" dirty="0" smtClean="0"/>
              <a:t>Elimination </a:t>
            </a:r>
            <a:r>
              <a:rPr lang="en-US" dirty="0"/>
              <a:t>of child labor: Prohibition of child labor, with a minimum age of 14 for admission to employment</a:t>
            </a:r>
            <a:r>
              <a:rPr lang="en-US" dirty="0" smtClean="0"/>
              <a:t>.</a:t>
            </a:r>
          </a:p>
          <a:p>
            <a:pPr>
              <a:buAutoNum type="arabicPeriod"/>
            </a:pPr>
            <a:r>
              <a:rPr lang="en-US" dirty="0" smtClean="0"/>
              <a:t>Equal </a:t>
            </a:r>
            <a:r>
              <a:rPr lang="en-US" dirty="0"/>
              <a:t>remuneration: Equal pay for equal work, regardless of sex, race, or </a:t>
            </a:r>
            <a:r>
              <a:rPr lang="en-US" dirty="0" smtClean="0"/>
              <a:t>nationality</a:t>
            </a:r>
          </a:p>
          <a:p>
            <a:pPr>
              <a:buAutoNum type="arabicPeriod"/>
            </a:pPr>
            <a:r>
              <a:rPr lang="en-US" dirty="0" smtClean="0"/>
              <a:t>Non-discrimination</a:t>
            </a:r>
            <a:r>
              <a:rPr lang="en-US" dirty="0"/>
              <a:t>: Prohibition of discrimination in employment and occupation.</a:t>
            </a:r>
          </a:p>
        </p:txBody>
      </p:sp>
      <p:sp>
        <p:nvSpPr>
          <p:cNvPr id="2" name="Title 1"/>
          <p:cNvSpPr>
            <a:spLocks noGrp="1"/>
          </p:cNvSpPr>
          <p:nvPr>
            <p:ph type="title"/>
          </p:nvPr>
        </p:nvSpPr>
        <p:spPr/>
        <p:txBody>
          <a:bodyPr/>
          <a:lstStyle/>
          <a:p>
            <a:pPr algn="ctr"/>
            <a:r>
              <a:rPr lang="en-US" dirty="0" smtClean="0"/>
              <a:t>ILO requirements</a:t>
            </a:r>
            <a:endParaRPr lang="en-US" dirty="0"/>
          </a:p>
        </p:txBody>
      </p:sp>
    </p:spTree>
    <p:extLst>
      <p:ext uri="{BB962C8B-B14F-4D97-AF65-F5344CB8AC3E}">
        <p14:creationId xmlns:p14="http://schemas.microsoft.com/office/powerpoint/2010/main" val="1860096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sz="2400" dirty="0" smtClean="0"/>
          </a:p>
          <a:p>
            <a:pPr marL="0" indent="0">
              <a:buNone/>
            </a:pPr>
            <a:r>
              <a:rPr lang="en-US" sz="2400" dirty="0" smtClean="0"/>
              <a:t>The </a:t>
            </a:r>
            <a:r>
              <a:rPr lang="en-US" sz="2400" dirty="0"/>
              <a:t>United Nations Sustainable Development Goals (SDGs) are a collection of 17 interlinked goals designed to achieve a better and more sustainable future for all. The SDGs were adopted by the United Nations in 2015 and are intended to be achieved by 2030</a:t>
            </a:r>
            <a:r>
              <a:rPr lang="en-US" dirty="0"/>
              <a:t>.</a:t>
            </a:r>
          </a:p>
        </p:txBody>
      </p:sp>
      <p:sp>
        <p:nvSpPr>
          <p:cNvPr id="2" name="Title 1"/>
          <p:cNvSpPr>
            <a:spLocks noGrp="1"/>
          </p:cNvSpPr>
          <p:nvPr>
            <p:ph type="title"/>
          </p:nvPr>
        </p:nvSpPr>
        <p:spPr/>
        <p:txBody>
          <a:bodyPr/>
          <a:lstStyle/>
          <a:p>
            <a:pPr algn="ctr"/>
            <a:r>
              <a:rPr lang="en-US" sz="3200" dirty="0" smtClean="0"/>
              <a:t>UN SDGs</a:t>
            </a:r>
            <a:endParaRPr lang="en-US" sz="3200" dirty="0"/>
          </a:p>
        </p:txBody>
      </p:sp>
    </p:spTree>
    <p:extLst>
      <p:ext uri="{BB962C8B-B14F-4D97-AF65-F5344CB8AC3E}">
        <p14:creationId xmlns:p14="http://schemas.microsoft.com/office/powerpoint/2010/main" val="2183870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AutoNum type="arabicPeriod"/>
            </a:pPr>
            <a:r>
              <a:rPr lang="en-US" sz="2000" dirty="0" smtClean="0"/>
              <a:t>No </a:t>
            </a:r>
            <a:r>
              <a:rPr lang="en-US" sz="2000" dirty="0"/>
              <a:t>Poverty: End poverty in all its forms everywhere</a:t>
            </a:r>
            <a:r>
              <a:rPr lang="en-US" sz="2000" dirty="0" smtClean="0"/>
              <a:t>.</a:t>
            </a:r>
          </a:p>
          <a:p>
            <a:pPr>
              <a:buAutoNum type="arabicPeriod"/>
            </a:pPr>
            <a:r>
              <a:rPr lang="en-US" sz="2000" dirty="0" smtClean="0"/>
              <a:t>Zero </a:t>
            </a:r>
            <a:r>
              <a:rPr lang="en-US" sz="2000" dirty="0"/>
              <a:t>Hunger: End hunger, achieve food security and improve nutrition, and promote sustainable agriculture</a:t>
            </a:r>
            <a:r>
              <a:rPr lang="en-US" sz="2000" dirty="0" smtClean="0"/>
              <a:t>.</a:t>
            </a:r>
          </a:p>
          <a:p>
            <a:pPr>
              <a:buAutoNum type="arabicPeriod"/>
            </a:pPr>
            <a:r>
              <a:rPr lang="en-US" sz="2000" dirty="0" smtClean="0"/>
              <a:t>Good </a:t>
            </a:r>
            <a:r>
              <a:rPr lang="en-US" sz="2000" dirty="0"/>
              <a:t>Health and Well-being: Ensure healthy lives and promote well-being for all at all ages</a:t>
            </a:r>
            <a:r>
              <a:rPr lang="en-US" sz="2000" dirty="0" smtClean="0"/>
              <a:t>.</a:t>
            </a:r>
          </a:p>
          <a:p>
            <a:pPr>
              <a:buAutoNum type="arabicPeriod"/>
            </a:pPr>
            <a:r>
              <a:rPr lang="en-US" sz="2000" dirty="0" smtClean="0"/>
              <a:t>Quality </a:t>
            </a:r>
            <a:r>
              <a:rPr lang="en-US" sz="2000" dirty="0"/>
              <a:t>Education: Ensure inclusive and equitable quality education and promote lifelong learning opportunities for all</a:t>
            </a:r>
            <a:r>
              <a:rPr lang="en-US" sz="2000" dirty="0" smtClean="0"/>
              <a:t>.</a:t>
            </a:r>
          </a:p>
          <a:p>
            <a:pPr>
              <a:buAutoNum type="arabicPeriod"/>
            </a:pPr>
            <a:r>
              <a:rPr lang="en-US" sz="2000" dirty="0" smtClean="0"/>
              <a:t>Gender </a:t>
            </a:r>
            <a:r>
              <a:rPr lang="en-US" sz="2000" dirty="0"/>
              <a:t>Equality: Achieve gender equality and empower all women and girls.</a:t>
            </a:r>
          </a:p>
        </p:txBody>
      </p:sp>
      <p:sp>
        <p:nvSpPr>
          <p:cNvPr id="2" name="Title 1"/>
          <p:cNvSpPr>
            <a:spLocks noGrp="1"/>
          </p:cNvSpPr>
          <p:nvPr>
            <p:ph type="title"/>
          </p:nvPr>
        </p:nvSpPr>
        <p:spPr/>
        <p:txBody>
          <a:bodyPr/>
          <a:lstStyle/>
          <a:p>
            <a:pPr algn="ctr"/>
            <a:r>
              <a:rPr lang="en-US" dirty="0" smtClean="0"/>
              <a:t>UN SDGs</a:t>
            </a:r>
            <a:endParaRPr lang="en-US" dirty="0"/>
          </a:p>
        </p:txBody>
      </p:sp>
    </p:spTree>
    <p:extLst>
      <p:ext uri="{BB962C8B-B14F-4D97-AF65-F5344CB8AC3E}">
        <p14:creationId xmlns:p14="http://schemas.microsoft.com/office/powerpoint/2010/main" val="2573474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6. </a:t>
            </a:r>
            <a:r>
              <a:rPr lang="en-US" sz="2000" dirty="0"/>
              <a:t>Clean Water and Sanitation: Ensure availability and sustainable management of water and sanitation for all</a:t>
            </a:r>
            <a:r>
              <a:rPr lang="en-US" sz="2000" dirty="0" smtClean="0"/>
              <a:t>.</a:t>
            </a:r>
          </a:p>
          <a:p>
            <a:pPr marL="0" indent="0">
              <a:buNone/>
            </a:pPr>
            <a:r>
              <a:rPr lang="en-US" sz="2000" dirty="0" smtClean="0"/>
              <a:t>7</a:t>
            </a:r>
            <a:r>
              <a:rPr lang="en-US" sz="2000" dirty="0"/>
              <a:t>. Affordable and Clean Energy: Ensure access to affordable, reliable, sustainable, and modern energy for </a:t>
            </a:r>
            <a:r>
              <a:rPr lang="en-US" sz="2000" dirty="0" smtClean="0"/>
              <a:t>all</a:t>
            </a:r>
          </a:p>
          <a:p>
            <a:pPr marL="0" indent="0">
              <a:buNone/>
            </a:pPr>
            <a:r>
              <a:rPr lang="en-US" sz="2000" dirty="0" smtClean="0"/>
              <a:t>8</a:t>
            </a:r>
            <a:r>
              <a:rPr lang="en-US" sz="2000" dirty="0"/>
              <a:t>. Decent Work and Economic Growth: Promote sustained, inclusive, and sustainable economic growth, full and productive employment, and decent work for </a:t>
            </a:r>
            <a:r>
              <a:rPr lang="en-US" sz="2000" dirty="0" smtClean="0"/>
              <a:t>all</a:t>
            </a:r>
          </a:p>
          <a:p>
            <a:pPr marL="0" indent="0">
              <a:buNone/>
            </a:pPr>
            <a:r>
              <a:rPr lang="en-US" sz="2000" dirty="0" smtClean="0"/>
              <a:t>9</a:t>
            </a:r>
            <a:r>
              <a:rPr lang="en-US" sz="2000" dirty="0"/>
              <a:t>. Industry, Innovation, and Infrastructure: Build resilient infrastructure, promote inclusive and sustainable industrialization, and foster </a:t>
            </a:r>
            <a:r>
              <a:rPr lang="en-US" sz="2000" dirty="0" smtClean="0"/>
              <a:t>innovation.</a:t>
            </a:r>
          </a:p>
          <a:p>
            <a:pPr marL="0" indent="0">
              <a:buNone/>
            </a:pPr>
            <a:r>
              <a:rPr lang="en-US" sz="2000" dirty="0" smtClean="0"/>
              <a:t>10</a:t>
            </a:r>
            <a:r>
              <a:rPr lang="en-US" sz="2000" dirty="0"/>
              <a:t>. Reduced Inequalities: Reduce inequality within and among countries</a:t>
            </a:r>
            <a:r>
              <a:rPr lang="en-US" sz="2000" dirty="0" smtClean="0"/>
              <a:t>.</a:t>
            </a:r>
          </a:p>
        </p:txBody>
      </p:sp>
      <p:sp>
        <p:nvSpPr>
          <p:cNvPr id="2" name="Title 1"/>
          <p:cNvSpPr>
            <a:spLocks noGrp="1"/>
          </p:cNvSpPr>
          <p:nvPr>
            <p:ph type="title"/>
          </p:nvPr>
        </p:nvSpPr>
        <p:spPr/>
        <p:txBody>
          <a:bodyPr/>
          <a:lstStyle/>
          <a:p>
            <a:pPr algn="ctr"/>
            <a:r>
              <a:rPr lang="en-US" dirty="0" smtClean="0"/>
              <a:t>UN SDGs</a:t>
            </a:r>
            <a:endParaRPr lang="en-US" dirty="0"/>
          </a:p>
        </p:txBody>
      </p:sp>
    </p:spTree>
    <p:extLst>
      <p:ext uri="{BB962C8B-B14F-4D97-AF65-F5344CB8AC3E}">
        <p14:creationId xmlns:p14="http://schemas.microsoft.com/office/powerpoint/2010/main" val="2634267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11. Sustainable Cities and Communities: Make cities and human settlements inclusive, safe, resilient, and sustainable.</a:t>
            </a:r>
          </a:p>
          <a:p>
            <a:pPr marL="0" indent="0">
              <a:buNone/>
            </a:pPr>
            <a:r>
              <a:rPr lang="en-US" sz="2000" dirty="0"/>
              <a:t>12. Responsible Consumption and Production: Ensure sustainable consumption and production patterns</a:t>
            </a:r>
          </a:p>
          <a:p>
            <a:pPr marL="0" indent="0">
              <a:buNone/>
            </a:pPr>
            <a:r>
              <a:rPr lang="en-US" sz="2000" dirty="0" smtClean="0"/>
              <a:t>13</a:t>
            </a:r>
            <a:r>
              <a:rPr lang="en-US" sz="2000" dirty="0"/>
              <a:t>. Climate Action: Take urgent action to combat climate change and its impacts.</a:t>
            </a:r>
          </a:p>
          <a:p>
            <a:pPr marL="0" indent="0">
              <a:buNone/>
            </a:pPr>
            <a:r>
              <a:rPr lang="en-US" sz="2000" dirty="0"/>
              <a:t>14. Life Below Water: Conserve and sustainably use the world's oceans, seas, and marine resources for sustainable development</a:t>
            </a:r>
            <a:r>
              <a:rPr lang="en-US" sz="2000" dirty="0" smtClean="0"/>
              <a:t>.</a:t>
            </a:r>
          </a:p>
        </p:txBody>
      </p:sp>
      <p:sp>
        <p:nvSpPr>
          <p:cNvPr id="2" name="Title 1"/>
          <p:cNvSpPr>
            <a:spLocks noGrp="1"/>
          </p:cNvSpPr>
          <p:nvPr>
            <p:ph type="title"/>
          </p:nvPr>
        </p:nvSpPr>
        <p:spPr/>
        <p:txBody>
          <a:bodyPr/>
          <a:lstStyle/>
          <a:p>
            <a:pPr algn="ctr"/>
            <a:r>
              <a:rPr lang="en-US" dirty="0" smtClean="0"/>
              <a:t>UN SDGs</a:t>
            </a:r>
            <a:endParaRPr lang="en-US" dirty="0"/>
          </a:p>
        </p:txBody>
      </p:sp>
    </p:spTree>
    <p:extLst>
      <p:ext uri="{BB962C8B-B14F-4D97-AF65-F5344CB8AC3E}">
        <p14:creationId xmlns:p14="http://schemas.microsoft.com/office/powerpoint/2010/main" val="1226409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15. Life on Land: Protect, restore, and promote sustainable use of terrestrial ecosystems, forests, and biodiversity.</a:t>
            </a:r>
          </a:p>
          <a:p>
            <a:pPr marL="0" indent="0">
              <a:buNone/>
            </a:pPr>
            <a:r>
              <a:rPr lang="en-US" dirty="0"/>
              <a:t>16. Peace, Justice, and Strong Institutions: Promote peaceful and inclusive societies, access to justice for all, and effective and accountable institutions</a:t>
            </a:r>
          </a:p>
          <a:p>
            <a:pPr marL="0" indent="0">
              <a:buNone/>
            </a:pPr>
            <a:r>
              <a:rPr lang="en-US" dirty="0"/>
              <a:t>17. Partnerships for the Goals: Strengthen the means of implementation and revitalize the global partnership for sustainable development.</a:t>
            </a:r>
          </a:p>
          <a:p>
            <a:endParaRPr lang="en-US" dirty="0"/>
          </a:p>
        </p:txBody>
      </p:sp>
      <p:sp>
        <p:nvSpPr>
          <p:cNvPr id="2" name="Title 1"/>
          <p:cNvSpPr>
            <a:spLocks noGrp="1"/>
          </p:cNvSpPr>
          <p:nvPr>
            <p:ph type="title"/>
          </p:nvPr>
        </p:nvSpPr>
        <p:spPr/>
        <p:txBody>
          <a:bodyPr/>
          <a:lstStyle/>
          <a:p>
            <a:pPr algn="ctr"/>
            <a:r>
              <a:rPr lang="en-US" dirty="0" smtClean="0"/>
              <a:t>UN SDGs</a:t>
            </a:r>
            <a:endParaRPr lang="en-US" dirty="0"/>
          </a:p>
        </p:txBody>
      </p:sp>
    </p:spTree>
    <p:extLst>
      <p:ext uri="{BB962C8B-B14F-4D97-AF65-F5344CB8AC3E}">
        <p14:creationId xmlns:p14="http://schemas.microsoft.com/office/powerpoint/2010/main" val="4086398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a:t>Progress and </a:t>
            </a:r>
            <a:r>
              <a:rPr lang="en-US" sz="2000" b="1" dirty="0" smtClean="0"/>
              <a:t>Challenges</a:t>
            </a:r>
          </a:p>
          <a:p>
            <a:pPr marL="0" indent="0">
              <a:buNone/>
            </a:pPr>
            <a:r>
              <a:rPr lang="en-US" sz="2000" dirty="0" smtClean="0"/>
              <a:t>While </a:t>
            </a:r>
            <a:r>
              <a:rPr lang="en-US" sz="2000" dirty="0"/>
              <a:t>progress has been made towards achieving the SDGs, challenges remain, including</a:t>
            </a:r>
            <a:r>
              <a:rPr lang="en-US" sz="2000" dirty="0" smtClean="0"/>
              <a:t>:-</a:t>
            </a:r>
          </a:p>
          <a:p>
            <a:pPr marL="0" indent="0">
              <a:buNone/>
            </a:pPr>
            <a:r>
              <a:rPr lang="en-US" sz="2000" dirty="0" smtClean="0"/>
              <a:t>Inequality </a:t>
            </a:r>
            <a:r>
              <a:rPr lang="en-US" sz="2000" dirty="0"/>
              <a:t>and </a:t>
            </a:r>
            <a:r>
              <a:rPr lang="en-US" sz="2000" dirty="0" smtClean="0"/>
              <a:t>poverty</a:t>
            </a:r>
          </a:p>
          <a:p>
            <a:pPr marL="0" indent="0">
              <a:buNone/>
            </a:pPr>
            <a:r>
              <a:rPr lang="en-US" sz="2000" dirty="0" smtClean="0"/>
              <a:t>Climate </a:t>
            </a:r>
            <a:r>
              <a:rPr lang="en-US" sz="2000" dirty="0"/>
              <a:t>change and environmental </a:t>
            </a:r>
            <a:r>
              <a:rPr lang="en-US" sz="2000" dirty="0" smtClean="0"/>
              <a:t>degradation</a:t>
            </a:r>
          </a:p>
          <a:p>
            <a:pPr marL="0" indent="0">
              <a:buNone/>
            </a:pPr>
            <a:r>
              <a:rPr lang="en-US" sz="2000" dirty="0" smtClean="0"/>
              <a:t>Conflict </a:t>
            </a:r>
            <a:r>
              <a:rPr lang="en-US" sz="2000" dirty="0"/>
              <a:t>and </a:t>
            </a:r>
            <a:r>
              <a:rPr lang="en-US" sz="2000" dirty="0" smtClean="0"/>
              <a:t>insecurity</a:t>
            </a:r>
          </a:p>
          <a:p>
            <a:pPr marL="0" indent="0">
              <a:buNone/>
            </a:pPr>
            <a:r>
              <a:rPr lang="en-US" sz="2000" dirty="0" smtClean="0"/>
              <a:t>Limited </a:t>
            </a:r>
            <a:r>
              <a:rPr lang="en-US" sz="2000" dirty="0"/>
              <a:t>access to education and </a:t>
            </a:r>
            <a:r>
              <a:rPr lang="en-US" sz="2000" dirty="0" smtClean="0"/>
              <a:t>healthcare</a:t>
            </a:r>
          </a:p>
          <a:p>
            <a:pPr marL="0" indent="0">
              <a:buNone/>
            </a:pPr>
            <a:r>
              <a:rPr lang="en-US" sz="2000" dirty="0" smtClean="0"/>
              <a:t>Inadequate </a:t>
            </a:r>
            <a:r>
              <a:rPr lang="en-US" sz="2000" dirty="0"/>
              <a:t>infrastructure and technology</a:t>
            </a:r>
          </a:p>
        </p:txBody>
      </p:sp>
      <p:sp>
        <p:nvSpPr>
          <p:cNvPr id="2" name="Title 1"/>
          <p:cNvSpPr>
            <a:spLocks noGrp="1"/>
          </p:cNvSpPr>
          <p:nvPr>
            <p:ph type="title"/>
          </p:nvPr>
        </p:nvSpPr>
        <p:spPr/>
        <p:txBody>
          <a:bodyPr/>
          <a:lstStyle/>
          <a:p>
            <a:pPr algn="ctr"/>
            <a:r>
              <a:rPr lang="en-US" dirty="0" smtClean="0"/>
              <a:t>UN SDGs</a:t>
            </a:r>
            <a:endParaRPr lang="en-US" dirty="0"/>
          </a:p>
        </p:txBody>
      </p:sp>
    </p:spTree>
    <p:extLst>
      <p:ext uri="{BB962C8B-B14F-4D97-AF65-F5344CB8AC3E}">
        <p14:creationId xmlns:p14="http://schemas.microsoft.com/office/powerpoint/2010/main" val="595121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b="1" dirty="0"/>
              <a:t>Achieving the </a:t>
            </a:r>
            <a:r>
              <a:rPr lang="en-US" b="1" dirty="0" smtClean="0"/>
              <a:t>SDGs</a:t>
            </a:r>
          </a:p>
          <a:p>
            <a:pPr marL="0" indent="0">
              <a:buNone/>
            </a:pPr>
            <a:r>
              <a:rPr lang="en-US" sz="1900" dirty="0" smtClean="0"/>
              <a:t>To </a:t>
            </a:r>
            <a:r>
              <a:rPr lang="en-US" sz="1900" dirty="0"/>
              <a:t>achieve the SDGs, governments, businesses, civil society, and individuals must work together to</a:t>
            </a:r>
            <a:r>
              <a:rPr lang="en-US" sz="1900" dirty="0" smtClean="0"/>
              <a:t>:-</a:t>
            </a:r>
          </a:p>
          <a:p>
            <a:pPr marL="0" indent="0">
              <a:buNone/>
            </a:pPr>
            <a:r>
              <a:rPr lang="en-US" sz="1900" dirty="0" smtClean="0"/>
              <a:t>Implement </a:t>
            </a:r>
            <a:r>
              <a:rPr lang="en-US" sz="1900" dirty="0"/>
              <a:t>policies and programs that support sustainable </a:t>
            </a:r>
            <a:r>
              <a:rPr lang="en-US" sz="1900" dirty="0" smtClean="0"/>
              <a:t>development</a:t>
            </a:r>
          </a:p>
          <a:p>
            <a:pPr marL="0" indent="0">
              <a:buNone/>
            </a:pPr>
            <a:r>
              <a:rPr lang="en-US" sz="1900" dirty="0" smtClean="0"/>
              <a:t>Invest </a:t>
            </a:r>
            <a:r>
              <a:rPr lang="en-US" sz="1900" dirty="0"/>
              <a:t>in education, healthcare, and </a:t>
            </a:r>
            <a:r>
              <a:rPr lang="en-US" sz="1900" dirty="0" smtClean="0"/>
              <a:t>infrastructure</a:t>
            </a:r>
          </a:p>
          <a:p>
            <a:pPr marL="0" indent="0">
              <a:buNone/>
            </a:pPr>
            <a:r>
              <a:rPr lang="en-US" sz="1900" dirty="0" smtClean="0"/>
              <a:t>Promote </a:t>
            </a:r>
            <a:r>
              <a:rPr lang="en-US" sz="1900" dirty="0"/>
              <a:t>sustainable consumption and production </a:t>
            </a:r>
            <a:r>
              <a:rPr lang="en-US" sz="1900" dirty="0" smtClean="0"/>
              <a:t>patterns-</a:t>
            </a:r>
          </a:p>
          <a:p>
            <a:pPr marL="0" indent="0">
              <a:buNone/>
            </a:pPr>
            <a:r>
              <a:rPr lang="en-US" sz="1900" dirty="0" smtClean="0"/>
              <a:t>Protect </a:t>
            </a:r>
            <a:r>
              <a:rPr lang="en-US" sz="1900" dirty="0"/>
              <a:t>the environment and address climate </a:t>
            </a:r>
            <a:r>
              <a:rPr lang="en-US" sz="1900" dirty="0" smtClean="0"/>
              <a:t>change</a:t>
            </a:r>
          </a:p>
          <a:p>
            <a:pPr marL="0" indent="0">
              <a:buNone/>
            </a:pPr>
            <a:r>
              <a:rPr lang="en-US" sz="1900" dirty="0" smtClean="0"/>
              <a:t>Ensure </a:t>
            </a:r>
            <a:r>
              <a:rPr lang="en-US" sz="1900" dirty="0"/>
              <a:t>inclusive and equitable economic </a:t>
            </a:r>
            <a:r>
              <a:rPr lang="en-US" sz="1900" dirty="0" smtClean="0"/>
              <a:t>growth</a:t>
            </a:r>
          </a:p>
          <a:p>
            <a:pPr marL="0" indent="0">
              <a:buNone/>
            </a:pPr>
            <a:r>
              <a:rPr lang="en-US" sz="1900" dirty="0" smtClean="0"/>
              <a:t>By </a:t>
            </a:r>
            <a:r>
              <a:rPr lang="en-US" sz="1900" dirty="0"/>
              <a:t>working together, we can achieve a more sustainable and equitable future for all.</a:t>
            </a:r>
          </a:p>
        </p:txBody>
      </p:sp>
      <p:sp>
        <p:nvSpPr>
          <p:cNvPr id="2" name="Title 1"/>
          <p:cNvSpPr>
            <a:spLocks noGrp="1"/>
          </p:cNvSpPr>
          <p:nvPr>
            <p:ph type="title"/>
          </p:nvPr>
        </p:nvSpPr>
        <p:spPr/>
        <p:txBody>
          <a:bodyPr/>
          <a:lstStyle/>
          <a:p>
            <a:pPr algn="ctr"/>
            <a:r>
              <a:rPr lang="en-US" dirty="0" smtClean="0"/>
              <a:t>UN SDGs</a:t>
            </a:r>
            <a:endParaRPr lang="en-US" dirty="0"/>
          </a:p>
        </p:txBody>
      </p:sp>
    </p:spTree>
    <p:extLst>
      <p:ext uri="{BB962C8B-B14F-4D97-AF65-F5344CB8AC3E}">
        <p14:creationId xmlns:p14="http://schemas.microsoft.com/office/powerpoint/2010/main" val="150346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a:t>Sustainable procurement involves </a:t>
            </a:r>
            <a:r>
              <a:rPr lang="en-US" sz="2400" b="1" dirty="0"/>
              <a:t>integrating social, environmental, and economic considerations </a:t>
            </a:r>
            <a:r>
              <a:rPr lang="en-US" sz="2400" dirty="0"/>
              <a:t>into procurement decisions, with a view to reducing harmful impacts and maximizing long-term value. Rather than simply focusing on the </a:t>
            </a:r>
            <a:r>
              <a:rPr lang="en-US" sz="2400" b="1" dirty="0"/>
              <a:t>lowest price</a:t>
            </a:r>
            <a:r>
              <a:rPr lang="en-US" sz="2400" dirty="0"/>
              <a:t>, organizations adopt a more </a:t>
            </a:r>
            <a:r>
              <a:rPr lang="en-US" sz="2400" b="1" dirty="0"/>
              <a:t>holistic approach </a:t>
            </a:r>
            <a:r>
              <a:rPr lang="en-US" sz="2400" dirty="0"/>
              <a:t>that accounts for life-cycle costs, resource efficiency, fair labor practices, and community well-being. </a:t>
            </a:r>
          </a:p>
          <a:p>
            <a:pPr marL="0" indent="0">
              <a:buNone/>
            </a:pPr>
            <a:endParaRPr lang="en-US" dirty="0"/>
          </a:p>
        </p:txBody>
      </p:sp>
      <p:sp>
        <p:nvSpPr>
          <p:cNvPr id="2" name="Title 1"/>
          <p:cNvSpPr>
            <a:spLocks noGrp="1"/>
          </p:cNvSpPr>
          <p:nvPr>
            <p:ph type="title"/>
          </p:nvPr>
        </p:nvSpPr>
        <p:spPr/>
        <p:txBody>
          <a:bodyPr/>
          <a:lstStyle/>
          <a:p>
            <a:pPr algn="ctr"/>
            <a:r>
              <a:rPr lang="en-US" dirty="0" smtClean="0"/>
              <a:t>Sustainable Procurement</a:t>
            </a:r>
            <a:endParaRPr lang="en-US" dirty="0"/>
          </a:p>
        </p:txBody>
      </p:sp>
    </p:spTree>
    <p:extLst>
      <p:ext uri="{BB962C8B-B14F-4D97-AF65-F5344CB8AC3E}">
        <p14:creationId xmlns:p14="http://schemas.microsoft.com/office/powerpoint/2010/main" val="3233956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r>
              <a:rPr lang="en-US" sz="2000" b="1" dirty="0"/>
              <a:t>Complexity and Cost: </a:t>
            </a:r>
            <a:r>
              <a:rPr lang="en-US" sz="2000" dirty="0"/>
              <a:t>Integrating sustainability across diverse and global supply chains can be complex and initially costly. </a:t>
            </a:r>
          </a:p>
          <a:p>
            <a:r>
              <a:rPr lang="en-US" sz="2000" b="1" dirty="0"/>
              <a:t>Measurement Difficulties: </a:t>
            </a:r>
            <a:r>
              <a:rPr lang="en-US" sz="2000" dirty="0"/>
              <a:t>Quantifying environmental and social impacts requires reliable metrics and robust data systems. </a:t>
            </a:r>
          </a:p>
          <a:p>
            <a:r>
              <a:rPr lang="en-US" sz="2000" b="1" dirty="0"/>
              <a:t>Resistance to Change: </a:t>
            </a:r>
            <a:r>
              <a:rPr lang="en-US" sz="2000" dirty="0"/>
              <a:t>Internal and external stakeholders may resist changes due to established practices and perceived risks. </a:t>
            </a:r>
          </a:p>
          <a:p>
            <a:endParaRPr lang="en-US" dirty="0"/>
          </a:p>
          <a:p>
            <a:pPr marL="0" indent="0">
              <a:buNone/>
            </a:pPr>
            <a:endParaRPr lang="en-US" dirty="0"/>
          </a:p>
          <a:p>
            <a:endParaRPr lang="en-US" dirty="0"/>
          </a:p>
          <a:p>
            <a:endParaRPr lang="en-US" dirty="0"/>
          </a:p>
        </p:txBody>
      </p:sp>
      <p:sp>
        <p:nvSpPr>
          <p:cNvPr id="2" name="Title 1"/>
          <p:cNvSpPr>
            <a:spLocks noGrp="1"/>
          </p:cNvSpPr>
          <p:nvPr>
            <p:ph type="title"/>
          </p:nvPr>
        </p:nvSpPr>
        <p:spPr/>
        <p:txBody>
          <a:bodyPr/>
          <a:lstStyle/>
          <a:p>
            <a:pPr algn="ctr"/>
            <a:r>
              <a:rPr lang="en-US" dirty="0" smtClean="0"/>
              <a:t>Key Challenges</a:t>
            </a:r>
            <a:endParaRPr lang="en-US" dirty="0"/>
          </a:p>
        </p:txBody>
      </p:sp>
    </p:spTree>
    <p:extLst>
      <p:ext uri="{BB962C8B-B14F-4D97-AF65-F5344CB8AC3E}">
        <p14:creationId xmlns:p14="http://schemas.microsoft.com/office/powerpoint/2010/main" val="3713862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b="1" dirty="0"/>
              <a:t>Technology Integration: </a:t>
            </a:r>
            <a:r>
              <a:rPr lang="en-US" dirty="0"/>
              <a:t>Digital tools, such as IoT, blockchain, and advanced analytics, can enhance transparency, traceability, and efficiency. </a:t>
            </a:r>
          </a:p>
          <a:p>
            <a:r>
              <a:rPr lang="en-US" b="1" dirty="0"/>
              <a:t>Collaborative Innovation: </a:t>
            </a:r>
            <a:r>
              <a:rPr lang="en-US" dirty="0"/>
              <a:t>Working closely with suppliers, customers, and industry partners can lead to innovative solutions that benefit the entire value chain. </a:t>
            </a:r>
          </a:p>
          <a:p>
            <a:r>
              <a:rPr lang="en-US" b="1" dirty="0"/>
              <a:t>Regulatory Alignment: </a:t>
            </a:r>
            <a:r>
              <a:rPr lang="en-US" dirty="0"/>
              <a:t>Proactively adopting sustainable practices positions companies favorably for future regulatory changes and compliance standards. </a:t>
            </a:r>
          </a:p>
          <a:p>
            <a:r>
              <a:rPr lang="en-US" b="1" dirty="0"/>
              <a:t>Market Differentiation: </a:t>
            </a:r>
            <a:r>
              <a:rPr lang="en-US" dirty="0"/>
              <a:t>Companies that lead in sustainability can differentiate themselves in a crowded marketplace, attracting consumers and investors who value ethical practices </a:t>
            </a:r>
          </a:p>
          <a:p>
            <a:endParaRPr lang="en-US" dirty="0"/>
          </a:p>
        </p:txBody>
      </p:sp>
      <p:sp>
        <p:nvSpPr>
          <p:cNvPr id="2" name="Title 1"/>
          <p:cNvSpPr>
            <a:spLocks noGrp="1"/>
          </p:cNvSpPr>
          <p:nvPr>
            <p:ph type="title"/>
          </p:nvPr>
        </p:nvSpPr>
        <p:spPr/>
        <p:txBody>
          <a:bodyPr/>
          <a:lstStyle/>
          <a:p>
            <a:pPr algn="ctr"/>
            <a:r>
              <a:rPr lang="en-US" sz="3200" b="1" dirty="0"/>
              <a:t>Opportunities for Transformation </a:t>
            </a:r>
            <a:r>
              <a:rPr lang="en-US" sz="3200" dirty="0"/>
              <a:t/>
            </a:r>
            <a:br>
              <a:rPr lang="en-US" sz="3200" dirty="0"/>
            </a:br>
            <a:endParaRPr lang="en-US" sz="3200" dirty="0"/>
          </a:p>
        </p:txBody>
      </p:sp>
    </p:spTree>
    <p:extLst>
      <p:ext uri="{BB962C8B-B14F-4D97-AF65-F5344CB8AC3E}">
        <p14:creationId xmlns:p14="http://schemas.microsoft.com/office/powerpoint/2010/main" val="615527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r>
              <a:rPr lang="en-US" sz="2400" dirty="0"/>
              <a:t>Embedding sustainability and CSR principles into procurement is no longer a “nice to have”—it’s a strategic imperative. By proactively integrating environmental, social, and ethical considerations throughout the procurement cycle, organizations can protect their reputation, comply with regulations, and create lasting value for stakeholders and the planet. </a:t>
            </a:r>
          </a:p>
        </p:txBody>
      </p:sp>
      <p:sp>
        <p:nvSpPr>
          <p:cNvPr id="2" name="Title 1"/>
          <p:cNvSpPr>
            <a:spLocks noGrp="1"/>
          </p:cNvSpPr>
          <p:nvPr>
            <p:ph type="title"/>
          </p:nvPr>
        </p:nvSpPr>
        <p:spPr/>
        <p:txBody>
          <a:bodyPr/>
          <a:lstStyle/>
          <a:p>
            <a:pPr algn="ctr"/>
            <a:r>
              <a:rPr lang="en-US" dirty="0" smtClean="0"/>
              <a:t>Conclusion</a:t>
            </a:r>
            <a:endParaRPr lang="en-US" dirty="0"/>
          </a:p>
        </p:txBody>
      </p:sp>
    </p:spTree>
    <p:extLst>
      <p:ext uri="{BB962C8B-B14F-4D97-AF65-F5344CB8AC3E}">
        <p14:creationId xmlns:p14="http://schemas.microsoft.com/office/powerpoint/2010/main" val="180698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b="1" dirty="0" smtClean="0"/>
              <a:t>Regulatory </a:t>
            </a:r>
            <a:r>
              <a:rPr lang="en-US" b="1" dirty="0"/>
              <a:t>Compliance</a:t>
            </a:r>
            <a:r>
              <a:rPr lang="en-US" dirty="0"/>
              <a:t>: Many regions enforce environmental and labor laws that mandate responsible sourcing (e.g., the U.K. Modern Slavery Act, EU Green Public Procurement). </a:t>
            </a:r>
          </a:p>
          <a:p>
            <a:r>
              <a:rPr lang="en-US" b="1" dirty="0"/>
              <a:t>Brand Reputation</a:t>
            </a:r>
            <a:r>
              <a:rPr lang="en-US" dirty="0"/>
              <a:t>: Customers, investors, and other stakeholders increasingly demand proof of ethical and eco-friendly practices. </a:t>
            </a:r>
          </a:p>
          <a:p>
            <a:r>
              <a:rPr lang="en-US" b="1" dirty="0"/>
              <a:t>Risk Mitigation</a:t>
            </a:r>
            <a:r>
              <a:rPr lang="en-US" dirty="0"/>
              <a:t>: Sourcing from irresponsible suppliers can lead to reputational crises, legal fines, or supply disruptions. </a:t>
            </a:r>
          </a:p>
          <a:p>
            <a:r>
              <a:rPr lang="en-US" b="1" dirty="0"/>
              <a:t>Long-Term Cost Savings</a:t>
            </a:r>
            <a:r>
              <a:rPr lang="en-US" dirty="0"/>
              <a:t>: Sustainable products or processes can reduce waste, energy </a:t>
            </a:r>
            <a:r>
              <a:rPr lang="en-US" dirty="0" smtClean="0"/>
              <a:t>usage, and operating costs over time</a:t>
            </a:r>
            <a:endParaRPr lang="en-US" dirty="0"/>
          </a:p>
          <a:p>
            <a:endParaRPr lang="en-US" dirty="0"/>
          </a:p>
        </p:txBody>
      </p:sp>
      <p:sp>
        <p:nvSpPr>
          <p:cNvPr id="2" name="Title 1"/>
          <p:cNvSpPr>
            <a:spLocks noGrp="1"/>
          </p:cNvSpPr>
          <p:nvPr>
            <p:ph type="title"/>
          </p:nvPr>
        </p:nvSpPr>
        <p:spPr/>
        <p:txBody>
          <a:bodyPr/>
          <a:lstStyle/>
          <a:p>
            <a:pPr algn="ctr"/>
            <a:r>
              <a:rPr lang="en-US" dirty="0" smtClean="0"/>
              <a:t>Why It Matters</a:t>
            </a:r>
            <a:endParaRPr lang="en-US" dirty="0"/>
          </a:p>
        </p:txBody>
      </p:sp>
    </p:spTree>
    <p:extLst>
      <p:ext uri="{BB962C8B-B14F-4D97-AF65-F5344CB8AC3E}">
        <p14:creationId xmlns:p14="http://schemas.microsoft.com/office/powerpoint/2010/main" val="1155797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smtClean="0"/>
              <a:t>Modern </a:t>
            </a:r>
            <a:r>
              <a:rPr lang="en-US" sz="2000" dirty="0"/>
              <a:t>supply chains operate within a global context marked by environmental, social, and governance (ESG) concerns. Sustainability in supply chain management involves minimizing negative ecological impacts and promoting long-term viability of resources, while ethics focuses on fairness, integrity, and respect for stakeholders. From raw material extraction to end-of-life product disposal, managers have a duty to balance economic performance with ecological and social responsibilities. </a:t>
            </a:r>
          </a:p>
          <a:p>
            <a:pPr marL="0" indent="0">
              <a:buNone/>
            </a:pPr>
            <a:endParaRPr lang="en-US" sz="2000" dirty="0"/>
          </a:p>
          <a:p>
            <a:endParaRPr lang="en-US" dirty="0"/>
          </a:p>
        </p:txBody>
      </p:sp>
      <p:sp>
        <p:nvSpPr>
          <p:cNvPr id="2" name="Title 1"/>
          <p:cNvSpPr>
            <a:spLocks noGrp="1"/>
          </p:cNvSpPr>
          <p:nvPr>
            <p:ph type="title"/>
          </p:nvPr>
        </p:nvSpPr>
        <p:spPr/>
        <p:txBody>
          <a:bodyPr>
            <a:normAutofit fontScale="90000"/>
          </a:bodyPr>
          <a:lstStyle/>
          <a:p>
            <a:pPr algn="ctr"/>
            <a:r>
              <a:rPr lang="en-US" sz="3200" dirty="0"/>
              <a:t>Sustainability and Ethics in Supply Chains </a:t>
            </a:r>
            <a:r>
              <a:rPr lang="en-US" dirty="0"/>
              <a:t/>
            </a:r>
            <a:br>
              <a:rPr lang="en-US" dirty="0"/>
            </a:br>
            <a:endParaRPr lang="en-US" dirty="0"/>
          </a:p>
        </p:txBody>
      </p:sp>
    </p:spTree>
    <p:extLst>
      <p:ext uri="{BB962C8B-B14F-4D97-AF65-F5344CB8AC3E}">
        <p14:creationId xmlns:p14="http://schemas.microsoft.com/office/powerpoint/2010/main" val="3160132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 </a:t>
            </a:r>
            <a:r>
              <a:rPr lang="en-US" dirty="0"/>
              <a:t>Global </a:t>
            </a:r>
            <a:r>
              <a:rPr lang="en-US" b="1" dirty="0"/>
              <a:t>climate change </a:t>
            </a:r>
            <a:r>
              <a:rPr lang="en-US" dirty="0"/>
              <a:t>and resource scarcity underscore the urgency for greener processes. </a:t>
            </a:r>
            <a:endParaRPr lang="en-US" dirty="0" smtClean="0"/>
          </a:p>
          <a:p>
            <a:pPr>
              <a:buFont typeface="Wingdings" panose="05000000000000000000" pitchFamily="2" charset="2"/>
              <a:buChar char="Ø"/>
            </a:pPr>
            <a:r>
              <a:rPr lang="en-US" b="1" dirty="0" smtClean="0"/>
              <a:t>Consumer </a:t>
            </a:r>
            <a:r>
              <a:rPr lang="en-US" b="1" dirty="0"/>
              <a:t>awareness </a:t>
            </a:r>
            <a:r>
              <a:rPr lang="en-US" dirty="0"/>
              <a:t>and pressure from investors demand ethical practices across the supply chain. </a:t>
            </a:r>
          </a:p>
          <a:p>
            <a:r>
              <a:rPr lang="en-US" dirty="0"/>
              <a:t>Ethical lapses—like child labor or environmental pollution—can trigger </a:t>
            </a:r>
            <a:r>
              <a:rPr lang="en-US" b="1" dirty="0"/>
              <a:t>brand damage</a:t>
            </a:r>
            <a:r>
              <a:rPr lang="en-US" dirty="0"/>
              <a:t>, legal actions, and social unrest. </a:t>
            </a:r>
            <a:endParaRPr lang="en-US" dirty="0" smtClean="0"/>
          </a:p>
          <a:p>
            <a:pPr marL="0" indent="0">
              <a:buNone/>
            </a:pPr>
            <a:r>
              <a:rPr lang="en-US" dirty="0"/>
              <a:t>In Nigeria, sustainability and ethics are influenced by local economic conditions, regulatory frameworks, community relations, and infrastructure realities. Multinational companies (MNCs) and local firms alike face the challenge of embedding responsible practices that align with international standards and community expectations. </a:t>
            </a:r>
          </a:p>
          <a:p>
            <a:pPr marL="0" indent="0">
              <a:buNone/>
            </a:pPr>
            <a:endParaRPr lang="en-US" dirty="0"/>
          </a:p>
          <a:p>
            <a:endParaRPr lang="en-US" dirty="0"/>
          </a:p>
          <a:p>
            <a:endParaRPr lang="en-US" dirty="0"/>
          </a:p>
          <a:p>
            <a:pPr marL="0" indent="0">
              <a:buNone/>
            </a:pPr>
            <a:endParaRPr lang="en-US" dirty="0"/>
          </a:p>
          <a:p>
            <a:endParaRPr lang="en-US" dirty="0"/>
          </a:p>
        </p:txBody>
      </p:sp>
      <p:sp>
        <p:nvSpPr>
          <p:cNvPr id="2" name="Title 1"/>
          <p:cNvSpPr>
            <a:spLocks noGrp="1"/>
          </p:cNvSpPr>
          <p:nvPr>
            <p:ph type="title"/>
          </p:nvPr>
        </p:nvSpPr>
        <p:spPr/>
        <p:txBody>
          <a:bodyPr/>
          <a:lstStyle/>
          <a:p>
            <a:pPr algn="ctr"/>
            <a:r>
              <a:rPr lang="en-US" dirty="0" smtClean="0"/>
              <a:t>Why It Matters</a:t>
            </a:r>
            <a:endParaRPr lang="en-US" dirty="0"/>
          </a:p>
        </p:txBody>
      </p:sp>
    </p:spTree>
    <p:extLst>
      <p:ext uri="{BB962C8B-B14F-4D97-AF65-F5344CB8AC3E}">
        <p14:creationId xmlns:p14="http://schemas.microsoft.com/office/powerpoint/2010/main" val="2017253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Sustainable supply chain management is the integration of sustainable practices into the entire supply chain, from sourcing raw materials to delivering the finished products to customers. Sustainable supply chain management is further known as an approach to managing the flow of goods and services from the point of origin to the point of consumption in a way that minimizes the environmental impact of production and distribution processes. This requires consideration of not only economic factors, but also, social and environmental factors. Reducing the environmental impact of production and distribution processes is an important part of sustainable supply chain management. Manufacturers in today’s world need to maintain a low cost of materials as well as observing local policies so that they remain and keep competitive (Liu et al</a:t>
            </a:r>
            <a:r>
              <a:rPr lang="en-US" dirty="0" smtClean="0"/>
              <a:t>, 2023) </a:t>
            </a:r>
            <a:endParaRPr lang="en-US" dirty="0"/>
          </a:p>
        </p:txBody>
      </p:sp>
      <p:sp>
        <p:nvSpPr>
          <p:cNvPr id="2" name="Title 1"/>
          <p:cNvSpPr>
            <a:spLocks noGrp="1"/>
          </p:cNvSpPr>
          <p:nvPr>
            <p:ph type="title"/>
          </p:nvPr>
        </p:nvSpPr>
        <p:spPr/>
        <p:txBody>
          <a:bodyPr/>
          <a:lstStyle/>
          <a:p>
            <a:pPr algn="ctr"/>
            <a:r>
              <a:rPr lang="en-US" dirty="0" smtClean="0"/>
              <a:t>Sustainable supply chain</a:t>
            </a:r>
            <a:endParaRPr lang="en-US" dirty="0"/>
          </a:p>
        </p:txBody>
      </p:sp>
    </p:spTree>
    <p:extLst>
      <p:ext uri="{BB962C8B-B14F-4D97-AF65-F5344CB8AC3E}">
        <p14:creationId xmlns:p14="http://schemas.microsoft.com/office/powerpoint/2010/main" val="3008370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As global supply chains continue to grow in scale and complexity, concerns about </a:t>
            </a:r>
            <a:r>
              <a:rPr lang="en-US" sz="2000" b="1" dirty="0"/>
              <a:t>environmental impact</a:t>
            </a:r>
            <a:r>
              <a:rPr lang="en-US" sz="2000" dirty="0"/>
              <a:t>, </a:t>
            </a:r>
            <a:r>
              <a:rPr lang="en-US" sz="2000" b="1" dirty="0"/>
              <a:t>ethical labor practices</a:t>
            </a:r>
            <a:r>
              <a:rPr lang="en-US" sz="2000" dirty="0"/>
              <a:t>, and </a:t>
            </a:r>
            <a:r>
              <a:rPr lang="en-US" sz="2000" b="1" dirty="0"/>
              <a:t>community well-being </a:t>
            </a:r>
            <a:r>
              <a:rPr lang="en-US" sz="2000" dirty="0"/>
              <a:t>have become central to both consumers and governing bodies. </a:t>
            </a:r>
            <a:r>
              <a:rPr lang="en-US" sz="2000" b="1" dirty="0"/>
              <a:t>Sustainability </a:t>
            </a:r>
            <a:r>
              <a:rPr lang="en-US" sz="2000" dirty="0"/>
              <a:t>and </a:t>
            </a:r>
            <a:r>
              <a:rPr lang="en-US" sz="2000" b="1" dirty="0"/>
              <a:t>CSR </a:t>
            </a:r>
            <a:r>
              <a:rPr lang="en-US" sz="2000" dirty="0"/>
              <a:t>initiatives address these concerns by striving for a balance between </a:t>
            </a:r>
            <a:r>
              <a:rPr lang="en-US" sz="2000" b="1" dirty="0"/>
              <a:t>profitability</a:t>
            </a:r>
            <a:r>
              <a:rPr lang="en-US" sz="2000" dirty="0"/>
              <a:t>, </a:t>
            </a:r>
            <a:r>
              <a:rPr lang="en-US" sz="2000" b="1" dirty="0"/>
              <a:t>planet</a:t>
            </a:r>
            <a:r>
              <a:rPr lang="en-US" sz="2000" dirty="0"/>
              <a:t>, and </a:t>
            </a:r>
            <a:r>
              <a:rPr lang="en-US" sz="2000" b="1" dirty="0"/>
              <a:t>people</a:t>
            </a:r>
            <a:r>
              <a:rPr lang="en-US" sz="2000" dirty="0"/>
              <a:t>—the triple bottom line. By prioritizing responsible sourcing, reducing carbon footprints, and fostering equitable working conditions, organizations not only </a:t>
            </a:r>
            <a:r>
              <a:rPr lang="en-US" sz="2000" b="1" dirty="0"/>
              <a:t>comply with regulations </a:t>
            </a:r>
            <a:r>
              <a:rPr lang="en-US" sz="2000" dirty="0"/>
              <a:t>but also </a:t>
            </a:r>
            <a:r>
              <a:rPr lang="en-US" sz="2000" b="1" dirty="0"/>
              <a:t>enhance brand reputation</a:t>
            </a:r>
            <a:r>
              <a:rPr lang="en-US" sz="2000" dirty="0"/>
              <a:t>, </a:t>
            </a:r>
            <a:r>
              <a:rPr lang="en-US" sz="2000" b="1" dirty="0"/>
              <a:t>drive innovation</a:t>
            </a:r>
            <a:r>
              <a:rPr lang="en-US" sz="2000" dirty="0"/>
              <a:t>, and </a:t>
            </a:r>
            <a:r>
              <a:rPr lang="en-US" sz="2000" b="1" dirty="0"/>
              <a:t>improve risk </a:t>
            </a:r>
            <a:endParaRPr lang="en-US" sz="2000" dirty="0"/>
          </a:p>
        </p:txBody>
      </p:sp>
      <p:sp>
        <p:nvSpPr>
          <p:cNvPr id="2" name="Title 1"/>
          <p:cNvSpPr>
            <a:spLocks noGrp="1"/>
          </p:cNvSpPr>
          <p:nvPr>
            <p:ph type="title"/>
          </p:nvPr>
        </p:nvSpPr>
        <p:spPr/>
        <p:txBody>
          <a:bodyPr/>
          <a:lstStyle/>
          <a:p>
            <a:pPr algn="ctr"/>
            <a:r>
              <a:rPr lang="en-US" dirty="0" smtClean="0"/>
              <a:t>Sustainability</a:t>
            </a:r>
            <a:endParaRPr lang="en-US" dirty="0"/>
          </a:p>
        </p:txBody>
      </p:sp>
    </p:spTree>
    <p:extLst>
      <p:ext uri="{BB962C8B-B14F-4D97-AF65-F5344CB8AC3E}">
        <p14:creationId xmlns:p14="http://schemas.microsoft.com/office/powerpoint/2010/main" val="345036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a:p>
          <a:p>
            <a:r>
              <a:rPr lang="en-US" b="1" dirty="0"/>
              <a:t>Reducing Carbon Footprint</a:t>
            </a:r>
            <a:r>
              <a:rPr lang="en-US" dirty="0"/>
              <a:t>: Minimizing greenhouse gas emissions in production, transportation, and warehousing. </a:t>
            </a:r>
          </a:p>
          <a:p>
            <a:r>
              <a:rPr lang="en-US" b="1" dirty="0"/>
              <a:t>Resource Efficiency</a:t>
            </a:r>
            <a:r>
              <a:rPr lang="en-US" dirty="0"/>
              <a:t>: Conserving water, energy, and raw materials throughout the product or service life cycle. </a:t>
            </a:r>
          </a:p>
          <a:p>
            <a:r>
              <a:rPr lang="en-US" b="1" dirty="0"/>
              <a:t>Waste Reduction</a:t>
            </a:r>
            <a:r>
              <a:rPr lang="en-US" dirty="0"/>
              <a:t>: Using recyclable or biodegradable packaging, and designing products for reuse or recycling (circular economy). </a:t>
            </a:r>
          </a:p>
          <a:p>
            <a:r>
              <a:rPr lang="en-US" b="1" dirty="0"/>
              <a:t>Biodiversity Protection</a:t>
            </a:r>
            <a:r>
              <a:rPr lang="en-US" dirty="0"/>
              <a:t>: Avoiding sourcing practices that lead to deforestation or damage ecosystems (e.g., palm oil, timber). </a:t>
            </a:r>
          </a:p>
          <a:p>
            <a:endParaRPr lang="en-US" dirty="0"/>
          </a:p>
        </p:txBody>
      </p:sp>
      <p:sp>
        <p:nvSpPr>
          <p:cNvPr id="2" name="Title 1"/>
          <p:cNvSpPr>
            <a:spLocks noGrp="1"/>
          </p:cNvSpPr>
          <p:nvPr>
            <p:ph type="title"/>
          </p:nvPr>
        </p:nvSpPr>
        <p:spPr/>
        <p:txBody>
          <a:bodyPr/>
          <a:lstStyle/>
          <a:p>
            <a:pPr algn="ctr"/>
            <a:r>
              <a:rPr lang="en-US" dirty="0" smtClean="0"/>
              <a:t>Environmental Sustainability</a:t>
            </a:r>
            <a:endParaRPr lang="en-US" dirty="0"/>
          </a:p>
        </p:txBody>
      </p:sp>
    </p:spTree>
    <p:extLst>
      <p:ext uri="{BB962C8B-B14F-4D97-AF65-F5344CB8AC3E}">
        <p14:creationId xmlns:p14="http://schemas.microsoft.com/office/powerpoint/2010/main" val="3785074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264</TotalTime>
  <Words>2360</Words>
  <Application>Microsoft Office PowerPoint</Application>
  <PresentationFormat>Custom</PresentationFormat>
  <Paragraphs>173</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Assessing the impact of sustainable procurement practice in public and private sector organisations in Nigeria and the way forward through professionalism</vt:lpstr>
      <vt:lpstr>Course objectives</vt:lpstr>
      <vt:lpstr>Sustainable Procurement</vt:lpstr>
      <vt:lpstr>Why It Matters</vt:lpstr>
      <vt:lpstr>Sustainability and Ethics in Supply Chains  </vt:lpstr>
      <vt:lpstr>Why It Matters</vt:lpstr>
      <vt:lpstr>Sustainable supply chain</vt:lpstr>
      <vt:lpstr>Sustainability</vt:lpstr>
      <vt:lpstr>Environmental Sustainability</vt:lpstr>
      <vt:lpstr>Social Responsibility</vt:lpstr>
      <vt:lpstr>Ethical Conduct and Governance</vt:lpstr>
      <vt:lpstr>Frameworks and Standards for Sustainable Procurement</vt:lpstr>
      <vt:lpstr>Sustainable Procurement</vt:lpstr>
      <vt:lpstr>Sustainable Procurement</vt:lpstr>
      <vt:lpstr>Embedding Sustainability in the Procurement Process  </vt:lpstr>
      <vt:lpstr>Sourcing Strategy and Supplier Evaluation</vt:lpstr>
      <vt:lpstr>Contract Clauses and Supplier Development</vt:lpstr>
      <vt:lpstr>Performance Monitoring and Audits  </vt:lpstr>
      <vt:lpstr>Cross- Functional Collaboration</vt:lpstr>
      <vt:lpstr>Practical Tips for Driving Sustainable Procurement</vt:lpstr>
      <vt:lpstr>Review of Nigerian Public procurement practice</vt:lpstr>
      <vt:lpstr>ILO requirements</vt:lpstr>
      <vt:lpstr>UN SDGs</vt:lpstr>
      <vt:lpstr>UN SDGs</vt:lpstr>
      <vt:lpstr>UN SDGs</vt:lpstr>
      <vt:lpstr>UN SDGs</vt:lpstr>
      <vt:lpstr>UN SDGs</vt:lpstr>
      <vt:lpstr>UN SDGs</vt:lpstr>
      <vt:lpstr>UN SDGs</vt:lpstr>
      <vt:lpstr>Key Challenges</vt:lpstr>
      <vt:lpstr>Opportunities for Transformation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the impact of sustainable practice in public and private organisation in Nigeria and the way forward through professionalism</dc:title>
  <dc:creator>MICHAEL</dc:creator>
  <cp:lastModifiedBy>CIPSMN SEC</cp:lastModifiedBy>
  <cp:revision>39</cp:revision>
  <cp:lastPrinted>2025-04-10T12:42:14Z</cp:lastPrinted>
  <dcterms:created xsi:type="dcterms:W3CDTF">2025-02-26T10:46:54Z</dcterms:created>
  <dcterms:modified xsi:type="dcterms:W3CDTF">2025-04-10T12:45:13Z</dcterms:modified>
</cp:coreProperties>
</file>