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handoutMasterIdLst>
    <p:handoutMasterId r:id="rId32"/>
  </p:handout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3" r:id="rId27"/>
    <p:sldId id="286" r:id="rId28"/>
    <p:sldId id="284" r:id="rId29"/>
    <p:sldId id="285" r:id="rId30"/>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816" y="7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40175" y="0"/>
            <a:ext cx="3013075" cy="465138"/>
          </a:xfrm>
          <a:prstGeom prst="rect">
            <a:avLst/>
          </a:prstGeom>
        </p:spPr>
        <p:txBody>
          <a:bodyPr vert="horz" lIns="91440" tIns="45720" rIns="91440" bIns="45720" rtlCol="0"/>
          <a:lstStyle>
            <a:lvl1pPr algn="r">
              <a:defRPr sz="1200"/>
            </a:lvl1pPr>
          </a:lstStyle>
          <a:p>
            <a:fld id="{F9406C4D-D4D2-40AF-8547-7895DB333211}" type="datetimeFigureOut">
              <a:rPr lang="en-US" smtClean="0"/>
              <a:t>4/17/2025</a:t>
            </a:fld>
            <a:endParaRPr lang="en-US"/>
          </a:p>
        </p:txBody>
      </p:sp>
      <p:sp>
        <p:nvSpPr>
          <p:cNvPr id="4" name="Footer Placeholder 3"/>
          <p:cNvSpPr>
            <a:spLocks noGrp="1"/>
          </p:cNvSpPr>
          <p:nvPr>
            <p:ph type="ftr" sz="quarter" idx="2"/>
          </p:nvPr>
        </p:nvSpPr>
        <p:spPr>
          <a:xfrm>
            <a:off x="0" y="8842375"/>
            <a:ext cx="30130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40175" y="8842375"/>
            <a:ext cx="3013075" cy="465138"/>
          </a:xfrm>
          <a:prstGeom prst="rect">
            <a:avLst/>
          </a:prstGeom>
        </p:spPr>
        <p:txBody>
          <a:bodyPr vert="horz" lIns="91440" tIns="45720" rIns="91440" bIns="45720" rtlCol="0" anchor="b"/>
          <a:lstStyle>
            <a:lvl1pPr algn="r">
              <a:defRPr sz="1200"/>
            </a:lvl1pPr>
          </a:lstStyle>
          <a:p>
            <a:fld id="{D7CAA737-EAB0-4103-99C6-5B1A23BE8516}" type="slidenum">
              <a:rPr lang="en-US" smtClean="0"/>
              <a:t>‹#›</a:t>
            </a:fld>
            <a:endParaRPr lang="en-US"/>
          </a:p>
        </p:txBody>
      </p:sp>
    </p:spTree>
    <p:extLst>
      <p:ext uri="{BB962C8B-B14F-4D97-AF65-F5344CB8AC3E}">
        <p14:creationId xmlns:p14="http://schemas.microsoft.com/office/powerpoint/2010/main" val="1774064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US" dirty="0"/>
          </a:p>
        </p:txBody>
      </p:sp>
      <p:sp>
        <p:nvSpPr>
          <p:cNvPr id="3" name="Date Placeholder 2"/>
          <p:cNvSpPr>
            <a:spLocks noGrp="1"/>
          </p:cNvSpPr>
          <p:nvPr>
            <p:ph type="dt" idx="1"/>
          </p:nvPr>
        </p:nvSpPr>
        <p:spPr>
          <a:xfrm>
            <a:off x="3939466" y="0"/>
            <a:ext cx="3013763" cy="465455"/>
          </a:xfrm>
          <a:prstGeom prst="rect">
            <a:avLst/>
          </a:prstGeom>
        </p:spPr>
        <p:txBody>
          <a:bodyPr vert="horz" lIns="92930" tIns="46465" rIns="92930" bIns="46465" rtlCol="0"/>
          <a:lstStyle>
            <a:lvl1pPr algn="r">
              <a:defRPr sz="1200"/>
            </a:lvl1pPr>
          </a:lstStyle>
          <a:p>
            <a:fld id="{7C88EA26-CC50-4C13-9E58-FFB2D7A06563}" type="datetimeFigureOut">
              <a:rPr lang="en-US" smtClean="0"/>
              <a:t>4/17/2025</a:t>
            </a:fld>
            <a:endParaRPr lang="en-US" dirty="0"/>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endParaRPr lang="en-US" dirty="0"/>
          </a:p>
        </p:txBody>
      </p:sp>
      <p:sp>
        <p:nvSpPr>
          <p:cNvPr id="5" name="Notes Placeholder 4"/>
          <p:cNvSpPr>
            <a:spLocks noGrp="1"/>
          </p:cNvSpPr>
          <p:nvPr>
            <p:ph type="body" sz="quarter" idx="3"/>
          </p:nvPr>
        </p:nvSpPr>
        <p:spPr>
          <a:xfrm>
            <a:off x="695484" y="4421823"/>
            <a:ext cx="5563870" cy="4189095"/>
          </a:xfrm>
          <a:prstGeom prst="rect">
            <a:avLst/>
          </a:prstGeom>
        </p:spPr>
        <p:txBody>
          <a:bodyPr vert="horz" lIns="92930" tIns="46465" rIns="92930" bIns="464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13763" cy="465455"/>
          </a:xfrm>
          <a:prstGeom prst="rect">
            <a:avLst/>
          </a:prstGeom>
        </p:spPr>
        <p:txBody>
          <a:bodyPr vert="horz" lIns="92930" tIns="46465" rIns="92930" bIns="4646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9466" y="8842029"/>
            <a:ext cx="3013763" cy="465455"/>
          </a:xfrm>
          <a:prstGeom prst="rect">
            <a:avLst/>
          </a:prstGeom>
        </p:spPr>
        <p:txBody>
          <a:bodyPr vert="horz" lIns="92930" tIns="46465" rIns="92930" bIns="46465" rtlCol="0" anchor="b"/>
          <a:lstStyle>
            <a:lvl1pPr algn="r">
              <a:defRPr sz="1200"/>
            </a:lvl1pPr>
          </a:lstStyle>
          <a:p>
            <a:fld id="{FD4D930E-A28E-4422-96BF-CE729FD0FC6D}" type="slidenum">
              <a:rPr lang="en-US" smtClean="0"/>
              <a:t>‹#›</a:t>
            </a:fld>
            <a:endParaRPr lang="en-US" dirty="0"/>
          </a:p>
        </p:txBody>
      </p:sp>
    </p:spTree>
    <p:extLst>
      <p:ext uri="{BB962C8B-B14F-4D97-AF65-F5344CB8AC3E}">
        <p14:creationId xmlns:p14="http://schemas.microsoft.com/office/powerpoint/2010/main" val="37550983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C81B59E7-491D-462B-A587-A186F051B43F}" type="datetime1">
              <a:rPr lang="en-US" smtClean="0"/>
              <a:t>4/17/2025</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2A881CE-8341-46C7-8EB3-388E66153A3A}"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82D661C-E23B-4E40-805C-1FC3DF379913}" type="datetime1">
              <a:rPr lang="en-US" smtClean="0"/>
              <a:t>4/17/2025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52A881CE-8341-46C7-8EB3-388E66153A3A}"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E7F9794-4BBF-407A-8443-04AE8B701C7B}" type="datetime1">
              <a:rPr lang="en-US" smtClean="0"/>
              <a:t>4/17/2025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52A881CE-8341-46C7-8EB3-388E66153A3A}"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0CD75AE-788E-4048-9D45-B97812D1552E}" type="datetime1">
              <a:rPr lang="en-US" smtClean="0"/>
              <a:t>4/17/2025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52A881CE-8341-46C7-8EB3-388E66153A3A}" type="slidenum">
              <a:rPr lang="en-US" smtClean="0"/>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8270F0D-83B8-4FE8-A7B8-E0AE61CA1A7B}" type="datetime1">
              <a:rPr lang="en-US" smtClean="0"/>
              <a:t>4/17/2025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52A881CE-8341-46C7-8EB3-388E66153A3A}" type="slidenum">
              <a:rPr lang="en-US" smtClean="0"/>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52CC293-1F56-4D38-975D-24E2C14B3FA5}" type="datetime1">
              <a:rPr lang="en-US" smtClean="0"/>
              <a:t>4/17/2025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52A881CE-8341-46C7-8EB3-388E66153A3A}" type="slidenum">
              <a:rPr lang="en-US" smtClean="0"/>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53F704A-B83A-4EBC-8FAF-8A5944C3C4F4}" type="datetime1">
              <a:rPr lang="en-US" smtClean="0"/>
              <a:t>4/17/2025</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52A881CE-8341-46C7-8EB3-388E66153A3A}"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69A1301-3F12-4513-A21B-07C81C153EA5}" type="datetime1">
              <a:rPr lang="en-US" smtClean="0"/>
              <a:t>4/17/2025</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52A881CE-8341-46C7-8EB3-388E66153A3A}" type="slidenum">
              <a:rPr lang="en-US" smtClean="0"/>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987FF07-3428-416F-9B85-1DDD4BF60DD6}" type="datetime1">
              <a:rPr lang="en-US" smtClean="0"/>
              <a:t>4/17/2025</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52A881CE-8341-46C7-8EB3-388E66153A3A}"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BBCE3A9-FBBD-4BDA-8BCD-8A705F813E18}" type="datetime1">
              <a:rPr lang="en-US" smtClean="0"/>
              <a:t>4/17/2025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52A881CE-8341-46C7-8EB3-388E66153A3A}"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C220BFB6-AD03-405B-829D-B55FAF770C28}" type="datetime1">
              <a:rPr lang="en-US" smtClean="0"/>
              <a:t>4/17/2025</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2A881CE-8341-46C7-8EB3-388E66153A3A}" type="slidenum">
              <a:rPr lang="en-US" smtClean="0"/>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74DF910-CBDB-4CE9-8C9A-A260D0237731}" type="datetime1">
              <a:rPr lang="en-US" smtClean="0"/>
              <a:t>4/17/2025</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2A881CE-8341-46C7-8EB3-388E66153A3A}"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27364" y="685800"/>
            <a:ext cx="7807036" cy="5078313"/>
          </a:xfrm>
          <a:prstGeom prst="rect">
            <a:avLst/>
          </a:prstGeom>
          <a:noFill/>
        </p:spPr>
        <p:txBody>
          <a:bodyPr wrap="square" rtlCol="0">
            <a:spAutoFit/>
          </a:bodyPr>
          <a:lstStyle/>
          <a:p>
            <a:pPr algn="ctr"/>
            <a:r>
              <a:rPr lang="en-US" sz="2000" dirty="0" smtClean="0">
                <a:latin typeface="Bahnschrift SemiBold Condensed" pitchFamily="34" charset="0"/>
              </a:rPr>
              <a:t>ENHANCING THE VALUE ADDITION CONCEPTS TO PROCUREMENT AND RESPONSIBLE LOGISTICS MANAGEMENT IN NIGERIA ; NATIONAL AND INTERNATIONAL PERSPECTIVE</a:t>
            </a:r>
            <a:endParaRPr lang="en-US" sz="2000" dirty="0">
              <a:latin typeface="Bahnschrift SemiBold Condensed" pitchFamily="34" charset="0"/>
            </a:endParaRPr>
          </a:p>
          <a:p>
            <a:pPr algn="ctr"/>
            <a:endParaRPr lang="en-US" sz="2000" dirty="0">
              <a:latin typeface="Bahnschrift SemiBold Condensed" pitchFamily="34" charset="0"/>
            </a:endParaRPr>
          </a:p>
          <a:p>
            <a:pPr algn="ctr"/>
            <a:r>
              <a:rPr lang="en-US" sz="2000" dirty="0">
                <a:latin typeface="Bahnschrift SemiBold Condensed" pitchFamily="34" charset="0"/>
              </a:rPr>
              <a:t>a paper presented at</a:t>
            </a:r>
          </a:p>
          <a:p>
            <a:pPr algn="ctr"/>
            <a:r>
              <a:rPr lang="en-US" sz="2000" dirty="0" smtClean="0">
                <a:latin typeface="Bahnschrift SemiBold Condensed" pitchFamily="34" charset="0"/>
              </a:rPr>
              <a:t>CIPSMN BATCH ‘A’ MANDATORY PROFICIENCY DEVELOPMENT PROGRAM</a:t>
            </a:r>
            <a:endParaRPr lang="en-US" sz="2000" dirty="0">
              <a:latin typeface="Bahnschrift SemiBold Condensed" pitchFamily="34" charset="0"/>
            </a:endParaRPr>
          </a:p>
          <a:p>
            <a:pPr algn="ctr"/>
            <a:endParaRPr lang="en-US" sz="2000" i="1" dirty="0" smtClean="0">
              <a:latin typeface="Bahnschrift SemiBold Condensed" pitchFamily="34" charset="0"/>
            </a:endParaRPr>
          </a:p>
          <a:p>
            <a:pPr algn="ctr"/>
            <a:r>
              <a:rPr lang="en-US" sz="2000" i="1" dirty="0" smtClean="0">
                <a:latin typeface="Bahnschrift SemiBold Condensed" pitchFamily="34" charset="0"/>
              </a:rPr>
              <a:t>BY</a:t>
            </a:r>
            <a:endParaRPr lang="en-US" sz="2000" i="1" dirty="0">
              <a:latin typeface="Bahnschrift SemiBold Condensed" pitchFamily="34" charset="0"/>
            </a:endParaRPr>
          </a:p>
          <a:p>
            <a:pPr algn="ctr"/>
            <a:r>
              <a:rPr lang="en-US" sz="2400" dirty="0">
                <a:latin typeface="Bahnschrift SemiBold Condensed" pitchFamily="34" charset="0"/>
              </a:rPr>
              <a:t>GEORGE .O. OMOGBALE</a:t>
            </a:r>
          </a:p>
          <a:p>
            <a:pPr algn="ctr"/>
            <a:endParaRPr lang="en-US" sz="2000" dirty="0">
              <a:latin typeface="Bahnschrift SemiBold Condensed" pitchFamily="34" charset="0"/>
            </a:endParaRPr>
          </a:p>
          <a:p>
            <a:pPr algn="ctr"/>
            <a:endParaRPr lang="en-US" sz="2000" dirty="0">
              <a:latin typeface="Bahnschrift SemiBold Condensed" pitchFamily="34" charset="0"/>
            </a:endParaRPr>
          </a:p>
          <a:p>
            <a:pPr algn="ctr"/>
            <a:r>
              <a:rPr lang="en-US" sz="2000" i="1" dirty="0">
                <a:latin typeface="Bahnschrift SemiBold Condensed" pitchFamily="34" charset="0"/>
              </a:rPr>
              <a:t>On</a:t>
            </a:r>
          </a:p>
          <a:p>
            <a:pPr algn="ctr"/>
            <a:r>
              <a:rPr lang="en-US" sz="2400" dirty="0" smtClean="0">
                <a:latin typeface="Bahnschrift SemiBold Condensed" pitchFamily="34" charset="0"/>
              </a:rPr>
              <a:t>24</a:t>
            </a:r>
            <a:r>
              <a:rPr lang="en-US" sz="2400" baseline="30000" dirty="0" smtClean="0">
                <a:latin typeface="Bahnschrift SemiBold Condensed" pitchFamily="34" charset="0"/>
              </a:rPr>
              <a:t>TH</a:t>
            </a:r>
            <a:r>
              <a:rPr lang="en-US" sz="2400" dirty="0" smtClean="0">
                <a:latin typeface="Bahnschrift SemiBold Condensed" pitchFamily="34" charset="0"/>
              </a:rPr>
              <a:t> April  </a:t>
            </a:r>
            <a:r>
              <a:rPr lang="en-US" sz="2400" dirty="0">
                <a:latin typeface="Bahnschrift SemiBold Condensed" pitchFamily="34" charset="0"/>
              </a:rPr>
              <a:t>, </a:t>
            </a:r>
            <a:r>
              <a:rPr lang="en-US" sz="2400" dirty="0" smtClean="0">
                <a:latin typeface="Bahnschrift SemiBold Condensed" pitchFamily="34" charset="0"/>
              </a:rPr>
              <a:t>2025</a:t>
            </a:r>
            <a:endParaRPr lang="en-US" sz="2400" dirty="0">
              <a:latin typeface="Bahnschrift SemiBold Condensed" pitchFamily="34" charset="0"/>
            </a:endParaRPr>
          </a:p>
          <a:p>
            <a:pPr algn="ctr"/>
            <a:endParaRPr lang="en-US" sz="2000" dirty="0">
              <a:latin typeface="Bahnschrift SemiBold Condensed" pitchFamily="34" charset="0"/>
            </a:endParaRPr>
          </a:p>
          <a:p>
            <a:pPr algn="ctr"/>
            <a:r>
              <a:rPr lang="en-US" sz="2000" dirty="0">
                <a:latin typeface="Bahnschrift SemiBold Condensed" pitchFamily="34" charset="0"/>
              </a:rPr>
              <a:t>@ </a:t>
            </a:r>
            <a:r>
              <a:rPr lang="en-US" sz="2000" dirty="0" smtClean="0">
                <a:latin typeface="Bahnschrift SemiBold Condensed" pitchFamily="34" charset="0"/>
              </a:rPr>
              <a:t>Lagos Airport Hotel, </a:t>
            </a:r>
            <a:r>
              <a:rPr lang="en-US" sz="2000" dirty="0" err="1" smtClean="0">
                <a:latin typeface="Bahnschrift SemiBold Condensed" pitchFamily="34" charset="0"/>
              </a:rPr>
              <a:t>Ikeja</a:t>
            </a:r>
            <a:r>
              <a:rPr lang="en-US" sz="2000" dirty="0" smtClean="0">
                <a:latin typeface="Bahnschrift SemiBold Condensed" pitchFamily="34" charset="0"/>
              </a:rPr>
              <a:t>,  </a:t>
            </a:r>
            <a:r>
              <a:rPr lang="en-US" sz="2000" dirty="0">
                <a:latin typeface="Bahnschrift SemiBold Condensed" pitchFamily="34" charset="0"/>
              </a:rPr>
              <a:t>Lagos</a:t>
            </a:r>
          </a:p>
          <a:p>
            <a:pPr algn="ctr"/>
            <a:endParaRPr lang="en-US" dirty="0"/>
          </a:p>
          <a:p>
            <a:pPr algn="ctr"/>
            <a:endParaRPr lang="en-US" dirty="0"/>
          </a:p>
        </p:txBody>
      </p:sp>
      <p:sp>
        <p:nvSpPr>
          <p:cNvPr id="3" name="Date Placeholder 2"/>
          <p:cNvSpPr>
            <a:spLocks noGrp="1"/>
          </p:cNvSpPr>
          <p:nvPr>
            <p:ph type="dt" sz="half" idx="10"/>
          </p:nvPr>
        </p:nvSpPr>
        <p:spPr/>
        <p:txBody>
          <a:bodyPr/>
          <a:lstStyle/>
          <a:p>
            <a:fld id="{5819C07A-71A5-468D-8018-05EEB5E2903D}" type="datetime1">
              <a:rPr lang="en-US" smtClean="0"/>
              <a:t>4/17/2025</a:t>
            </a:fld>
            <a:endParaRPr lang="en-US"/>
          </a:p>
        </p:txBody>
      </p:sp>
      <p:sp>
        <p:nvSpPr>
          <p:cNvPr id="4" name="Slide Number Placeholder 3"/>
          <p:cNvSpPr>
            <a:spLocks noGrp="1"/>
          </p:cNvSpPr>
          <p:nvPr>
            <p:ph type="sldNum" sz="quarter" idx="12"/>
          </p:nvPr>
        </p:nvSpPr>
        <p:spPr/>
        <p:txBody>
          <a:bodyPr/>
          <a:lstStyle/>
          <a:p>
            <a:fld id="{52A881CE-8341-46C7-8EB3-388E66153A3A}" type="slidenum">
              <a:rPr lang="en-US" smtClean="0"/>
              <a:t>1</a:t>
            </a:fld>
            <a:endParaRPr lang="en-US"/>
          </a:p>
        </p:txBody>
      </p:sp>
    </p:spTree>
    <p:extLst>
      <p:ext uri="{BB962C8B-B14F-4D97-AF65-F5344CB8AC3E}">
        <p14:creationId xmlns:p14="http://schemas.microsoft.com/office/powerpoint/2010/main" val="13486816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457200"/>
            <a:ext cx="7620000" cy="5170646"/>
          </a:xfrm>
          <a:prstGeom prst="rect">
            <a:avLst/>
          </a:prstGeom>
        </p:spPr>
        <p:txBody>
          <a:bodyPr wrap="square">
            <a:spAutoFit/>
          </a:bodyPr>
          <a:lstStyle/>
          <a:p>
            <a:pPr algn="just"/>
            <a:r>
              <a:rPr lang="en-US" sz="2200" dirty="0" smtClean="0"/>
              <a:t>Sustainable procurement is a process whereby organizations meet their needs for goods, services, works and utilities in a way that achieves value for money on a whole life basis in terms of generating benefits not only to the organization but also to the society and the economy whilst minimizing damages to the environment.</a:t>
            </a:r>
          </a:p>
          <a:p>
            <a:pPr algn="just"/>
            <a:endParaRPr lang="en-US" sz="2200" dirty="0"/>
          </a:p>
          <a:p>
            <a:pPr algn="just"/>
            <a:r>
              <a:rPr lang="en-US" sz="2200" dirty="0" smtClean="0"/>
              <a:t>SPP supports the objectives for sustainable development, which is described by the 1987 </a:t>
            </a:r>
            <a:r>
              <a:rPr lang="en-US" sz="2200" dirty="0" err="1" smtClean="0"/>
              <a:t>Brundtland</a:t>
            </a:r>
            <a:r>
              <a:rPr lang="en-US" sz="2200" dirty="0" smtClean="0"/>
              <a:t> report of the world commission on environment and development as “Development that meets the needs of the present generations without compromising the ability of the future generation to meet their own needs”</a:t>
            </a:r>
            <a:endParaRPr lang="en-US" sz="2200" dirty="0"/>
          </a:p>
        </p:txBody>
      </p:sp>
      <p:sp>
        <p:nvSpPr>
          <p:cNvPr id="2" name="Date Placeholder 1"/>
          <p:cNvSpPr>
            <a:spLocks noGrp="1"/>
          </p:cNvSpPr>
          <p:nvPr>
            <p:ph type="dt" sz="half" idx="10"/>
          </p:nvPr>
        </p:nvSpPr>
        <p:spPr/>
        <p:txBody>
          <a:bodyPr/>
          <a:lstStyle/>
          <a:p>
            <a:fld id="{481F8A45-09A2-40BA-8BC5-860B09B509F9}" type="datetime1">
              <a:rPr lang="en-US" smtClean="0"/>
              <a:t>4/17/2025</a:t>
            </a:fld>
            <a:endParaRPr lang="en-US"/>
          </a:p>
        </p:txBody>
      </p:sp>
      <p:sp>
        <p:nvSpPr>
          <p:cNvPr id="3" name="Slide Number Placeholder 2"/>
          <p:cNvSpPr>
            <a:spLocks noGrp="1"/>
          </p:cNvSpPr>
          <p:nvPr>
            <p:ph type="sldNum" sz="quarter" idx="12"/>
          </p:nvPr>
        </p:nvSpPr>
        <p:spPr/>
        <p:txBody>
          <a:bodyPr/>
          <a:lstStyle/>
          <a:p>
            <a:fld id="{52A881CE-8341-46C7-8EB3-388E66153A3A}" type="slidenum">
              <a:rPr lang="en-US" smtClean="0"/>
              <a:t>10</a:t>
            </a:fld>
            <a:endParaRPr lang="en-US"/>
          </a:p>
        </p:txBody>
      </p:sp>
    </p:spTree>
    <p:extLst>
      <p:ext uri="{BB962C8B-B14F-4D97-AF65-F5344CB8AC3E}">
        <p14:creationId xmlns:p14="http://schemas.microsoft.com/office/powerpoint/2010/main" val="1166239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381000"/>
            <a:ext cx="7620000" cy="5016758"/>
          </a:xfrm>
          <a:prstGeom prst="rect">
            <a:avLst/>
          </a:prstGeom>
        </p:spPr>
        <p:txBody>
          <a:bodyPr wrap="square">
            <a:spAutoFit/>
          </a:bodyPr>
          <a:lstStyle/>
          <a:p>
            <a:pPr algn="just"/>
            <a:r>
              <a:rPr lang="en-US" sz="2000" dirty="0" smtClean="0"/>
              <a:t>Infact, Target 12.7 of the sustainable development goal 12 on sustainable consumption and production in the 2030. </a:t>
            </a:r>
            <a:r>
              <a:rPr lang="en-US" sz="2000" dirty="0"/>
              <a:t>S</a:t>
            </a:r>
            <a:r>
              <a:rPr lang="en-US" sz="2000" dirty="0" smtClean="0"/>
              <a:t>ustainable development goals (SDG) highlights the need to “ promote public procurement practices that are sustainable in accordance with National policies and priorities” SPP can be a tool in establishing synergies among the three pillars of sustainable development under the principle of good governance.</a:t>
            </a:r>
          </a:p>
          <a:p>
            <a:pPr algn="just"/>
            <a:endParaRPr lang="en-US" sz="2000" dirty="0" smtClean="0"/>
          </a:p>
          <a:p>
            <a:pPr marL="457200" indent="-457200" algn="just">
              <a:buAutoNum type="arabicParenBoth"/>
            </a:pPr>
            <a:r>
              <a:rPr lang="en-US" sz="2000" dirty="0" smtClean="0"/>
              <a:t>Economic Feasibility</a:t>
            </a:r>
          </a:p>
          <a:p>
            <a:pPr marL="342900" indent="-342900" algn="just">
              <a:buFont typeface="Arial" pitchFamily="34" charset="0"/>
              <a:buChar char="•"/>
            </a:pPr>
            <a:r>
              <a:rPr lang="en-US" sz="2000" dirty="0" smtClean="0"/>
              <a:t>Value for money (VFM)</a:t>
            </a:r>
          </a:p>
          <a:p>
            <a:pPr marL="342900" indent="-342900" algn="just">
              <a:buFont typeface="Arial" pitchFamily="34" charset="0"/>
              <a:buChar char="•"/>
            </a:pPr>
            <a:r>
              <a:rPr lang="en-US" sz="2000" dirty="0" smtClean="0"/>
              <a:t>Economic Growth</a:t>
            </a:r>
          </a:p>
          <a:p>
            <a:pPr marL="342900" indent="-342900" algn="just">
              <a:buFont typeface="Arial" pitchFamily="34" charset="0"/>
              <a:buChar char="•"/>
            </a:pPr>
            <a:r>
              <a:rPr lang="en-US" sz="2000" dirty="0" smtClean="0"/>
              <a:t>Job creation </a:t>
            </a:r>
          </a:p>
          <a:p>
            <a:pPr marL="342900" indent="-342900" algn="just">
              <a:buFont typeface="Arial" pitchFamily="34" charset="0"/>
              <a:buChar char="•"/>
            </a:pPr>
            <a:r>
              <a:rPr lang="en-US" sz="2000" dirty="0" smtClean="0"/>
              <a:t>Promotion of small and medium scale enterprises (SME’s)</a:t>
            </a:r>
          </a:p>
          <a:p>
            <a:pPr marL="342900" indent="-342900" algn="just">
              <a:buFont typeface="Arial" pitchFamily="34" charset="0"/>
              <a:buChar char="•"/>
            </a:pPr>
            <a:r>
              <a:rPr lang="en-US" sz="2000" dirty="0" smtClean="0"/>
              <a:t>Environmental and social integration</a:t>
            </a:r>
          </a:p>
          <a:p>
            <a:pPr marL="342900" indent="-342900" algn="just">
              <a:buFont typeface="Arial" pitchFamily="34" charset="0"/>
              <a:buChar char="•"/>
            </a:pPr>
            <a:r>
              <a:rPr lang="en-US" sz="2000" dirty="0" smtClean="0"/>
              <a:t>Total cost of ownership and life cycle costing</a:t>
            </a:r>
            <a:endParaRPr lang="en-US" sz="2000" dirty="0"/>
          </a:p>
        </p:txBody>
      </p:sp>
      <p:sp>
        <p:nvSpPr>
          <p:cNvPr id="2" name="Date Placeholder 1"/>
          <p:cNvSpPr>
            <a:spLocks noGrp="1"/>
          </p:cNvSpPr>
          <p:nvPr>
            <p:ph type="dt" sz="half" idx="10"/>
          </p:nvPr>
        </p:nvSpPr>
        <p:spPr/>
        <p:txBody>
          <a:bodyPr/>
          <a:lstStyle/>
          <a:p>
            <a:fld id="{49252CFF-EE2E-4530-BD7F-C61EFF6F6A16}" type="datetime1">
              <a:rPr lang="en-US" smtClean="0"/>
              <a:t>4/17/2025</a:t>
            </a:fld>
            <a:endParaRPr lang="en-US"/>
          </a:p>
        </p:txBody>
      </p:sp>
      <p:sp>
        <p:nvSpPr>
          <p:cNvPr id="3" name="Slide Number Placeholder 2"/>
          <p:cNvSpPr>
            <a:spLocks noGrp="1"/>
          </p:cNvSpPr>
          <p:nvPr>
            <p:ph type="sldNum" sz="quarter" idx="12"/>
          </p:nvPr>
        </p:nvSpPr>
        <p:spPr/>
        <p:txBody>
          <a:bodyPr/>
          <a:lstStyle/>
          <a:p>
            <a:fld id="{52A881CE-8341-46C7-8EB3-388E66153A3A}" type="slidenum">
              <a:rPr lang="en-US" smtClean="0"/>
              <a:t>11</a:t>
            </a:fld>
            <a:endParaRPr lang="en-US"/>
          </a:p>
        </p:txBody>
      </p:sp>
    </p:spTree>
    <p:extLst>
      <p:ext uri="{BB962C8B-B14F-4D97-AF65-F5344CB8AC3E}">
        <p14:creationId xmlns:p14="http://schemas.microsoft.com/office/powerpoint/2010/main" val="2708296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09600" y="381000"/>
            <a:ext cx="7772400" cy="5324535"/>
          </a:xfrm>
          <a:prstGeom prst="rect">
            <a:avLst/>
          </a:prstGeom>
        </p:spPr>
        <p:txBody>
          <a:bodyPr wrap="square">
            <a:spAutoFit/>
          </a:bodyPr>
          <a:lstStyle/>
          <a:p>
            <a:pPr algn="just"/>
            <a:r>
              <a:rPr lang="en-US" sz="2000" dirty="0" smtClean="0"/>
              <a:t>(2) Environmental Balance</a:t>
            </a:r>
          </a:p>
          <a:p>
            <a:pPr marL="342900" indent="-342900" algn="just">
              <a:buFont typeface="Arial" pitchFamily="34" charset="0"/>
              <a:buChar char="•"/>
            </a:pPr>
            <a:r>
              <a:rPr lang="en-US" sz="2000" dirty="0" smtClean="0"/>
              <a:t>Efficient use of natural resources</a:t>
            </a:r>
          </a:p>
          <a:p>
            <a:pPr marL="342900" indent="-342900" algn="just">
              <a:buFont typeface="Arial" pitchFamily="34" charset="0"/>
              <a:buChar char="•"/>
            </a:pPr>
            <a:r>
              <a:rPr lang="en-US" sz="2000" dirty="0" smtClean="0"/>
              <a:t>Maintaining the quality of the ecosystems (air, water and land)</a:t>
            </a:r>
          </a:p>
          <a:p>
            <a:pPr marL="342900" indent="-342900" algn="just">
              <a:buFont typeface="Arial" pitchFamily="34" charset="0"/>
              <a:buChar char="•"/>
            </a:pPr>
            <a:r>
              <a:rPr lang="en-US" sz="2000" dirty="0" smtClean="0"/>
              <a:t>Conservation of Biodiversity</a:t>
            </a:r>
          </a:p>
          <a:p>
            <a:pPr marL="342900" indent="-342900" algn="just">
              <a:buFont typeface="Arial" pitchFamily="34" charset="0"/>
              <a:buChar char="•"/>
            </a:pPr>
            <a:r>
              <a:rPr lang="en-US" sz="2000" dirty="0" smtClean="0"/>
              <a:t>Reduction of the ecological footprint</a:t>
            </a:r>
          </a:p>
          <a:p>
            <a:pPr marL="342900" indent="-342900" algn="just">
              <a:buFont typeface="Arial" pitchFamily="34" charset="0"/>
              <a:buChar char="•"/>
            </a:pPr>
            <a:r>
              <a:rPr lang="en-US" sz="2000" dirty="0" smtClean="0"/>
              <a:t>Alternative energies</a:t>
            </a:r>
          </a:p>
          <a:p>
            <a:pPr algn="just"/>
            <a:endParaRPr lang="en-US" sz="2000" dirty="0" smtClean="0"/>
          </a:p>
          <a:p>
            <a:pPr algn="just"/>
            <a:r>
              <a:rPr lang="en-US" sz="2000" dirty="0" smtClean="0"/>
              <a:t>(3) Social Progress</a:t>
            </a:r>
          </a:p>
          <a:p>
            <a:pPr marL="342900" indent="-342900" algn="just">
              <a:buFont typeface="Arial" charset="0"/>
              <a:buChar char="•"/>
            </a:pPr>
            <a:r>
              <a:rPr lang="en-US" sz="2000" dirty="0" smtClean="0"/>
              <a:t>Protection of Human right</a:t>
            </a:r>
          </a:p>
          <a:p>
            <a:pPr marL="342900" indent="-342900" algn="just">
              <a:buFont typeface="Arial" charset="0"/>
              <a:buChar char="•"/>
            </a:pPr>
            <a:r>
              <a:rPr lang="en-US" sz="2000" dirty="0" smtClean="0"/>
              <a:t>Deduction of poverty , hunger and inequality</a:t>
            </a:r>
          </a:p>
          <a:p>
            <a:pPr marL="342900" indent="-342900" algn="just">
              <a:buFont typeface="Arial" charset="0"/>
              <a:buChar char="•"/>
            </a:pPr>
            <a:r>
              <a:rPr lang="en-US" sz="2000" dirty="0" smtClean="0"/>
              <a:t>Food security</a:t>
            </a:r>
          </a:p>
          <a:p>
            <a:pPr marL="342900" indent="-342900" algn="just">
              <a:buFont typeface="Arial" charset="0"/>
              <a:buChar char="•"/>
            </a:pPr>
            <a:r>
              <a:rPr lang="en-US" sz="2000" dirty="0" smtClean="0"/>
              <a:t>Decent work and living conditions</a:t>
            </a:r>
          </a:p>
          <a:p>
            <a:pPr marL="342900" indent="-342900" algn="just">
              <a:buFont typeface="Arial" charset="0"/>
              <a:buChar char="•"/>
            </a:pPr>
            <a:r>
              <a:rPr lang="en-US" sz="2000" dirty="0" smtClean="0"/>
              <a:t>Health and safety</a:t>
            </a:r>
          </a:p>
          <a:p>
            <a:pPr marL="342900" indent="-342900" algn="just">
              <a:buFont typeface="Arial" charset="0"/>
              <a:buChar char="•"/>
            </a:pPr>
            <a:r>
              <a:rPr lang="en-US" sz="2000" dirty="0" smtClean="0"/>
              <a:t>Gender equality</a:t>
            </a:r>
          </a:p>
          <a:p>
            <a:pPr marL="342900" indent="-342900" algn="just">
              <a:buFont typeface="Arial" charset="0"/>
              <a:buChar char="•"/>
            </a:pPr>
            <a:endParaRPr lang="en-US" sz="2000" dirty="0"/>
          </a:p>
          <a:p>
            <a:pPr algn="just"/>
            <a:endParaRPr lang="en-US" sz="2000" dirty="0"/>
          </a:p>
        </p:txBody>
      </p:sp>
      <p:sp>
        <p:nvSpPr>
          <p:cNvPr id="2" name="Date Placeholder 1"/>
          <p:cNvSpPr>
            <a:spLocks noGrp="1"/>
          </p:cNvSpPr>
          <p:nvPr>
            <p:ph type="dt" sz="half" idx="10"/>
          </p:nvPr>
        </p:nvSpPr>
        <p:spPr/>
        <p:txBody>
          <a:bodyPr/>
          <a:lstStyle/>
          <a:p>
            <a:fld id="{ABCD0760-D69C-47EC-AD98-2112161641D8}" type="datetime1">
              <a:rPr lang="en-US" smtClean="0"/>
              <a:t>4/17/2025</a:t>
            </a:fld>
            <a:endParaRPr lang="en-US"/>
          </a:p>
        </p:txBody>
      </p:sp>
      <p:sp>
        <p:nvSpPr>
          <p:cNvPr id="3" name="Slide Number Placeholder 2"/>
          <p:cNvSpPr>
            <a:spLocks noGrp="1"/>
          </p:cNvSpPr>
          <p:nvPr>
            <p:ph type="sldNum" sz="quarter" idx="12"/>
          </p:nvPr>
        </p:nvSpPr>
        <p:spPr/>
        <p:txBody>
          <a:bodyPr/>
          <a:lstStyle/>
          <a:p>
            <a:fld id="{52A881CE-8341-46C7-8EB3-388E66153A3A}" type="slidenum">
              <a:rPr lang="en-US" smtClean="0"/>
              <a:t>12</a:t>
            </a:fld>
            <a:endParaRPr lang="en-US"/>
          </a:p>
        </p:txBody>
      </p:sp>
    </p:spTree>
    <p:extLst>
      <p:ext uri="{BB962C8B-B14F-4D97-AF65-F5344CB8AC3E}">
        <p14:creationId xmlns:p14="http://schemas.microsoft.com/office/powerpoint/2010/main" val="762750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66800" y="914400"/>
            <a:ext cx="7315200" cy="4708981"/>
          </a:xfrm>
          <a:prstGeom prst="rect">
            <a:avLst/>
          </a:prstGeom>
        </p:spPr>
        <p:txBody>
          <a:bodyPr wrap="square">
            <a:spAutoFit/>
          </a:bodyPr>
          <a:lstStyle/>
          <a:p>
            <a:pPr algn="just"/>
            <a:r>
              <a:rPr lang="en-US" sz="2000" dirty="0" smtClean="0"/>
              <a:t>SPP is a strategic procurement practice that incorporate sustainability throughout the procurement processes in order to achieve optimal VFM in delivery development objectives.</a:t>
            </a:r>
          </a:p>
          <a:p>
            <a:pPr algn="just"/>
            <a:endParaRPr lang="en-US" sz="2000" dirty="0" smtClean="0"/>
          </a:p>
          <a:p>
            <a:pPr algn="just"/>
            <a:r>
              <a:rPr lang="en-US" sz="2000" dirty="0" smtClean="0"/>
              <a:t>SPP is now widely recognized as strategic lever to driver innovative and improve the sustainability performance of both public and private organizational across the globe.</a:t>
            </a:r>
          </a:p>
          <a:p>
            <a:pPr algn="just"/>
            <a:r>
              <a:rPr lang="en-US" sz="2000" dirty="0" smtClean="0"/>
              <a:t>The bank encourages borrowers to actively consider SPP and suggest the application of sustainability considerations, where appropriate.</a:t>
            </a:r>
          </a:p>
          <a:p>
            <a:pPr algn="just"/>
            <a:endParaRPr lang="en-US" sz="2000" dirty="0" smtClean="0"/>
          </a:p>
          <a:p>
            <a:pPr algn="just"/>
            <a:r>
              <a:rPr lang="en-US" sz="2000" b="1" dirty="0" smtClean="0"/>
              <a:t>Why Undertake SPP? </a:t>
            </a:r>
          </a:p>
          <a:p>
            <a:pPr algn="just"/>
            <a:r>
              <a:rPr lang="en-US" sz="2000" dirty="0" smtClean="0"/>
              <a:t>SPP is about integrating social and environment factors with economics </a:t>
            </a:r>
            <a:r>
              <a:rPr lang="en-US" sz="2000" dirty="0" err="1" smtClean="0"/>
              <a:t>factos</a:t>
            </a:r>
            <a:r>
              <a:rPr lang="en-US" sz="2000" dirty="0" smtClean="0"/>
              <a:t> in making decision.</a:t>
            </a:r>
            <a:endParaRPr lang="en-US" sz="2000" dirty="0"/>
          </a:p>
        </p:txBody>
      </p:sp>
      <p:sp>
        <p:nvSpPr>
          <p:cNvPr id="2" name="Date Placeholder 1"/>
          <p:cNvSpPr>
            <a:spLocks noGrp="1"/>
          </p:cNvSpPr>
          <p:nvPr>
            <p:ph type="dt" sz="half" idx="10"/>
          </p:nvPr>
        </p:nvSpPr>
        <p:spPr/>
        <p:txBody>
          <a:bodyPr/>
          <a:lstStyle/>
          <a:p>
            <a:fld id="{FE2D68BE-AC92-4309-A8FD-0429B35CBB01}" type="datetime1">
              <a:rPr lang="en-US" smtClean="0"/>
              <a:t>4/17/2025</a:t>
            </a:fld>
            <a:endParaRPr lang="en-US"/>
          </a:p>
        </p:txBody>
      </p:sp>
      <p:sp>
        <p:nvSpPr>
          <p:cNvPr id="3" name="Slide Number Placeholder 2"/>
          <p:cNvSpPr>
            <a:spLocks noGrp="1"/>
          </p:cNvSpPr>
          <p:nvPr>
            <p:ph type="sldNum" sz="quarter" idx="12"/>
          </p:nvPr>
        </p:nvSpPr>
        <p:spPr/>
        <p:txBody>
          <a:bodyPr/>
          <a:lstStyle/>
          <a:p>
            <a:fld id="{52A881CE-8341-46C7-8EB3-388E66153A3A}" type="slidenum">
              <a:rPr lang="en-US" smtClean="0"/>
              <a:t>13</a:t>
            </a:fld>
            <a:endParaRPr lang="en-US"/>
          </a:p>
        </p:txBody>
      </p:sp>
    </p:spTree>
    <p:extLst>
      <p:ext uri="{BB962C8B-B14F-4D97-AF65-F5344CB8AC3E}">
        <p14:creationId xmlns:p14="http://schemas.microsoft.com/office/powerpoint/2010/main" val="3364486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381000"/>
            <a:ext cx="7772400" cy="5324535"/>
          </a:xfrm>
          <a:prstGeom prst="rect">
            <a:avLst/>
          </a:prstGeom>
        </p:spPr>
        <p:txBody>
          <a:bodyPr wrap="square">
            <a:spAutoFit/>
          </a:bodyPr>
          <a:lstStyle/>
          <a:p>
            <a:pPr algn="just"/>
            <a:r>
              <a:rPr lang="en-US" sz="2000" b="1" u="sng" dirty="0" smtClean="0"/>
              <a:t>Some of the Benefits of SPP</a:t>
            </a:r>
          </a:p>
          <a:p>
            <a:pPr algn="just"/>
            <a:r>
              <a:rPr lang="en-US" sz="2000" dirty="0" smtClean="0"/>
              <a:t>Maximizing economics financial and solid benefits</a:t>
            </a:r>
          </a:p>
          <a:p>
            <a:pPr marL="342900" indent="-342900" algn="just">
              <a:buFont typeface="Arial" charset="0"/>
              <a:buChar char="•"/>
            </a:pPr>
            <a:r>
              <a:rPr lang="en-US" sz="2000" dirty="0" smtClean="0"/>
              <a:t>Promotion of National or Regional industries</a:t>
            </a:r>
          </a:p>
          <a:p>
            <a:pPr marL="342900" indent="-342900" algn="just">
              <a:buFont typeface="Arial" charset="0"/>
              <a:buChar char="•"/>
            </a:pPr>
            <a:r>
              <a:rPr lang="en-US" sz="2000" dirty="0" smtClean="0"/>
              <a:t>Generation of employment</a:t>
            </a:r>
          </a:p>
          <a:p>
            <a:pPr marL="342900" indent="-342900" algn="just">
              <a:buFont typeface="Arial" charset="0"/>
              <a:buChar char="•"/>
            </a:pPr>
            <a:r>
              <a:rPr lang="en-US" sz="2000" dirty="0" smtClean="0"/>
              <a:t>Knowledge of technology transfer</a:t>
            </a:r>
          </a:p>
          <a:p>
            <a:pPr marL="342900" indent="-342900" algn="just">
              <a:buFont typeface="Arial" charset="0"/>
              <a:buChar char="•"/>
            </a:pPr>
            <a:r>
              <a:rPr lang="en-US" sz="2000" dirty="0" smtClean="0"/>
              <a:t>Minimizing disposal cost</a:t>
            </a:r>
          </a:p>
          <a:p>
            <a:pPr marL="342900" indent="-342900" algn="just">
              <a:buFont typeface="Arial" charset="0"/>
              <a:buChar char="•"/>
            </a:pPr>
            <a:endParaRPr lang="en-US" sz="2000" b="1" u="sng" dirty="0"/>
          </a:p>
          <a:p>
            <a:pPr algn="just"/>
            <a:r>
              <a:rPr lang="en-US" sz="2000" b="1" u="sng" dirty="0" smtClean="0"/>
              <a:t>Benefits of Sustainable Procurement..</a:t>
            </a:r>
            <a:r>
              <a:rPr lang="en-US" sz="2000" b="1" u="sng" dirty="0" err="1" smtClean="0"/>
              <a:t>cont</a:t>
            </a:r>
            <a:r>
              <a:rPr lang="en-US" sz="2000" b="1" u="sng" dirty="0" smtClean="0"/>
              <a:t>….</a:t>
            </a:r>
          </a:p>
          <a:p>
            <a:pPr algn="just"/>
            <a:r>
              <a:rPr lang="en-US" sz="2000" dirty="0" smtClean="0"/>
              <a:t>Quantifying the return on investment of sustainable procurement approaches is by no means simple.  The key benefits of sustainable procurement are</a:t>
            </a:r>
          </a:p>
          <a:p>
            <a:pPr marL="457200" indent="-457200" algn="just">
              <a:buAutoNum type="arabicPeriod"/>
            </a:pPr>
            <a:r>
              <a:rPr lang="en-US" sz="2000" dirty="0" smtClean="0"/>
              <a:t>It improves risk management</a:t>
            </a:r>
          </a:p>
          <a:p>
            <a:pPr marL="457200" indent="-457200" algn="just">
              <a:buAutoNum type="arabicPeriod"/>
            </a:pPr>
            <a:r>
              <a:rPr lang="en-US" sz="2000" dirty="0" smtClean="0"/>
              <a:t>Reduces costs</a:t>
            </a:r>
          </a:p>
          <a:p>
            <a:pPr marL="457200" indent="-457200" algn="just">
              <a:buAutoNum type="arabicPeriod"/>
            </a:pPr>
            <a:r>
              <a:rPr lang="en-US" sz="2000" dirty="0" smtClean="0"/>
              <a:t>Promotes innovation and differentiation</a:t>
            </a:r>
          </a:p>
          <a:p>
            <a:pPr marL="457200" indent="-457200" algn="just">
              <a:buAutoNum type="arabicPeriod"/>
            </a:pPr>
            <a:r>
              <a:rPr lang="en-US" sz="2000" dirty="0" smtClean="0"/>
              <a:t>Increases turnover</a:t>
            </a:r>
          </a:p>
          <a:p>
            <a:pPr marL="457200" indent="-457200" algn="just">
              <a:buAutoNum type="arabicPeriod"/>
            </a:pPr>
            <a:r>
              <a:rPr lang="en-US" sz="2000" dirty="0" smtClean="0"/>
              <a:t>Improves procurement indicators</a:t>
            </a:r>
          </a:p>
          <a:p>
            <a:pPr marL="457200" indent="-457200" algn="just">
              <a:buAutoNum type="arabicPeriod"/>
            </a:pPr>
            <a:r>
              <a:rPr lang="en-US" sz="2000" dirty="0" smtClean="0"/>
              <a:t>Improves talent acquisition retention</a:t>
            </a:r>
            <a:endParaRPr lang="en-US" sz="2000" dirty="0"/>
          </a:p>
        </p:txBody>
      </p:sp>
      <p:sp>
        <p:nvSpPr>
          <p:cNvPr id="2" name="Date Placeholder 1"/>
          <p:cNvSpPr>
            <a:spLocks noGrp="1"/>
          </p:cNvSpPr>
          <p:nvPr>
            <p:ph type="dt" sz="half" idx="10"/>
          </p:nvPr>
        </p:nvSpPr>
        <p:spPr/>
        <p:txBody>
          <a:bodyPr/>
          <a:lstStyle/>
          <a:p>
            <a:fld id="{64C83748-76F7-44FB-B9BF-C6901EF1858B}" type="datetime1">
              <a:rPr lang="en-US" smtClean="0"/>
              <a:t>4/17/2025</a:t>
            </a:fld>
            <a:endParaRPr lang="en-US"/>
          </a:p>
        </p:txBody>
      </p:sp>
      <p:sp>
        <p:nvSpPr>
          <p:cNvPr id="3" name="Slide Number Placeholder 2"/>
          <p:cNvSpPr>
            <a:spLocks noGrp="1"/>
          </p:cNvSpPr>
          <p:nvPr>
            <p:ph type="sldNum" sz="quarter" idx="12"/>
          </p:nvPr>
        </p:nvSpPr>
        <p:spPr/>
        <p:txBody>
          <a:bodyPr/>
          <a:lstStyle/>
          <a:p>
            <a:fld id="{52A881CE-8341-46C7-8EB3-388E66153A3A}" type="slidenum">
              <a:rPr lang="en-US" smtClean="0"/>
              <a:t>14</a:t>
            </a:fld>
            <a:endParaRPr lang="en-US"/>
          </a:p>
        </p:txBody>
      </p:sp>
    </p:spTree>
    <p:extLst>
      <p:ext uri="{BB962C8B-B14F-4D97-AF65-F5344CB8AC3E}">
        <p14:creationId xmlns:p14="http://schemas.microsoft.com/office/powerpoint/2010/main" val="33807002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1066800"/>
            <a:ext cx="7848600" cy="4016484"/>
          </a:xfrm>
          <a:prstGeom prst="rect">
            <a:avLst/>
          </a:prstGeom>
        </p:spPr>
        <p:txBody>
          <a:bodyPr wrap="square">
            <a:spAutoFit/>
          </a:bodyPr>
          <a:lstStyle/>
          <a:p>
            <a:pPr algn="just"/>
            <a:r>
              <a:rPr lang="en-US" sz="1500" dirty="0" smtClean="0"/>
              <a:t>By choosing suppliers committed to eco-friendly practices, organizations contribute to reduce carbon emissions and pollution, conservation of natural resources and biodiversity protection.</a:t>
            </a:r>
          </a:p>
          <a:p>
            <a:pPr algn="just"/>
            <a:r>
              <a:rPr lang="en-US" sz="1500" dirty="0" smtClean="0"/>
              <a:t>The approach aligns corporate goals and objectives with a healthier planet.</a:t>
            </a:r>
          </a:p>
          <a:p>
            <a:pPr algn="just"/>
            <a:endParaRPr lang="en-US" sz="1500" dirty="0"/>
          </a:p>
          <a:p>
            <a:pPr algn="just"/>
            <a:r>
              <a:rPr lang="en-US" sz="1500" b="1" dirty="0" smtClean="0"/>
              <a:t>Strengthening Risk Management</a:t>
            </a:r>
          </a:p>
          <a:p>
            <a:pPr marL="342900" indent="-342900" algn="just">
              <a:buFont typeface="Arial" charset="0"/>
              <a:buChar char="•"/>
            </a:pPr>
            <a:r>
              <a:rPr lang="en-US" sz="1500" dirty="0" smtClean="0"/>
              <a:t>Mapping of economic, environmental and social sustainability threats and opportunities</a:t>
            </a:r>
          </a:p>
          <a:p>
            <a:pPr marL="342900" indent="-342900" algn="just">
              <a:buFont typeface="Arial" charset="0"/>
              <a:buChar char="•"/>
            </a:pPr>
            <a:r>
              <a:rPr lang="en-US" sz="1500" dirty="0" smtClean="0"/>
              <a:t>Development of approaches in managing these risks.</a:t>
            </a:r>
          </a:p>
          <a:p>
            <a:pPr algn="just"/>
            <a:endParaRPr lang="en-US" sz="1500" dirty="0"/>
          </a:p>
          <a:p>
            <a:pPr algn="just"/>
            <a:r>
              <a:rPr lang="en-US" sz="1500" dirty="0" smtClean="0"/>
              <a:t>The African development bank policy on SPP is built on the vision  that “Procurement framework supports bank financial operations and enhances procurement systems of the regional member countries  in order for them to obtain optimal value for  money based on mutually supporting and reinforcing principles of economy, efficiency, effectiveness, and equity.</a:t>
            </a:r>
          </a:p>
          <a:p>
            <a:pPr algn="just"/>
            <a:endParaRPr lang="en-US" sz="1500" dirty="0"/>
          </a:p>
          <a:p>
            <a:pPr algn="just"/>
            <a:endParaRPr lang="en-US" sz="1500" dirty="0">
              <a:solidFill>
                <a:srgbClr val="FF0000"/>
              </a:solidFill>
            </a:endParaRPr>
          </a:p>
        </p:txBody>
      </p:sp>
      <p:sp>
        <p:nvSpPr>
          <p:cNvPr id="2" name="Date Placeholder 1"/>
          <p:cNvSpPr>
            <a:spLocks noGrp="1"/>
          </p:cNvSpPr>
          <p:nvPr>
            <p:ph type="dt" sz="half" idx="10"/>
          </p:nvPr>
        </p:nvSpPr>
        <p:spPr/>
        <p:txBody>
          <a:bodyPr/>
          <a:lstStyle/>
          <a:p>
            <a:fld id="{45CBFCE5-9D2F-4417-8162-AF7BAE84E844}" type="datetime1">
              <a:rPr lang="en-US" smtClean="0"/>
              <a:t>4/17/2025</a:t>
            </a:fld>
            <a:endParaRPr lang="en-US"/>
          </a:p>
        </p:txBody>
      </p:sp>
      <p:sp>
        <p:nvSpPr>
          <p:cNvPr id="3" name="Slide Number Placeholder 2"/>
          <p:cNvSpPr>
            <a:spLocks noGrp="1"/>
          </p:cNvSpPr>
          <p:nvPr>
            <p:ph type="sldNum" sz="quarter" idx="12"/>
          </p:nvPr>
        </p:nvSpPr>
        <p:spPr/>
        <p:txBody>
          <a:bodyPr/>
          <a:lstStyle/>
          <a:p>
            <a:fld id="{52A881CE-8341-46C7-8EB3-388E66153A3A}" type="slidenum">
              <a:rPr lang="en-US" smtClean="0"/>
              <a:t>15</a:t>
            </a:fld>
            <a:endParaRPr lang="en-US"/>
          </a:p>
        </p:txBody>
      </p:sp>
    </p:spTree>
    <p:extLst>
      <p:ext uri="{BB962C8B-B14F-4D97-AF65-F5344CB8AC3E}">
        <p14:creationId xmlns:p14="http://schemas.microsoft.com/office/powerpoint/2010/main" val="13531207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400050"/>
            <a:ext cx="8001000" cy="5940088"/>
          </a:xfrm>
          <a:prstGeom prst="rect">
            <a:avLst/>
          </a:prstGeom>
        </p:spPr>
        <p:txBody>
          <a:bodyPr wrap="square">
            <a:spAutoFit/>
          </a:bodyPr>
          <a:lstStyle/>
          <a:p>
            <a:pPr algn="just"/>
            <a:r>
              <a:rPr lang="en-US" sz="1900" dirty="0" smtClean="0"/>
              <a:t>This is achieved by using processes and procedures that are competitive, fair and transparent.</a:t>
            </a:r>
          </a:p>
          <a:p>
            <a:pPr algn="just"/>
            <a:endParaRPr lang="en-US" sz="1900" dirty="0"/>
          </a:p>
          <a:p>
            <a:pPr algn="ctr"/>
            <a:r>
              <a:rPr lang="en-US" sz="1900" b="1" dirty="0" smtClean="0"/>
              <a:t>SUSTAINABILITY ASSESSMENT TOOLS</a:t>
            </a:r>
          </a:p>
          <a:p>
            <a:pPr marL="457200" indent="-457200" algn="just">
              <a:buFont typeface="+mj-lt"/>
              <a:buAutoNum type="alphaLcParenR"/>
            </a:pPr>
            <a:r>
              <a:rPr lang="en-US" sz="1900" dirty="0" smtClean="0"/>
              <a:t>Methodology for Assessing procurement system (MAPS) module on sustainable public procurement (MAPS SPP).</a:t>
            </a:r>
          </a:p>
          <a:p>
            <a:pPr algn="just"/>
            <a:r>
              <a:rPr lang="en-US" sz="1900" dirty="0"/>
              <a:t> </a:t>
            </a:r>
            <a:r>
              <a:rPr lang="en-US" sz="1900" dirty="0" smtClean="0"/>
              <a:t>     This constitutes a default approach for SPP assessment</a:t>
            </a:r>
          </a:p>
          <a:p>
            <a:pPr marL="457200" indent="-457200" algn="just">
              <a:buFont typeface="+mj-lt"/>
              <a:buAutoNum type="alphaLcParenR"/>
            </a:pPr>
            <a:endParaRPr lang="en-US" sz="1900" dirty="0" smtClean="0"/>
          </a:p>
          <a:p>
            <a:pPr marL="457200" indent="-457200" algn="just">
              <a:buFont typeface="+mj-lt"/>
              <a:buAutoNum type="alphaLcParenR"/>
            </a:pPr>
            <a:r>
              <a:rPr lang="en-US" sz="1900" dirty="0" smtClean="0"/>
              <a:t>UNEPs, Approach to the development of sustainable public procurement policies and action (UNEP SPP Approach)</a:t>
            </a:r>
            <a:r>
              <a:rPr lang="en-US" sz="1900" dirty="0"/>
              <a:t>	</a:t>
            </a:r>
            <a:endParaRPr lang="en-US" sz="1900" dirty="0" smtClean="0"/>
          </a:p>
          <a:p>
            <a:pPr marL="457200" indent="-457200" algn="just">
              <a:buFont typeface="+mj-lt"/>
              <a:buAutoNum type="alphaLcParenR"/>
            </a:pPr>
            <a:endParaRPr lang="en-US" sz="1900" dirty="0" smtClean="0"/>
          </a:p>
          <a:p>
            <a:pPr marL="457200" indent="-457200" algn="just">
              <a:buFont typeface="+mj-lt"/>
              <a:buAutoNum type="alphaLcParenR"/>
            </a:pPr>
            <a:r>
              <a:rPr lang="en-US" sz="1900" dirty="0" smtClean="0"/>
              <a:t>MAPS module on sustainable procurement.</a:t>
            </a:r>
          </a:p>
          <a:p>
            <a:pPr algn="just"/>
            <a:endParaRPr lang="en-US" sz="1900" dirty="0" smtClean="0"/>
          </a:p>
          <a:p>
            <a:pPr algn="just"/>
            <a:r>
              <a:rPr lang="en-US" sz="1900" dirty="0" smtClean="0"/>
              <a:t>MAPS is intended to provide a harmonized tool for use in the assessment of public procurement systems.  The methodology is designed to enable country to assess its procurement system to determine its strength and weakness with a view to initiate further reforms for improvement.  The findings also helps the external partners to determine the level of risk in their operations when the use of country system is anticipated.</a:t>
            </a:r>
            <a:endParaRPr lang="en-US" sz="1900" dirty="0"/>
          </a:p>
        </p:txBody>
      </p:sp>
      <p:sp>
        <p:nvSpPr>
          <p:cNvPr id="2" name="Date Placeholder 1"/>
          <p:cNvSpPr>
            <a:spLocks noGrp="1"/>
          </p:cNvSpPr>
          <p:nvPr>
            <p:ph type="dt" sz="half" idx="10"/>
          </p:nvPr>
        </p:nvSpPr>
        <p:spPr/>
        <p:txBody>
          <a:bodyPr/>
          <a:lstStyle/>
          <a:p>
            <a:fld id="{54DE5FAC-4F01-4AEC-9D4E-5E45610808B0}" type="datetime1">
              <a:rPr lang="en-US" smtClean="0"/>
              <a:t>4/17/2025</a:t>
            </a:fld>
            <a:endParaRPr lang="en-US"/>
          </a:p>
        </p:txBody>
      </p:sp>
      <p:sp>
        <p:nvSpPr>
          <p:cNvPr id="3" name="Slide Number Placeholder 2"/>
          <p:cNvSpPr>
            <a:spLocks noGrp="1"/>
          </p:cNvSpPr>
          <p:nvPr>
            <p:ph type="sldNum" sz="quarter" idx="12"/>
          </p:nvPr>
        </p:nvSpPr>
        <p:spPr/>
        <p:txBody>
          <a:bodyPr/>
          <a:lstStyle/>
          <a:p>
            <a:fld id="{52A881CE-8341-46C7-8EB3-388E66153A3A}" type="slidenum">
              <a:rPr lang="en-US" smtClean="0"/>
              <a:t>16</a:t>
            </a:fld>
            <a:endParaRPr lang="en-US"/>
          </a:p>
        </p:txBody>
      </p:sp>
    </p:spTree>
    <p:extLst>
      <p:ext uri="{BB962C8B-B14F-4D97-AF65-F5344CB8AC3E}">
        <p14:creationId xmlns:p14="http://schemas.microsoft.com/office/powerpoint/2010/main" val="3321823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242292"/>
            <a:ext cx="8305800" cy="5909310"/>
          </a:xfrm>
          <a:prstGeom prst="rect">
            <a:avLst/>
          </a:prstGeom>
        </p:spPr>
        <p:txBody>
          <a:bodyPr wrap="square">
            <a:spAutoFit/>
          </a:bodyPr>
          <a:lstStyle/>
          <a:p>
            <a:pPr algn="just"/>
            <a:r>
              <a:rPr lang="en-US" dirty="0" smtClean="0"/>
              <a:t>The MAPS SPP module is proposed to provide a harmonized tool in the assessment of SPP.  To be more effective, a comprehensive MAPS assessment it is recommended before the MAPS SPPP tool is applied.  This will ensure that cross – cutting areas (e.g. appeals mechanisms, ethics, anti-corruption measures etc.) which may not be adequately covered specifically by MAPS SPP assessment are equally examined.</a:t>
            </a:r>
          </a:p>
          <a:p>
            <a:pPr algn="just"/>
            <a:endParaRPr lang="en-US" dirty="0"/>
          </a:p>
          <a:p>
            <a:pPr algn="just"/>
            <a:r>
              <a:rPr lang="en-US" dirty="0" smtClean="0"/>
              <a:t>The approach used in MAPS SPP integrates the three (3) pillars of sustainable development (ESE) Economic, Solid, Environment in the procurement function.</a:t>
            </a:r>
          </a:p>
          <a:p>
            <a:pPr algn="just"/>
            <a:endParaRPr lang="en-US" dirty="0" smtClean="0"/>
          </a:p>
          <a:p>
            <a:pPr algn="just"/>
            <a:r>
              <a:rPr lang="en-US" b="1" dirty="0" smtClean="0"/>
              <a:t>The aims of MAPS SPP are:-</a:t>
            </a:r>
          </a:p>
          <a:p>
            <a:pPr marL="342900" indent="-342900" algn="just">
              <a:buFont typeface="Arial" pitchFamily="34" charset="0"/>
              <a:buChar char="•"/>
            </a:pPr>
            <a:r>
              <a:rPr lang="en-US" sz="1600" b="1" dirty="0" smtClean="0"/>
              <a:t>Enable</a:t>
            </a:r>
            <a:r>
              <a:rPr lang="en-US" sz="1600" dirty="0" smtClean="0"/>
              <a:t> a country to assess its legal and institutional framework, operations and market practices, and the accountability, integrity, and transparency of SPP</a:t>
            </a:r>
          </a:p>
          <a:p>
            <a:pPr marL="342900" indent="-342900" algn="just">
              <a:buFont typeface="Arial" pitchFamily="34" charset="0"/>
              <a:buChar char="•"/>
            </a:pPr>
            <a:r>
              <a:rPr lang="en-US" sz="1600" b="1" dirty="0" smtClean="0"/>
              <a:t>Identify</a:t>
            </a:r>
            <a:r>
              <a:rPr lang="en-US" sz="1600" dirty="0" smtClean="0"/>
              <a:t> strength and weaknesses of SPP</a:t>
            </a:r>
          </a:p>
          <a:p>
            <a:pPr marL="342900" indent="-342900" algn="just">
              <a:buFont typeface="Arial" pitchFamily="34" charset="0"/>
              <a:buChar char="•"/>
            </a:pPr>
            <a:r>
              <a:rPr lang="en-US" sz="1600" b="1" dirty="0" smtClean="0"/>
              <a:t>Facility</a:t>
            </a:r>
            <a:r>
              <a:rPr lang="en-US" sz="1600" dirty="0" smtClean="0"/>
              <a:t> the implementation of reforms to advance SPP</a:t>
            </a:r>
          </a:p>
          <a:p>
            <a:pPr marL="342900" indent="-342900" algn="just">
              <a:buFont typeface="Arial" pitchFamily="34" charset="0"/>
              <a:buChar char="•"/>
            </a:pPr>
            <a:r>
              <a:rPr lang="en-US" sz="1600" b="1" dirty="0" smtClean="0"/>
              <a:t>Facilitate </a:t>
            </a:r>
            <a:r>
              <a:rPr lang="en-US" sz="1600" dirty="0" smtClean="0"/>
              <a:t>the implementation of reforms to advance SPP</a:t>
            </a:r>
          </a:p>
          <a:p>
            <a:pPr marL="342900" indent="-342900" algn="just">
              <a:buFont typeface="Arial" pitchFamily="34" charset="0"/>
              <a:buChar char="•"/>
            </a:pPr>
            <a:r>
              <a:rPr lang="en-US" sz="1600" b="1" dirty="0" smtClean="0"/>
              <a:t>Complement</a:t>
            </a:r>
            <a:r>
              <a:rPr lang="en-US" sz="1600" dirty="0" smtClean="0"/>
              <a:t> the MAPS core methodology </a:t>
            </a:r>
          </a:p>
          <a:p>
            <a:pPr marL="342900" indent="-342900" algn="just">
              <a:buFont typeface="Arial" pitchFamily="34" charset="0"/>
              <a:buChar char="•"/>
            </a:pPr>
            <a:r>
              <a:rPr lang="en-US" sz="1600" b="1" dirty="0" smtClean="0"/>
              <a:t>Integrate</a:t>
            </a:r>
            <a:r>
              <a:rPr lang="en-US" sz="1600" dirty="0" smtClean="0"/>
              <a:t> the existing tools related to SPP</a:t>
            </a:r>
          </a:p>
          <a:p>
            <a:pPr marL="342900" indent="-342900" algn="just">
              <a:buFont typeface="Arial" pitchFamily="34" charset="0"/>
              <a:buChar char="•"/>
            </a:pPr>
            <a:r>
              <a:rPr lang="en-US" sz="1600" b="1" dirty="0" smtClean="0"/>
              <a:t>Support</a:t>
            </a:r>
            <a:r>
              <a:rPr lang="en-US" sz="1600" dirty="0" smtClean="0"/>
              <a:t> the implementation and reporting SDG 12.2 and related goals</a:t>
            </a:r>
          </a:p>
          <a:p>
            <a:pPr algn="just"/>
            <a:endParaRPr lang="en-US" dirty="0"/>
          </a:p>
        </p:txBody>
      </p:sp>
      <p:sp>
        <p:nvSpPr>
          <p:cNvPr id="2" name="Date Placeholder 1"/>
          <p:cNvSpPr>
            <a:spLocks noGrp="1"/>
          </p:cNvSpPr>
          <p:nvPr>
            <p:ph type="dt" sz="half" idx="10"/>
          </p:nvPr>
        </p:nvSpPr>
        <p:spPr/>
        <p:txBody>
          <a:bodyPr/>
          <a:lstStyle/>
          <a:p>
            <a:fld id="{D81CAC97-91A1-42BF-8A75-B5F1E50ECF42}" type="datetime1">
              <a:rPr lang="en-US" smtClean="0"/>
              <a:t>4/17/2025</a:t>
            </a:fld>
            <a:endParaRPr lang="en-US"/>
          </a:p>
        </p:txBody>
      </p:sp>
      <p:sp>
        <p:nvSpPr>
          <p:cNvPr id="3" name="Slide Number Placeholder 2"/>
          <p:cNvSpPr>
            <a:spLocks noGrp="1"/>
          </p:cNvSpPr>
          <p:nvPr>
            <p:ph type="sldNum" sz="quarter" idx="12"/>
          </p:nvPr>
        </p:nvSpPr>
        <p:spPr/>
        <p:txBody>
          <a:bodyPr/>
          <a:lstStyle/>
          <a:p>
            <a:fld id="{52A881CE-8341-46C7-8EB3-388E66153A3A}" type="slidenum">
              <a:rPr lang="en-US" smtClean="0"/>
              <a:t>17</a:t>
            </a:fld>
            <a:endParaRPr lang="en-US"/>
          </a:p>
        </p:txBody>
      </p:sp>
    </p:spTree>
    <p:extLst>
      <p:ext uri="{BB962C8B-B14F-4D97-AF65-F5344CB8AC3E}">
        <p14:creationId xmlns:p14="http://schemas.microsoft.com/office/powerpoint/2010/main" val="6311389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304800"/>
            <a:ext cx="7772400" cy="4801314"/>
          </a:xfrm>
          <a:prstGeom prst="rect">
            <a:avLst/>
          </a:prstGeom>
        </p:spPr>
        <p:txBody>
          <a:bodyPr wrap="square">
            <a:spAutoFit/>
          </a:bodyPr>
          <a:lstStyle/>
          <a:p>
            <a:r>
              <a:rPr lang="en-US" b="1" i="1" dirty="0" smtClean="0"/>
              <a:t>MAPS SPP module covers the following issues from a sustainability perspective</a:t>
            </a:r>
          </a:p>
          <a:p>
            <a:pPr marL="285750" indent="-285750">
              <a:lnSpc>
                <a:spcPct val="150000"/>
              </a:lnSpc>
              <a:buFont typeface="Arial" charset="0"/>
              <a:buChar char="•"/>
            </a:pPr>
            <a:r>
              <a:rPr lang="en-US" dirty="0" smtClean="0"/>
              <a:t>Legal, regulatory and policy frameworks</a:t>
            </a:r>
          </a:p>
          <a:p>
            <a:pPr marL="285750" indent="-285750">
              <a:lnSpc>
                <a:spcPct val="150000"/>
              </a:lnSpc>
              <a:buFont typeface="Arial" charset="0"/>
              <a:buChar char="•"/>
            </a:pPr>
            <a:r>
              <a:rPr lang="en-US" dirty="0" smtClean="0"/>
              <a:t>Institutional arrangements and inter ministerial cooperation</a:t>
            </a:r>
          </a:p>
          <a:p>
            <a:pPr marL="285750" indent="-285750">
              <a:lnSpc>
                <a:spcPct val="150000"/>
              </a:lnSpc>
              <a:buFont typeface="Arial" charset="0"/>
              <a:buChar char="•"/>
            </a:pPr>
            <a:r>
              <a:rPr lang="en-US" dirty="0" smtClean="0"/>
              <a:t>Strategic plans to implement SPP and build capacities</a:t>
            </a:r>
          </a:p>
          <a:p>
            <a:pPr marL="285750" indent="-285750">
              <a:lnSpc>
                <a:spcPct val="150000"/>
              </a:lnSpc>
              <a:buFont typeface="Arial" charset="0"/>
              <a:buChar char="•"/>
            </a:pPr>
            <a:r>
              <a:rPr lang="en-US" dirty="0" smtClean="0"/>
              <a:t>Sustainable procurement cycle operation</a:t>
            </a:r>
          </a:p>
          <a:p>
            <a:pPr marL="285750" indent="-285750">
              <a:lnSpc>
                <a:spcPct val="150000"/>
              </a:lnSpc>
              <a:buFont typeface="Arial" charset="0"/>
              <a:buChar char="•"/>
            </a:pPr>
            <a:r>
              <a:rPr lang="en-US" dirty="0" smtClean="0"/>
              <a:t>Engagement private sector and other stakeholders</a:t>
            </a:r>
          </a:p>
          <a:p>
            <a:pPr marL="285750" indent="-285750">
              <a:lnSpc>
                <a:spcPct val="150000"/>
              </a:lnSpc>
              <a:buFont typeface="Arial" charset="0"/>
              <a:buChar char="•"/>
            </a:pPr>
            <a:r>
              <a:rPr lang="en-US" dirty="0" smtClean="0"/>
              <a:t>Controls, evaluation, and reporting </a:t>
            </a:r>
          </a:p>
          <a:p>
            <a:pPr marL="285750" indent="-285750">
              <a:lnSpc>
                <a:spcPct val="150000"/>
              </a:lnSpc>
              <a:buFont typeface="Arial" charset="0"/>
              <a:buChar char="•"/>
            </a:pPr>
            <a:r>
              <a:rPr lang="en-US" dirty="0" smtClean="0"/>
              <a:t>Awareness, communication and outreach, and networking</a:t>
            </a:r>
          </a:p>
          <a:p>
            <a:pPr marL="285750" indent="-285750">
              <a:lnSpc>
                <a:spcPct val="150000"/>
              </a:lnSpc>
              <a:buFont typeface="Arial" charset="0"/>
              <a:buChar char="•"/>
            </a:pPr>
            <a:r>
              <a:rPr lang="en-US" dirty="0" smtClean="0"/>
              <a:t>Sustainable procurement cycle</a:t>
            </a:r>
          </a:p>
          <a:p>
            <a:pPr marL="285750" indent="-285750">
              <a:lnSpc>
                <a:spcPct val="150000"/>
              </a:lnSpc>
              <a:buFont typeface="Arial" charset="0"/>
              <a:buChar char="•"/>
            </a:pPr>
            <a:r>
              <a:rPr lang="en-US" dirty="0" smtClean="0"/>
              <a:t>Ethics</a:t>
            </a:r>
          </a:p>
          <a:p>
            <a:pPr marL="285750" indent="-285750">
              <a:lnSpc>
                <a:spcPct val="150000"/>
              </a:lnSpc>
              <a:buFont typeface="Arial" charset="0"/>
              <a:buChar char="•"/>
            </a:pPr>
            <a:r>
              <a:rPr lang="en-US" dirty="0" smtClean="0"/>
              <a:t>Networking</a:t>
            </a:r>
            <a:endParaRPr lang="en-US" dirty="0"/>
          </a:p>
        </p:txBody>
      </p:sp>
      <p:sp>
        <p:nvSpPr>
          <p:cNvPr id="2" name="Date Placeholder 1"/>
          <p:cNvSpPr>
            <a:spLocks noGrp="1"/>
          </p:cNvSpPr>
          <p:nvPr>
            <p:ph type="dt" sz="half" idx="10"/>
          </p:nvPr>
        </p:nvSpPr>
        <p:spPr/>
        <p:txBody>
          <a:bodyPr/>
          <a:lstStyle/>
          <a:p>
            <a:fld id="{6F8E7330-4D31-4D0B-9C89-84F96DC50965}" type="datetime1">
              <a:rPr lang="en-US" smtClean="0"/>
              <a:t>4/17/2025</a:t>
            </a:fld>
            <a:endParaRPr lang="en-US"/>
          </a:p>
        </p:txBody>
      </p:sp>
      <p:sp>
        <p:nvSpPr>
          <p:cNvPr id="3" name="Slide Number Placeholder 2"/>
          <p:cNvSpPr>
            <a:spLocks noGrp="1"/>
          </p:cNvSpPr>
          <p:nvPr>
            <p:ph type="sldNum" sz="quarter" idx="12"/>
          </p:nvPr>
        </p:nvSpPr>
        <p:spPr/>
        <p:txBody>
          <a:bodyPr/>
          <a:lstStyle/>
          <a:p>
            <a:fld id="{52A881CE-8341-46C7-8EB3-388E66153A3A}" type="slidenum">
              <a:rPr lang="en-US" smtClean="0"/>
              <a:t>18</a:t>
            </a:fld>
            <a:endParaRPr lang="en-US"/>
          </a:p>
        </p:txBody>
      </p:sp>
    </p:spTree>
    <p:extLst>
      <p:ext uri="{BB962C8B-B14F-4D97-AF65-F5344CB8AC3E}">
        <p14:creationId xmlns:p14="http://schemas.microsoft.com/office/powerpoint/2010/main" val="5840766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228600"/>
            <a:ext cx="8382000" cy="6109365"/>
          </a:xfrm>
          <a:prstGeom prst="rect">
            <a:avLst/>
          </a:prstGeom>
        </p:spPr>
        <p:txBody>
          <a:bodyPr wrap="square">
            <a:spAutoFit/>
          </a:bodyPr>
          <a:lstStyle/>
          <a:p>
            <a:pPr algn="just"/>
            <a:r>
              <a:rPr lang="en-US" sz="1700" dirty="0" smtClean="0"/>
              <a:t>The MAPS SPP module comprises 29sub-indicator, based on the four pillars of the MAPS methodology, and are expressed in quantitative and or quantitative terms as appropriate.</a:t>
            </a:r>
          </a:p>
          <a:p>
            <a:pPr algn="just"/>
            <a:endParaRPr lang="en-US" sz="1700" dirty="0" smtClean="0"/>
          </a:p>
          <a:p>
            <a:pPr algn="just"/>
            <a:r>
              <a:rPr lang="en-US" sz="1700" i="1" dirty="0" smtClean="0"/>
              <a:t>The assessment reviews the following SPP indicators.</a:t>
            </a:r>
          </a:p>
          <a:p>
            <a:pPr algn="just"/>
            <a:r>
              <a:rPr lang="en-US" sz="1700" b="1" dirty="0" smtClean="0"/>
              <a:t>Pillar 1</a:t>
            </a:r>
          </a:p>
          <a:p>
            <a:pPr algn="just"/>
            <a:r>
              <a:rPr lang="en-US" sz="1700" b="1" dirty="0" smtClean="0"/>
              <a:t>Legal , Regulatory, and Policy Framework</a:t>
            </a:r>
          </a:p>
          <a:p>
            <a:pPr algn="just"/>
            <a:r>
              <a:rPr lang="en-US" sz="1700" dirty="0" smtClean="0"/>
              <a:t>The pubic procurement legal framework covers sustainability procurement principles implementing regulations and tools support the country's SPP policy and strategy provide an enabling framework for implementing sustainable procurement.</a:t>
            </a:r>
          </a:p>
          <a:p>
            <a:pPr algn="just"/>
            <a:endParaRPr lang="en-US" sz="1700" dirty="0" smtClean="0"/>
          </a:p>
          <a:p>
            <a:pPr algn="just"/>
            <a:r>
              <a:rPr lang="en-US" sz="1700" b="1" dirty="0" smtClean="0"/>
              <a:t>These indicator review </a:t>
            </a:r>
          </a:p>
          <a:p>
            <a:pPr algn="just"/>
            <a:endParaRPr lang="en-US" sz="1700" b="1" dirty="0" smtClean="0"/>
          </a:p>
          <a:p>
            <a:pPr marL="342900" indent="-342900" algn="just">
              <a:buAutoNum type="arabicParenBoth"/>
            </a:pPr>
            <a:r>
              <a:rPr lang="en-US" sz="1700" dirty="0" smtClean="0"/>
              <a:t>whether the existing legal framework includes adequate and clear provision to effectively support the implementation of SPP.  </a:t>
            </a:r>
          </a:p>
          <a:p>
            <a:pPr marL="342900" indent="-342900" algn="just">
              <a:buAutoNum type="arabicParenBoth"/>
            </a:pPr>
            <a:r>
              <a:rPr lang="en-US" sz="1700" dirty="0" smtClean="0"/>
              <a:t>The extent to which sustainability has been integrated in regulatory instruments and tools that supplement the law and help make SPP operational and </a:t>
            </a:r>
          </a:p>
          <a:p>
            <a:pPr marL="342900" indent="-342900" algn="just">
              <a:buAutoNum type="arabicParenBoth"/>
            </a:pPr>
            <a:r>
              <a:rPr lang="en-US" sz="1700" dirty="0"/>
              <a:t> </a:t>
            </a:r>
            <a:r>
              <a:rPr lang="en-US" sz="1700" dirty="0" smtClean="0"/>
              <a:t>whether the borrowers SPP policy and strategy provide an enabling framework for transforming the National public procurement system into a more sustainable one.</a:t>
            </a:r>
          </a:p>
          <a:p>
            <a:pPr algn="just"/>
            <a:endParaRPr lang="en-US" sz="1700" dirty="0" smtClean="0"/>
          </a:p>
        </p:txBody>
      </p:sp>
      <p:sp>
        <p:nvSpPr>
          <p:cNvPr id="2" name="Date Placeholder 1"/>
          <p:cNvSpPr>
            <a:spLocks noGrp="1"/>
          </p:cNvSpPr>
          <p:nvPr>
            <p:ph type="dt" sz="half" idx="10"/>
          </p:nvPr>
        </p:nvSpPr>
        <p:spPr/>
        <p:txBody>
          <a:bodyPr/>
          <a:lstStyle/>
          <a:p>
            <a:fld id="{C6D0764B-1D27-498F-BECD-859B789ACA73}" type="datetime1">
              <a:rPr lang="en-US" smtClean="0"/>
              <a:t>4/17/2025</a:t>
            </a:fld>
            <a:endParaRPr lang="en-US"/>
          </a:p>
        </p:txBody>
      </p:sp>
      <p:sp>
        <p:nvSpPr>
          <p:cNvPr id="3" name="Slide Number Placeholder 2"/>
          <p:cNvSpPr>
            <a:spLocks noGrp="1"/>
          </p:cNvSpPr>
          <p:nvPr>
            <p:ph type="sldNum" sz="quarter" idx="12"/>
          </p:nvPr>
        </p:nvSpPr>
        <p:spPr/>
        <p:txBody>
          <a:bodyPr/>
          <a:lstStyle/>
          <a:p>
            <a:fld id="{52A881CE-8341-46C7-8EB3-388E66153A3A}" type="slidenum">
              <a:rPr lang="en-US" smtClean="0"/>
              <a:t>19</a:t>
            </a:fld>
            <a:endParaRPr lang="en-US"/>
          </a:p>
        </p:txBody>
      </p:sp>
    </p:spTree>
    <p:extLst>
      <p:ext uri="{BB962C8B-B14F-4D97-AF65-F5344CB8AC3E}">
        <p14:creationId xmlns:p14="http://schemas.microsoft.com/office/powerpoint/2010/main" val="2566643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19200" y="609600"/>
            <a:ext cx="7086600" cy="4339650"/>
          </a:xfrm>
          <a:prstGeom prst="rect">
            <a:avLst/>
          </a:prstGeom>
          <a:noFill/>
        </p:spPr>
        <p:txBody>
          <a:bodyPr wrap="square" rtlCol="0">
            <a:spAutoFit/>
          </a:bodyPr>
          <a:lstStyle/>
          <a:p>
            <a:pPr algn="ctr"/>
            <a:r>
              <a:rPr lang="en-US" sz="2800" b="1" dirty="0" smtClean="0"/>
              <a:t>Introduction</a:t>
            </a:r>
          </a:p>
          <a:p>
            <a:pPr algn="just"/>
            <a:r>
              <a:rPr lang="en-US" sz="2800" b="1" dirty="0" smtClean="0"/>
              <a:t>Definition</a:t>
            </a:r>
          </a:p>
          <a:p>
            <a:pPr algn="just"/>
            <a:endParaRPr lang="en-US" sz="2800" b="1" dirty="0" smtClean="0"/>
          </a:p>
          <a:p>
            <a:pPr algn="just"/>
            <a:r>
              <a:rPr lang="en-US" sz="2400" dirty="0" smtClean="0"/>
              <a:t>Sustainable procurement integrates specification, requirement and criteria that are compatible with the protective of the environment and society as a whole.  It encompasses many factors e.g. child labour, or the use of harmful chemicals that can affect people or the environment.</a:t>
            </a:r>
          </a:p>
          <a:p>
            <a:pPr algn="just"/>
            <a:r>
              <a:rPr lang="en-US" sz="2400" i="1" dirty="0" err="1" smtClean="0"/>
              <a:t>Ecovadis</a:t>
            </a:r>
            <a:r>
              <a:rPr lang="en-US" sz="2400" i="1" dirty="0" smtClean="0"/>
              <a:t> definition</a:t>
            </a:r>
            <a:endParaRPr lang="en-US" sz="2400" i="1" dirty="0"/>
          </a:p>
        </p:txBody>
      </p:sp>
      <p:sp>
        <p:nvSpPr>
          <p:cNvPr id="2" name="Date Placeholder 1"/>
          <p:cNvSpPr>
            <a:spLocks noGrp="1"/>
          </p:cNvSpPr>
          <p:nvPr>
            <p:ph type="dt" sz="half" idx="10"/>
          </p:nvPr>
        </p:nvSpPr>
        <p:spPr/>
        <p:txBody>
          <a:bodyPr/>
          <a:lstStyle/>
          <a:p>
            <a:fld id="{F46E9AFE-7A6E-4B2D-B651-85375D02EAE2}" type="datetime1">
              <a:rPr lang="en-US" smtClean="0"/>
              <a:t>4/17/2025</a:t>
            </a:fld>
            <a:endParaRPr lang="en-US"/>
          </a:p>
        </p:txBody>
      </p:sp>
      <p:sp>
        <p:nvSpPr>
          <p:cNvPr id="3" name="Slide Number Placeholder 2"/>
          <p:cNvSpPr>
            <a:spLocks noGrp="1"/>
          </p:cNvSpPr>
          <p:nvPr>
            <p:ph type="sldNum" sz="quarter" idx="12"/>
          </p:nvPr>
        </p:nvSpPr>
        <p:spPr/>
        <p:txBody>
          <a:bodyPr/>
          <a:lstStyle/>
          <a:p>
            <a:fld id="{52A881CE-8341-46C7-8EB3-388E66153A3A}" type="slidenum">
              <a:rPr lang="en-US" smtClean="0"/>
              <a:t>2</a:t>
            </a:fld>
            <a:endParaRPr lang="en-US"/>
          </a:p>
        </p:txBody>
      </p:sp>
    </p:spTree>
    <p:extLst>
      <p:ext uri="{BB962C8B-B14F-4D97-AF65-F5344CB8AC3E}">
        <p14:creationId xmlns:p14="http://schemas.microsoft.com/office/powerpoint/2010/main" val="22681894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304800"/>
            <a:ext cx="8305800" cy="5355312"/>
          </a:xfrm>
          <a:prstGeom prst="rect">
            <a:avLst/>
          </a:prstGeom>
        </p:spPr>
        <p:txBody>
          <a:bodyPr wrap="square">
            <a:spAutoFit/>
          </a:bodyPr>
          <a:lstStyle/>
          <a:p>
            <a:pPr algn="just"/>
            <a:r>
              <a:rPr lang="en-US" b="1" dirty="0" smtClean="0"/>
              <a:t>PILLAR II </a:t>
            </a:r>
          </a:p>
          <a:p>
            <a:pPr algn="just"/>
            <a:r>
              <a:rPr lang="en-US" b="1" dirty="0" smtClean="0"/>
              <a:t>International framework and management capacity</a:t>
            </a:r>
          </a:p>
          <a:p>
            <a:pPr marL="285750" indent="-285750" algn="just">
              <a:buFont typeface="Arial" pitchFamily="34" charset="0"/>
              <a:buChar char="•"/>
            </a:pPr>
            <a:r>
              <a:rPr lang="en-US" dirty="0" smtClean="0"/>
              <a:t>* Sustainable procurement is mainstreamed and well integrated into the public financial management system</a:t>
            </a:r>
          </a:p>
          <a:p>
            <a:pPr marL="285750" indent="-285750" algn="just">
              <a:buFont typeface="Arial" pitchFamily="34" charset="0"/>
              <a:buChar char="•"/>
            </a:pPr>
            <a:r>
              <a:rPr lang="en-US" dirty="0" smtClean="0"/>
              <a:t>The country has institution in charge of SPP</a:t>
            </a:r>
          </a:p>
          <a:p>
            <a:pPr marL="285750" indent="-285750" algn="just">
              <a:buFont typeface="Arial" pitchFamily="34" charset="0"/>
              <a:buChar char="•"/>
            </a:pPr>
            <a:r>
              <a:rPr lang="en-US" dirty="0" smtClean="0"/>
              <a:t>Procuring entities policies and strategies embrace SPP</a:t>
            </a:r>
          </a:p>
          <a:p>
            <a:pPr marL="285750" indent="-285750" algn="just">
              <a:buFont typeface="Arial" pitchFamily="34" charset="0"/>
              <a:buChar char="•"/>
            </a:pPr>
            <a:r>
              <a:rPr lang="en-US" dirty="0" smtClean="0"/>
              <a:t>Sustainable procurement is embedded in an affective information system</a:t>
            </a:r>
          </a:p>
          <a:p>
            <a:pPr marL="285750" indent="-285750" algn="just">
              <a:buFont typeface="Arial" pitchFamily="34" charset="0"/>
              <a:buChar char="•"/>
            </a:pPr>
            <a:r>
              <a:rPr lang="en-US" dirty="0" smtClean="0"/>
              <a:t>The public procurement system has a strong capacity to develop and accelerate the shift to more Sustainable procurement</a:t>
            </a:r>
          </a:p>
          <a:p>
            <a:pPr marL="285750" indent="-285750" algn="just">
              <a:buFont typeface="Arial" pitchFamily="34" charset="0"/>
              <a:buChar char="•"/>
            </a:pPr>
            <a:endParaRPr lang="en-US" dirty="0"/>
          </a:p>
          <a:p>
            <a:pPr algn="just"/>
            <a:r>
              <a:rPr lang="en-US" i="1" dirty="0" smtClean="0"/>
              <a:t>These indicators focus on </a:t>
            </a:r>
          </a:p>
          <a:p>
            <a:pPr marL="400050" indent="-400050" algn="just">
              <a:buAutoNum type="romanLcParenBoth"/>
            </a:pPr>
            <a:r>
              <a:rPr lang="en-US" dirty="0" smtClean="0"/>
              <a:t>how well the public procurements system is mainstreamed and integrated into the public financial management system </a:t>
            </a:r>
          </a:p>
          <a:p>
            <a:pPr marL="400050" indent="-400050" algn="just">
              <a:buAutoNum type="romanLcParenBoth"/>
            </a:pPr>
            <a:r>
              <a:rPr lang="en-US" dirty="0" smtClean="0"/>
              <a:t>whether the borrower has institutions in charge of SPP </a:t>
            </a:r>
          </a:p>
          <a:p>
            <a:pPr marL="400050" indent="-400050" algn="just">
              <a:buAutoNum type="romanLcParenBoth"/>
            </a:pPr>
            <a:r>
              <a:rPr lang="en-US" dirty="0" smtClean="0"/>
              <a:t>whether the borrower’s policy and strategies embrace SPP</a:t>
            </a:r>
          </a:p>
          <a:p>
            <a:pPr marL="400050" indent="-400050" algn="just">
              <a:buAutoNum type="romanLcParenBoth"/>
            </a:pPr>
            <a:r>
              <a:rPr lang="en-US" dirty="0" smtClean="0"/>
              <a:t>how SPP  is embedded in an effective information system</a:t>
            </a:r>
          </a:p>
          <a:p>
            <a:pPr marL="400050" indent="-400050" algn="just">
              <a:buAutoNum type="romanLcParenBoth"/>
            </a:pPr>
            <a:r>
              <a:rPr lang="en-US" dirty="0" smtClean="0"/>
              <a:t>If the borrower public </a:t>
            </a:r>
            <a:r>
              <a:rPr lang="en-US" dirty="0"/>
              <a:t>procurement system has a strong capacity to develop and accelerate the shift to more s Sustainable procurement</a:t>
            </a:r>
            <a:endParaRPr lang="en-US" dirty="0" smtClean="0"/>
          </a:p>
        </p:txBody>
      </p:sp>
      <p:sp>
        <p:nvSpPr>
          <p:cNvPr id="2" name="Date Placeholder 1"/>
          <p:cNvSpPr>
            <a:spLocks noGrp="1"/>
          </p:cNvSpPr>
          <p:nvPr>
            <p:ph type="dt" sz="half" idx="10"/>
          </p:nvPr>
        </p:nvSpPr>
        <p:spPr/>
        <p:txBody>
          <a:bodyPr/>
          <a:lstStyle/>
          <a:p>
            <a:fld id="{B590F8FC-B189-47FB-A827-A235032B59E6}" type="datetime1">
              <a:rPr lang="en-US" smtClean="0"/>
              <a:t>4/17/2025</a:t>
            </a:fld>
            <a:endParaRPr lang="en-US"/>
          </a:p>
        </p:txBody>
      </p:sp>
      <p:sp>
        <p:nvSpPr>
          <p:cNvPr id="3" name="Slide Number Placeholder 2"/>
          <p:cNvSpPr>
            <a:spLocks noGrp="1"/>
          </p:cNvSpPr>
          <p:nvPr>
            <p:ph type="sldNum" sz="quarter" idx="12"/>
          </p:nvPr>
        </p:nvSpPr>
        <p:spPr/>
        <p:txBody>
          <a:bodyPr/>
          <a:lstStyle/>
          <a:p>
            <a:fld id="{52A881CE-8341-46C7-8EB3-388E66153A3A}" type="slidenum">
              <a:rPr lang="en-US" smtClean="0"/>
              <a:t>20</a:t>
            </a:fld>
            <a:endParaRPr lang="en-US"/>
          </a:p>
        </p:txBody>
      </p:sp>
    </p:spTree>
    <p:extLst>
      <p:ext uri="{BB962C8B-B14F-4D97-AF65-F5344CB8AC3E}">
        <p14:creationId xmlns:p14="http://schemas.microsoft.com/office/powerpoint/2010/main" val="21397052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85800" y="304800"/>
            <a:ext cx="7848600" cy="5847755"/>
          </a:xfrm>
          <a:prstGeom prst="rect">
            <a:avLst/>
          </a:prstGeom>
        </p:spPr>
        <p:txBody>
          <a:bodyPr wrap="square">
            <a:spAutoFit/>
          </a:bodyPr>
          <a:lstStyle/>
          <a:p>
            <a:pPr algn="just"/>
            <a:r>
              <a:rPr lang="en-US" sz="1700" b="1" dirty="0" smtClean="0"/>
              <a:t>PILLAR (III) procurement operation and market practices</a:t>
            </a:r>
          </a:p>
          <a:p>
            <a:pPr algn="just"/>
            <a:endParaRPr lang="en-US" sz="1700" b="1" dirty="0" smtClean="0"/>
          </a:p>
          <a:p>
            <a:pPr algn="just"/>
            <a:r>
              <a:rPr lang="en-US" sz="1700" b="1" dirty="0" smtClean="0"/>
              <a:t>PILLAR (IV) Accountability, integrity and transparency of the public procurement system</a:t>
            </a:r>
          </a:p>
          <a:p>
            <a:pPr algn="just"/>
            <a:endParaRPr lang="en-US" sz="1700" b="1" dirty="0" smtClean="0"/>
          </a:p>
          <a:p>
            <a:pPr algn="just"/>
            <a:r>
              <a:rPr lang="en-US" sz="1700" dirty="0" smtClean="0"/>
              <a:t>(B)  </a:t>
            </a:r>
            <a:r>
              <a:rPr lang="en-US" sz="1700" b="1" dirty="0" smtClean="0"/>
              <a:t>The UNEP SPP:  </a:t>
            </a:r>
          </a:p>
          <a:p>
            <a:pPr lvl="1" algn="just"/>
            <a:r>
              <a:rPr lang="en-US" sz="1700" dirty="0" smtClean="0"/>
              <a:t>The UNEP SPP approach gives direction to government in designing and implementing SPP policies and action plans.  This methodology aims at providing countries with a common vision, language, and framework for SPP and to guide stakeholders on how to effectively move towards SPP implementation.</a:t>
            </a:r>
          </a:p>
          <a:p>
            <a:pPr algn="just"/>
            <a:endParaRPr lang="en-US" sz="1700" dirty="0"/>
          </a:p>
          <a:p>
            <a:pPr algn="just"/>
            <a:r>
              <a:rPr lang="en-US" sz="1700" dirty="0" smtClean="0"/>
              <a:t>The goal is to put in place </a:t>
            </a:r>
            <a:r>
              <a:rPr lang="en-US" sz="1700" dirty="0"/>
              <a:t>a</a:t>
            </a:r>
            <a:r>
              <a:rPr lang="en-US" sz="1700" dirty="0" smtClean="0"/>
              <a:t> policy frameworks that legitimized and rationalizes the SPP actions, and in turn inform the market of the objectives and priority areas, so that it can gradually adapt.</a:t>
            </a:r>
          </a:p>
          <a:p>
            <a:pPr algn="just"/>
            <a:r>
              <a:rPr lang="en-US" sz="1700" dirty="0" smtClean="0"/>
              <a:t>The main procurement sustainability assessment tool in operation is the MAPs SPP module, the UNEP SPP approach can be a source of information when conducting a MAPS SPP exercise in countries where a sustainability assessment has already been carried out using the UNEP SPP module.  Equally, the resulting UNEP SPP action plan can be a key complement to the MAPS SPP assessments </a:t>
            </a:r>
            <a:r>
              <a:rPr lang="en-US" sz="1700" dirty="0" err="1" smtClean="0"/>
              <a:t>comlent</a:t>
            </a:r>
            <a:r>
              <a:rPr lang="en-US" sz="1700" dirty="0" smtClean="0"/>
              <a:t> to the MAPS SPP assessment when implementing SPP</a:t>
            </a:r>
          </a:p>
        </p:txBody>
      </p:sp>
      <p:sp>
        <p:nvSpPr>
          <p:cNvPr id="2" name="Date Placeholder 1"/>
          <p:cNvSpPr>
            <a:spLocks noGrp="1"/>
          </p:cNvSpPr>
          <p:nvPr>
            <p:ph type="dt" sz="half" idx="10"/>
          </p:nvPr>
        </p:nvSpPr>
        <p:spPr/>
        <p:txBody>
          <a:bodyPr/>
          <a:lstStyle/>
          <a:p>
            <a:fld id="{F6F6E7C6-E73C-4EA8-92BF-31B170A83B92}" type="datetime1">
              <a:rPr lang="en-US" smtClean="0"/>
              <a:t>4/17/2025</a:t>
            </a:fld>
            <a:endParaRPr lang="en-US"/>
          </a:p>
        </p:txBody>
      </p:sp>
      <p:sp>
        <p:nvSpPr>
          <p:cNvPr id="3" name="Slide Number Placeholder 2"/>
          <p:cNvSpPr>
            <a:spLocks noGrp="1"/>
          </p:cNvSpPr>
          <p:nvPr>
            <p:ph type="sldNum" sz="quarter" idx="12"/>
          </p:nvPr>
        </p:nvSpPr>
        <p:spPr/>
        <p:txBody>
          <a:bodyPr/>
          <a:lstStyle/>
          <a:p>
            <a:fld id="{52A881CE-8341-46C7-8EB3-388E66153A3A}" type="slidenum">
              <a:rPr lang="en-US" smtClean="0"/>
              <a:t>21</a:t>
            </a:fld>
            <a:endParaRPr lang="en-US"/>
          </a:p>
        </p:txBody>
      </p:sp>
    </p:spTree>
    <p:extLst>
      <p:ext uri="{BB962C8B-B14F-4D97-AF65-F5344CB8AC3E}">
        <p14:creationId xmlns:p14="http://schemas.microsoft.com/office/powerpoint/2010/main" val="39429643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152400"/>
            <a:ext cx="8534400" cy="5078313"/>
          </a:xfrm>
          <a:prstGeom prst="rect">
            <a:avLst/>
          </a:prstGeom>
        </p:spPr>
        <p:txBody>
          <a:bodyPr wrap="square">
            <a:spAutoFit/>
          </a:bodyPr>
          <a:lstStyle/>
          <a:p>
            <a:pPr algn="ctr"/>
            <a:r>
              <a:rPr lang="en-US" b="1" dirty="0" smtClean="0"/>
              <a:t>PROCUREMENT METHODS UNDER SPP</a:t>
            </a:r>
          </a:p>
          <a:p>
            <a:pPr algn="just"/>
            <a:endParaRPr lang="en-US" dirty="0" smtClean="0"/>
          </a:p>
          <a:p>
            <a:pPr algn="just"/>
            <a:r>
              <a:rPr lang="en-US" dirty="0" smtClean="0"/>
              <a:t>SPP incorporates sustainability consideration throughout the procurement process in order to achieve the optimal VFM in delivery development objectives on a  whole life cycle basis.</a:t>
            </a:r>
            <a:endParaRPr lang="en-US" dirty="0"/>
          </a:p>
          <a:p>
            <a:pPr algn="just"/>
            <a:r>
              <a:rPr lang="en-US" dirty="0" smtClean="0"/>
              <a:t>To achieve this objective, there are appropriate procurement methods to be considered in the procurement process.  These generally includes </a:t>
            </a:r>
            <a:r>
              <a:rPr lang="en-US" b="1" dirty="0" smtClean="0"/>
              <a:t>life cycle costing most economically advantageous  tender approach, and merit point system.</a:t>
            </a:r>
          </a:p>
          <a:p>
            <a:pPr algn="just"/>
            <a:endParaRPr lang="en-US" dirty="0"/>
          </a:p>
          <a:p>
            <a:pPr algn="just"/>
            <a:r>
              <a:rPr lang="en-US" dirty="0" smtClean="0"/>
              <a:t>THE LIFE CYCLE SYSTEM</a:t>
            </a:r>
          </a:p>
          <a:p>
            <a:pPr algn="just"/>
            <a:r>
              <a:rPr lang="en-US" dirty="0" smtClean="0"/>
              <a:t>Usually the cost of acquisition is often based on the initial tag price at the time of purchase as it is easy to apply.  However, such cost may not be economically accurate as it represents only a part of the total cost to the procurer.  Moreover, this initial lower cost can turn out to be more costly when the total cost of ownership is considered, which takes into account not only the cost of acquiring but also the cost of operating and maintaining over it whole life including the cost of disposal.</a:t>
            </a:r>
            <a:endParaRPr lang="en-US" dirty="0"/>
          </a:p>
        </p:txBody>
      </p:sp>
      <p:sp>
        <p:nvSpPr>
          <p:cNvPr id="2" name="Date Placeholder 1"/>
          <p:cNvSpPr>
            <a:spLocks noGrp="1"/>
          </p:cNvSpPr>
          <p:nvPr>
            <p:ph type="dt" sz="half" idx="10"/>
          </p:nvPr>
        </p:nvSpPr>
        <p:spPr/>
        <p:txBody>
          <a:bodyPr/>
          <a:lstStyle/>
          <a:p>
            <a:fld id="{A5B98D68-883C-49E7-ADF2-F572AE3D82CB}" type="datetime1">
              <a:rPr lang="en-US" smtClean="0"/>
              <a:t>4/17/2025</a:t>
            </a:fld>
            <a:endParaRPr lang="en-US"/>
          </a:p>
        </p:txBody>
      </p:sp>
      <p:sp>
        <p:nvSpPr>
          <p:cNvPr id="3" name="Slide Number Placeholder 2"/>
          <p:cNvSpPr>
            <a:spLocks noGrp="1"/>
          </p:cNvSpPr>
          <p:nvPr>
            <p:ph type="sldNum" sz="quarter" idx="12"/>
          </p:nvPr>
        </p:nvSpPr>
        <p:spPr/>
        <p:txBody>
          <a:bodyPr/>
          <a:lstStyle/>
          <a:p>
            <a:fld id="{52A881CE-8341-46C7-8EB3-388E66153A3A}" type="slidenum">
              <a:rPr lang="en-US" smtClean="0"/>
              <a:t>22</a:t>
            </a:fld>
            <a:endParaRPr lang="en-US"/>
          </a:p>
        </p:txBody>
      </p:sp>
    </p:spTree>
    <p:extLst>
      <p:ext uri="{BB962C8B-B14F-4D97-AF65-F5344CB8AC3E}">
        <p14:creationId xmlns:p14="http://schemas.microsoft.com/office/powerpoint/2010/main" val="13017704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09600" y="381000"/>
            <a:ext cx="8001000" cy="5909310"/>
          </a:xfrm>
          <a:prstGeom prst="rect">
            <a:avLst/>
          </a:prstGeom>
          <a:noFill/>
        </p:spPr>
        <p:txBody>
          <a:bodyPr wrap="square" rtlCol="0">
            <a:spAutoFit/>
          </a:bodyPr>
          <a:lstStyle/>
          <a:p>
            <a:pPr algn="just"/>
            <a:r>
              <a:rPr lang="en-US" dirty="0" smtClean="0"/>
              <a:t>PROCUREMENT LIFE CYCLE Costing (LCC) is the assessment of the initial acquisition cost plus the  follow-on ownership cost to determine the total cost during the whole life of goods or works.  The process consists of compiling all costs that will be incurred over the lifespan of the project. These cost include the initial investment, future additional investments and expenses, and annually recurring costs, minus any salvage value.  The sum of these elements will constitute the total cost of ownership (TCO) to the organization.  The costing may include also externalities (positive or negative impact on the society) then and that can be monetized (e.g. Carbon emissions) as well as externalities than cannot be easily monetized.</a:t>
            </a:r>
          </a:p>
          <a:p>
            <a:pPr algn="just"/>
            <a:endParaRPr lang="en-US" dirty="0"/>
          </a:p>
          <a:p>
            <a:pPr algn="just"/>
            <a:r>
              <a:rPr lang="en-US" dirty="0" smtClean="0"/>
              <a:t>The application of LCC method in the evaluation of bids is often used in procurement involving sustainability requirements.  The use of LCC is particularly useful in the procurement of power or industrial plants, IT systems, large and complex equipment etc.  The suitable criteria for LCC assessment depends on the nature and  characteristics of the procurement and they must be specified in the (BD) bidding document.  These criteria generally include the economic life of the equipment, the discount rate, adequate assumptions in terms of performance an maintenance.</a:t>
            </a:r>
            <a:endParaRPr lang="en-US" dirty="0"/>
          </a:p>
        </p:txBody>
      </p:sp>
      <p:sp>
        <p:nvSpPr>
          <p:cNvPr id="2" name="Date Placeholder 1"/>
          <p:cNvSpPr>
            <a:spLocks noGrp="1"/>
          </p:cNvSpPr>
          <p:nvPr>
            <p:ph type="dt" sz="half" idx="10"/>
          </p:nvPr>
        </p:nvSpPr>
        <p:spPr/>
        <p:txBody>
          <a:bodyPr/>
          <a:lstStyle/>
          <a:p>
            <a:fld id="{6233503C-B87C-4732-A6CF-28850B209F77}" type="datetime1">
              <a:rPr lang="en-US" smtClean="0"/>
              <a:t>4/17/2025</a:t>
            </a:fld>
            <a:endParaRPr lang="en-US"/>
          </a:p>
        </p:txBody>
      </p:sp>
      <p:sp>
        <p:nvSpPr>
          <p:cNvPr id="3" name="Slide Number Placeholder 2"/>
          <p:cNvSpPr>
            <a:spLocks noGrp="1"/>
          </p:cNvSpPr>
          <p:nvPr>
            <p:ph type="sldNum" sz="quarter" idx="12"/>
          </p:nvPr>
        </p:nvSpPr>
        <p:spPr/>
        <p:txBody>
          <a:bodyPr/>
          <a:lstStyle/>
          <a:p>
            <a:fld id="{52A881CE-8341-46C7-8EB3-388E66153A3A}" type="slidenum">
              <a:rPr lang="en-US" smtClean="0"/>
              <a:t>23</a:t>
            </a:fld>
            <a:endParaRPr lang="en-US"/>
          </a:p>
        </p:txBody>
      </p:sp>
    </p:spTree>
    <p:extLst>
      <p:ext uri="{BB962C8B-B14F-4D97-AF65-F5344CB8AC3E}">
        <p14:creationId xmlns:p14="http://schemas.microsoft.com/office/powerpoint/2010/main" val="34708039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38048" y="533400"/>
            <a:ext cx="7620000" cy="5847755"/>
          </a:xfrm>
          <a:prstGeom prst="rect">
            <a:avLst/>
          </a:prstGeom>
        </p:spPr>
        <p:txBody>
          <a:bodyPr wrap="square">
            <a:spAutoFit/>
          </a:bodyPr>
          <a:lstStyle/>
          <a:p>
            <a:pPr algn="just"/>
            <a:r>
              <a:rPr lang="en-US" sz="1700" dirty="0" smtClean="0"/>
              <a:t>There are however, some caveats in the use of LCC. The main challenge is the limited access to reliable information on historical costs and performance, which in needed for an accurate, estimation of the total costs.  The other issue </a:t>
            </a:r>
            <a:r>
              <a:rPr lang="en-US" sz="1700" smtClean="0"/>
              <a:t>is the </a:t>
            </a:r>
            <a:r>
              <a:rPr lang="en-US" sz="1700" dirty="0" smtClean="0"/>
              <a:t>uncertainty that is inherent in any forecast of furniture cost and performance.  The lack of inaccurate data possess a greater  risk of committing a wrong assessment or evaluation, thereby diminishing the effective contribution of LCC estimates in improving procurement decision.  Equally, the assumption reflected in the parameters used in the LCC analysis such as economic life and discount rate may  or may not reflect well future conditions.  It is worth noting that the results of LCC analysis depend on reliable assumptions different assumption may indicate a different course of actions.</a:t>
            </a:r>
          </a:p>
          <a:p>
            <a:pPr algn="just"/>
            <a:endParaRPr lang="en-US" sz="1700" dirty="0"/>
          </a:p>
          <a:p>
            <a:pPr algn="just"/>
            <a:r>
              <a:rPr lang="en-US" sz="1700" b="1" dirty="0" smtClean="0"/>
              <a:t>Most Economically Advantageous Tender (MEAT)</a:t>
            </a:r>
          </a:p>
          <a:p>
            <a:pPr algn="just"/>
            <a:r>
              <a:rPr lang="en-US" sz="1700" dirty="0" smtClean="0"/>
              <a:t>Procurement decisions are often based on the lowest evaluated price among the bids that are considered sustainably responsive  using a pass/ fail assessment.  The most economically advantages tender (MEAT) approach enables the contracting authority to use criteria that reflect quantitative, and sustainable aspects of a tender in addition to price, when reaching a decision.</a:t>
            </a:r>
          </a:p>
          <a:p>
            <a:pPr algn="just"/>
            <a:endParaRPr lang="en-US" sz="1700" dirty="0"/>
          </a:p>
        </p:txBody>
      </p:sp>
      <p:sp>
        <p:nvSpPr>
          <p:cNvPr id="2" name="Date Placeholder 1"/>
          <p:cNvSpPr>
            <a:spLocks noGrp="1"/>
          </p:cNvSpPr>
          <p:nvPr>
            <p:ph type="dt" sz="half" idx="10"/>
          </p:nvPr>
        </p:nvSpPr>
        <p:spPr/>
        <p:txBody>
          <a:bodyPr/>
          <a:lstStyle/>
          <a:p>
            <a:fld id="{3C5DCD55-2BCB-4C6F-8C98-064C39B68A63}" type="datetime1">
              <a:rPr lang="en-US" smtClean="0"/>
              <a:t>4/17/2025</a:t>
            </a:fld>
            <a:endParaRPr lang="en-US"/>
          </a:p>
        </p:txBody>
      </p:sp>
      <p:sp>
        <p:nvSpPr>
          <p:cNvPr id="3" name="Slide Number Placeholder 2"/>
          <p:cNvSpPr>
            <a:spLocks noGrp="1"/>
          </p:cNvSpPr>
          <p:nvPr>
            <p:ph type="sldNum" sz="quarter" idx="12"/>
          </p:nvPr>
        </p:nvSpPr>
        <p:spPr/>
        <p:txBody>
          <a:bodyPr/>
          <a:lstStyle/>
          <a:p>
            <a:fld id="{52A881CE-8341-46C7-8EB3-388E66153A3A}" type="slidenum">
              <a:rPr lang="en-US" smtClean="0"/>
              <a:t>24</a:t>
            </a:fld>
            <a:endParaRPr lang="en-US"/>
          </a:p>
        </p:txBody>
      </p:sp>
    </p:spTree>
    <p:extLst>
      <p:ext uri="{BB962C8B-B14F-4D97-AF65-F5344CB8AC3E}">
        <p14:creationId xmlns:p14="http://schemas.microsoft.com/office/powerpoint/2010/main" val="27673297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152400"/>
            <a:ext cx="8610599" cy="6463308"/>
          </a:xfrm>
          <a:prstGeom prst="rect">
            <a:avLst/>
          </a:prstGeom>
        </p:spPr>
        <p:txBody>
          <a:bodyPr wrap="square">
            <a:spAutoFit/>
          </a:bodyPr>
          <a:lstStyle/>
          <a:p>
            <a:pPr algn="just"/>
            <a:r>
              <a:rPr lang="en-US" sz="1600" dirty="0" smtClean="0"/>
              <a:t>These  criteria may involve  quality, technical merit, aesthetic and functional characteristics, environmental characteristics, running costs, cost-effectiveness, after sales service and technical merit of the tenders.  The second step envelop step is a financial evaluation that calculates  the aggregating score technical and financial of the bid.</a:t>
            </a:r>
          </a:p>
          <a:p>
            <a:pPr algn="just"/>
            <a:r>
              <a:rPr lang="en-US" sz="1600" dirty="0" smtClean="0"/>
              <a:t>In order to facilitate the application of MEAT approach (when appropriate) the Bank prepared specific standard bidding document (SBD’s) is to be used when bids evaluation based on MEAT is anticipated.  </a:t>
            </a:r>
          </a:p>
          <a:p>
            <a:pPr algn="just"/>
            <a:endParaRPr lang="en-US" sz="1600" dirty="0"/>
          </a:p>
          <a:p>
            <a:pPr algn="just"/>
            <a:r>
              <a:rPr lang="en-US" sz="1600" b="1" dirty="0" smtClean="0"/>
              <a:t>These SBD’s include:-  </a:t>
            </a:r>
          </a:p>
          <a:p>
            <a:pPr marL="342900" indent="-342900" algn="just">
              <a:buAutoNum type="alphaLcParenBoth"/>
            </a:pPr>
            <a:r>
              <a:rPr lang="en-US" sz="1600" dirty="0" smtClean="0"/>
              <a:t>SBD for goods – Two envelopes</a:t>
            </a:r>
          </a:p>
          <a:p>
            <a:pPr marL="342900" indent="-342900" algn="just">
              <a:buAutoNum type="alphaLcParenBoth"/>
            </a:pPr>
            <a:r>
              <a:rPr lang="en-US" sz="1600" dirty="0" smtClean="0"/>
              <a:t>SBD for works – two envelopes (without prequalification</a:t>
            </a:r>
          </a:p>
          <a:p>
            <a:pPr marL="342900" indent="-342900" algn="just">
              <a:buAutoNum type="alphaLcParenBoth"/>
            </a:pPr>
            <a:r>
              <a:rPr lang="en-US" sz="1600" dirty="0"/>
              <a:t>Design, supply and install – two envelopes (without prequalification)</a:t>
            </a:r>
            <a:endParaRPr lang="en-US" sz="1600" dirty="0" smtClean="0"/>
          </a:p>
          <a:p>
            <a:pPr algn="just"/>
            <a:endParaRPr lang="en-US" sz="1600" dirty="0" smtClean="0"/>
          </a:p>
          <a:p>
            <a:pPr algn="just"/>
            <a:r>
              <a:rPr lang="en-US" sz="1600" b="1" dirty="0" smtClean="0"/>
              <a:t>UNEP’s </a:t>
            </a:r>
            <a:r>
              <a:rPr lang="en-US" sz="1600" b="1" dirty="0"/>
              <a:t>Approach to the development of sustainable public procurement</a:t>
            </a:r>
            <a:r>
              <a:rPr lang="en-US" sz="1600" dirty="0"/>
              <a:t>.  </a:t>
            </a:r>
            <a:endParaRPr lang="en-US" sz="1600" dirty="0" smtClean="0"/>
          </a:p>
          <a:p>
            <a:pPr algn="just">
              <a:lnSpc>
                <a:spcPct val="150000"/>
              </a:lnSpc>
            </a:pPr>
            <a:r>
              <a:rPr lang="en-US" sz="1400" dirty="0" smtClean="0"/>
              <a:t>The </a:t>
            </a:r>
            <a:r>
              <a:rPr lang="en-US" sz="1400" dirty="0"/>
              <a:t>UNEP’s sustainable public procurement approach is structured into the following step</a:t>
            </a:r>
            <a:r>
              <a:rPr lang="en-US" sz="1600" dirty="0"/>
              <a:t/>
            </a:r>
            <a:br>
              <a:rPr lang="en-US" sz="1600" dirty="0"/>
            </a:br>
            <a:r>
              <a:rPr lang="en-US" sz="1600" dirty="0" err="1"/>
              <a:t>Step</a:t>
            </a:r>
            <a:r>
              <a:rPr lang="en-US" sz="1600" dirty="0"/>
              <a:t> 1: Initiate the project, establish project governance, and conduct initial training.</a:t>
            </a:r>
          </a:p>
          <a:p>
            <a:pPr algn="just">
              <a:lnSpc>
                <a:spcPct val="150000"/>
              </a:lnSpc>
            </a:pPr>
            <a:r>
              <a:rPr lang="en-US" sz="1600" dirty="0"/>
              <a:t>Step 2: Undertake a status assessment legal review, prioritization, market readiness</a:t>
            </a:r>
          </a:p>
          <a:p>
            <a:pPr algn="just">
              <a:lnSpc>
                <a:spcPct val="150000"/>
              </a:lnSpc>
            </a:pPr>
            <a:r>
              <a:rPr lang="en-US" sz="1600" dirty="0"/>
              <a:t>Step 3: Do strategic planning, create a SPP policy, develop an action plan</a:t>
            </a:r>
          </a:p>
          <a:p>
            <a:pPr algn="just">
              <a:lnSpc>
                <a:spcPct val="150000"/>
              </a:lnSpc>
            </a:pPr>
            <a:r>
              <a:rPr lang="en-US" sz="1600" dirty="0"/>
              <a:t>Step 4: Training</a:t>
            </a:r>
          </a:p>
          <a:p>
            <a:pPr algn="just">
              <a:lnSpc>
                <a:spcPct val="150000"/>
              </a:lnSpc>
            </a:pPr>
            <a:r>
              <a:rPr lang="en-US" sz="1600" dirty="0"/>
              <a:t>Step 5: Implement SPP throughout the procurement cycle</a:t>
            </a:r>
          </a:p>
          <a:p>
            <a:pPr marL="342900" indent="-342900" algn="just">
              <a:buAutoNum type="alphaLcParenBoth"/>
            </a:pPr>
            <a:endParaRPr lang="en-US" sz="1600" dirty="0" smtClean="0"/>
          </a:p>
          <a:p>
            <a:pPr marL="342900" indent="-342900" algn="just">
              <a:buAutoNum type="alphaLcParenBoth"/>
            </a:pPr>
            <a:endParaRPr lang="en-US" sz="1700" dirty="0"/>
          </a:p>
        </p:txBody>
      </p:sp>
      <p:sp>
        <p:nvSpPr>
          <p:cNvPr id="2" name="Date Placeholder 1"/>
          <p:cNvSpPr>
            <a:spLocks noGrp="1"/>
          </p:cNvSpPr>
          <p:nvPr>
            <p:ph type="dt" sz="half" idx="10"/>
          </p:nvPr>
        </p:nvSpPr>
        <p:spPr/>
        <p:txBody>
          <a:bodyPr/>
          <a:lstStyle/>
          <a:p>
            <a:fld id="{45862BF5-0AB8-4DC5-B3C1-9CDC8DB1D8E5}" type="datetime1">
              <a:rPr lang="en-US" smtClean="0"/>
              <a:t>4/17/2025</a:t>
            </a:fld>
            <a:endParaRPr lang="en-US"/>
          </a:p>
        </p:txBody>
      </p:sp>
      <p:sp>
        <p:nvSpPr>
          <p:cNvPr id="3" name="Slide Number Placeholder 2"/>
          <p:cNvSpPr>
            <a:spLocks noGrp="1"/>
          </p:cNvSpPr>
          <p:nvPr>
            <p:ph type="sldNum" sz="quarter" idx="12"/>
          </p:nvPr>
        </p:nvSpPr>
        <p:spPr/>
        <p:txBody>
          <a:bodyPr/>
          <a:lstStyle/>
          <a:p>
            <a:fld id="{52A881CE-8341-46C7-8EB3-388E66153A3A}" type="slidenum">
              <a:rPr lang="en-US" smtClean="0"/>
              <a:t>25</a:t>
            </a:fld>
            <a:endParaRPr lang="en-US"/>
          </a:p>
        </p:txBody>
      </p:sp>
    </p:spTree>
    <p:extLst>
      <p:ext uri="{BB962C8B-B14F-4D97-AF65-F5344CB8AC3E}">
        <p14:creationId xmlns:p14="http://schemas.microsoft.com/office/powerpoint/2010/main" val="41776333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470871"/>
            <a:ext cx="8153400" cy="6740307"/>
          </a:xfrm>
          <a:prstGeom prst="rect">
            <a:avLst/>
          </a:prstGeom>
        </p:spPr>
        <p:txBody>
          <a:bodyPr wrap="square">
            <a:spAutoFit/>
          </a:bodyPr>
          <a:lstStyle/>
          <a:p>
            <a:pPr algn="just"/>
            <a:r>
              <a:rPr lang="en-US" sz="1600" dirty="0" smtClean="0"/>
              <a:t>The  above, helps and provides useful framework for improving operations.  These principles enhances the reliability, efficiency, and sustainability of supply chain particularly as technology evolves and global events impact the sector.</a:t>
            </a:r>
          </a:p>
          <a:p>
            <a:pPr algn="just"/>
            <a:endParaRPr lang="en-US" sz="1600" dirty="0"/>
          </a:p>
          <a:p>
            <a:pPr algn="just"/>
            <a:r>
              <a:rPr lang="en-US" sz="1600" b="1" dirty="0" smtClean="0"/>
              <a:t>What is the value of sustainable logistics in Nigeria</a:t>
            </a:r>
          </a:p>
          <a:p>
            <a:pPr algn="just"/>
            <a:r>
              <a:rPr lang="en-US" sz="1600" dirty="0" smtClean="0"/>
              <a:t>The Nigerian logistics industry has groom slowly due to persistent infrastructure, challenges.  Despite that, the industry is valued at around 200 billion Naira, with e-commerce significantly boosting the economy.</a:t>
            </a:r>
          </a:p>
          <a:p>
            <a:pPr algn="just"/>
            <a:r>
              <a:rPr lang="en-US" sz="1600" dirty="0"/>
              <a:t>In Nigeria, year 2023, the E-commerce market window generated over $15 billion dollars in revenue alone. </a:t>
            </a:r>
            <a:endParaRPr lang="en-US" sz="1600" dirty="0" smtClean="0"/>
          </a:p>
          <a:p>
            <a:pPr algn="just"/>
            <a:endParaRPr lang="en-US" sz="1600" dirty="0"/>
          </a:p>
          <a:p>
            <a:pPr algn="just"/>
            <a:r>
              <a:rPr lang="en-US" sz="1600" dirty="0" smtClean="0"/>
              <a:t> </a:t>
            </a:r>
            <a:r>
              <a:rPr lang="en-US" sz="1600" dirty="0"/>
              <a:t>What it does is while still  </a:t>
            </a:r>
            <a:r>
              <a:rPr lang="en-US" sz="1600" dirty="0" smtClean="0"/>
              <a:t>functioning and </a:t>
            </a:r>
            <a:r>
              <a:rPr lang="en-US" sz="1600" dirty="0"/>
              <a:t>making profit it still refers to those actionable steps a business can take to reduce the environmental impact of these processes of the business</a:t>
            </a:r>
            <a:r>
              <a:rPr lang="en-US" sz="1600" dirty="0" smtClean="0"/>
              <a:t>.</a:t>
            </a:r>
          </a:p>
          <a:p>
            <a:pPr algn="just"/>
            <a:endParaRPr lang="en-US" sz="1600" dirty="0" smtClean="0"/>
          </a:p>
          <a:p>
            <a:pPr algn="just"/>
            <a:r>
              <a:rPr lang="en-US" sz="1600" b="1" dirty="0"/>
              <a:t>The Seven C’s in sustainable logistic</a:t>
            </a:r>
          </a:p>
          <a:p>
            <a:pPr marL="342900" indent="-342900" algn="just">
              <a:buAutoNum type="alphaLcParenBoth"/>
            </a:pPr>
            <a:r>
              <a:rPr lang="en-US" sz="1600" dirty="0"/>
              <a:t>Connect</a:t>
            </a:r>
          </a:p>
          <a:p>
            <a:pPr marL="342900" indent="-342900" algn="just">
              <a:buAutoNum type="alphaLcParenBoth"/>
            </a:pPr>
            <a:r>
              <a:rPr lang="en-US" sz="1600" dirty="0"/>
              <a:t>Create</a:t>
            </a:r>
          </a:p>
          <a:p>
            <a:pPr marL="342900" indent="-342900" algn="just">
              <a:buAutoNum type="alphaLcParenBoth"/>
            </a:pPr>
            <a:r>
              <a:rPr lang="en-US" sz="1600" dirty="0"/>
              <a:t>Customize</a:t>
            </a:r>
          </a:p>
          <a:p>
            <a:pPr marL="342900" indent="-342900" algn="just">
              <a:buAutoNum type="alphaLcParenBoth"/>
            </a:pPr>
            <a:r>
              <a:rPr lang="en-US" sz="1600" dirty="0"/>
              <a:t>Coordinate</a:t>
            </a:r>
          </a:p>
          <a:p>
            <a:pPr marL="342900" indent="-342900" algn="just">
              <a:buAutoNum type="alphaLcParenBoth"/>
            </a:pPr>
            <a:r>
              <a:rPr lang="en-US" sz="1600" dirty="0"/>
              <a:t>Consolidate</a:t>
            </a:r>
          </a:p>
          <a:p>
            <a:pPr marL="342900" indent="-342900" algn="just">
              <a:buAutoNum type="alphaLcParenBoth"/>
            </a:pPr>
            <a:r>
              <a:rPr lang="en-US" sz="1600" dirty="0"/>
              <a:t>Collaborate</a:t>
            </a:r>
          </a:p>
          <a:p>
            <a:pPr marL="342900" indent="-342900" algn="just">
              <a:buAutoNum type="alphaLcParenBoth"/>
            </a:pPr>
            <a:r>
              <a:rPr lang="en-US" sz="1600" dirty="0"/>
              <a:t>Contribute</a:t>
            </a:r>
          </a:p>
          <a:p>
            <a:pPr algn="just"/>
            <a:endParaRPr lang="en-US" sz="1600" dirty="0"/>
          </a:p>
          <a:p>
            <a:pPr algn="just"/>
            <a:endParaRPr lang="en-US" sz="1600" dirty="0" smtClean="0"/>
          </a:p>
          <a:p>
            <a:pPr algn="just"/>
            <a:endParaRPr lang="en-US" sz="1600" dirty="0"/>
          </a:p>
          <a:p>
            <a:pPr algn="just"/>
            <a:endParaRPr lang="en-US" sz="1600" dirty="0"/>
          </a:p>
        </p:txBody>
      </p:sp>
      <p:sp>
        <p:nvSpPr>
          <p:cNvPr id="2" name="Date Placeholder 1"/>
          <p:cNvSpPr>
            <a:spLocks noGrp="1"/>
          </p:cNvSpPr>
          <p:nvPr>
            <p:ph type="dt" sz="half" idx="10"/>
          </p:nvPr>
        </p:nvSpPr>
        <p:spPr/>
        <p:txBody>
          <a:bodyPr/>
          <a:lstStyle/>
          <a:p>
            <a:fld id="{AB366F98-BCBE-43A0-AE55-C58F1E9801F6}" type="datetime1">
              <a:rPr lang="en-US" smtClean="0"/>
              <a:t>4/17/2025</a:t>
            </a:fld>
            <a:endParaRPr lang="en-US" dirty="0"/>
          </a:p>
        </p:txBody>
      </p:sp>
      <p:sp>
        <p:nvSpPr>
          <p:cNvPr id="3" name="Slide Number Placeholder 2"/>
          <p:cNvSpPr>
            <a:spLocks noGrp="1"/>
          </p:cNvSpPr>
          <p:nvPr>
            <p:ph type="sldNum" sz="quarter" idx="12"/>
          </p:nvPr>
        </p:nvSpPr>
        <p:spPr/>
        <p:txBody>
          <a:bodyPr/>
          <a:lstStyle/>
          <a:p>
            <a:fld id="{52A881CE-8341-46C7-8EB3-388E66153A3A}" type="slidenum">
              <a:rPr lang="en-US" smtClean="0"/>
              <a:t>26</a:t>
            </a:fld>
            <a:endParaRPr lang="en-US" dirty="0"/>
          </a:p>
        </p:txBody>
      </p:sp>
    </p:spTree>
    <p:extLst>
      <p:ext uri="{BB962C8B-B14F-4D97-AF65-F5344CB8AC3E}">
        <p14:creationId xmlns:p14="http://schemas.microsoft.com/office/powerpoint/2010/main" val="1477441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0CD75AE-788E-4048-9D45-B97812D1552E}" type="datetime1">
              <a:rPr lang="en-US" smtClean="0"/>
              <a:t>4/17/2025</a:t>
            </a:fld>
            <a:endParaRPr lang="en-US" dirty="0"/>
          </a:p>
        </p:txBody>
      </p:sp>
      <p:sp>
        <p:nvSpPr>
          <p:cNvPr id="4" name="Slide Number Placeholder 3"/>
          <p:cNvSpPr>
            <a:spLocks noGrp="1"/>
          </p:cNvSpPr>
          <p:nvPr>
            <p:ph type="sldNum" sz="quarter" idx="12"/>
          </p:nvPr>
        </p:nvSpPr>
        <p:spPr/>
        <p:txBody>
          <a:bodyPr/>
          <a:lstStyle/>
          <a:p>
            <a:fld id="{52A881CE-8341-46C7-8EB3-388E66153A3A}" type="slidenum">
              <a:rPr lang="en-US" smtClean="0"/>
              <a:t>27</a:t>
            </a:fld>
            <a:endParaRPr lang="en-US" dirty="0"/>
          </a:p>
        </p:txBody>
      </p:sp>
      <p:sp>
        <p:nvSpPr>
          <p:cNvPr id="6" name="Rectangle 5"/>
          <p:cNvSpPr/>
          <p:nvPr/>
        </p:nvSpPr>
        <p:spPr>
          <a:xfrm>
            <a:off x="609600" y="470871"/>
            <a:ext cx="7924800" cy="5355312"/>
          </a:xfrm>
          <a:prstGeom prst="rect">
            <a:avLst/>
          </a:prstGeom>
        </p:spPr>
        <p:txBody>
          <a:bodyPr wrap="square">
            <a:spAutoFit/>
          </a:bodyPr>
          <a:lstStyle/>
          <a:p>
            <a:pPr algn="just"/>
            <a:r>
              <a:rPr lang="en-US" dirty="0" smtClean="0"/>
              <a:t>A sustainable procurement chain adds value to Nigerian logistics management by promoting environmentally, and socially responsible practices, potentially reducing costs, enhancing brand reputation, and fostering innovation,  while also mitigating risks and improving overall supply chain efficiency.</a:t>
            </a:r>
          </a:p>
          <a:p>
            <a:pPr algn="just"/>
            <a:r>
              <a:rPr lang="en-US" dirty="0" smtClean="0"/>
              <a:t>Procurement Sustainability Initiatives concept strongly correlates with the logistics performance proxies.</a:t>
            </a:r>
          </a:p>
          <a:p>
            <a:pPr algn="just"/>
            <a:endParaRPr lang="en-US" dirty="0"/>
          </a:p>
          <a:p>
            <a:pPr algn="just"/>
            <a:r>
              <a:rPr lang="en-US" dirty="0" smtClean="0"/>
              <a:t>Sustainable logistics eliminates more wastages.  Although fuel cost is the primary cost when it comes to transportation, many other elements of logistics can incur cost.  The different parts of the vehicles, the oil and in the case of the trucks the minimum of four </a:t>
            </a:r>
            <a:r>
              <a:rPr lang="en-US" dirty="0" err="1" smtClean="0"/>
              <a:t>tyres</a:t>
            </a:r>
            <a:r>
              <a:rPr lang="en-US" dirty="0" smtClean="0"/>
              <a:t> are all example of wastage that bumps up cost.</a:t>
            </a:r>
          </a:p>
          <a:p>
            <a:pPr algn="just"/>
            <a:endParaRPr lang="en-US" dirty="0"/>
          </a:p>
          <a:p>
            <a:pPr algn="just"/>
            <a:r>
              <a:rPr lang="en-US" dirty="0" smtClean="0"/>
              <a:t>The 4A’s of sustainable logistics are</a:t>
            </a:r>
          </a:p>
          <a:p>
            <a:pPr marL="342900" indent="-342900" algn="just">
              <a:buAutoNum type="alphaLcParenBoth"/>
            </a:pPr>
            <a:r>
              <a:rPr lang="en-US" dirty="0" smtClean="0"/>
              <a:t>Awareness</a:t>
            </a:r>
          </a:p>
          <a:p>
            <a:pPr marL="342900" indent="-342900" algn="just">
              <a:buAutoNum type="alphaLcParenBoth"/>
            </a:pPr>
            <a:r>
              <a:rPr lang="en-US" dirty="0" smtClean="0"/>
              <a:t>Avoidance</a:t>
            </a:r>
          </a:p>
          <a:p>
            <a:pPr marL="342900" indent="-342900" algn="just">
              <a:buAutoNum type="alphaLcParenBoth"/>
            </a:pPr>
            <a:r>
              <a:rPr lang="en-US" dirty="0" smtClean="0"/>
              <a:t>Act and shift</a:t>
            </a:r>
          </a:p>
          <a:p>
            <a:pPr marL="342900" indent="-342900" algn="just">
              <a:buAutoNum type="alphaLcParenBoth"/>
            </a:pPr>
            <a:r>
              <a:rPr lang="en-US" dirty="0" smtClean="0"/>
              <a:t>Anticipation of new technologies</a:t>
            </a:r>
            <a:endParaRPr lang="en-US" dirty="0"/>
          </a:p>
        </p:txBody>
      </p:sp>
    </p:spTree>
    <p:extLst>
      <p:ext uri="{BB962C8B-B14F-4D97-AF65-F5344CB8AC3E}">
        <p14:creationId xmlns:p14="http://schemas.microsoft.com/office/powerpoint/2010/main" val="2022347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228600"/>
            <a:ext cx="7924800" cy="5632311"/>
          </a:xfrm>
          <a:prstGeom prst="rect">
            <a:avLst/>
          </a:prstGeom>
        </p:spPr>
        <p:txBody>
          <a:bodyPr wrap="square">
            <a:spAutoFit/>
          </a:bodyPr>
          <a:lstStyle/>
          <a:p>
            <a:pPr algn="ctr"/>
            <a:r>
              <a:rPr lang="en-US" b="1" dirty="0" smtClean="0"/>
              <a:t>CONCLUSION</a:t>
            </a:r>
          </a:p>
          <a:p>
            <a:pPr algn="just"/>
            <a:endParaRPr lang="en-US" dirty="0" smtClean="0"/>
          </a:p>
          <a:p>
            <a:pPr algn="just"/>
            <a:r>
              <a:rPr lang="en-US" dirty="0" smtClean="0"/>
              <a:t>Given the benefits discussed governments in developing nations have looked for ways to address this  issue of sustainable procurement, by  using their influence as the major consumers of goods and services, so, sustainable procurement</a:t>
            </a:r>
            <a:r>
              <a:rPr lang="en-US" dirty="0"/>
              <a:t> </a:t>
            </a:r>
            <a:r>
              <a:rPr lang="en-US" dirty="0" smtClean="0"/>
              <a:t>is essential.</a:t>
            </a:r>
          </a:p>
          <a:p>
            <a:pPr algn="just"/>
            <a:endParaRPr lang="en-US" dirty="0"/>
          </a:p>
          <a:p>
            <a:pPr algn="just"/>
            <a:r>
              <a:rPr lang="en-US" dirty="0" smtClean="0"/>
              <a:t>An overview of the significance of sustainability in public procurement has been given in this paper.  Given that they have the most influence, training procurement professionals in the Implementation of the concept is very important.  Hence, the following</a:t>
            </a:r>
          </a:p>
          <a:p>
            <a:pPr algn="just"/>
            <a:endParaRPr lang="en-US" dirty="0" smtClean="0"/>
          </a:p>
          <a:p>
            <a:pPr marL="400050" indent="-400050" algn="just">
              <a:buAutoNum type="romanLcPeriod"/>
            </a:pPr>
            <a:r>
              <a:rPr lang="en-US" dirty="0" smtClean="0"/>
              <a:t>Nigerian public organizations should implement/create their clear sustainability policies  that would direct personnel involved in procurement as well as everyone in the organizations, by incorporating its policies into the overall strategic and operational plans.  Since top management have supported it.</a:t>
            </a:r>
          </a:p>
          <a:p>
            <a:pPr marL="400050" indent="-400050" algn="just">
              <a:buAutoNum type="romanLcPeriod"/>
            </a:pPr>
            <a:endParaRPr lang="en-US" dirty="0" smtClean="0"/>
          </a:p>
          <a:p>
            <a:pPr algn="ctr"/>
            <a:endParaRPr lang="en-US" b="1" i="1" dirty="0"/>
          </a:p>
        </p:txBody>
      </p:sp>
      <p:sp>
        <p:nvSpPr>
          <p:cNvPr id="2" name="Date Placeholder 1"/>
          <p:cNvSpPr>
            <a:spLocks noGrp="1"/>
          </p:cNvSpPr>
          <p:nvPr>
            <p:ph type="dt" sz="half" idx="10"/>
          </p:nvPr>
        </p:nvSpPr>
        <p:spPr/>
        <p:txBody>
          <a:bodyPr/>
          <a:lstStyle/>
          <a:p>
            <a:fld id="{0ACC9298-A21B-4023-BAB9-C202B9C3B6B9}" type="datetime1">
              <a:rPr lang="en-US" smtClean="0"/>
              <a:t>4/17/2025</a:t>
            </a:fld>
            <a:endParaRPr lang="en-US" dirty="0"/>
          </a:p>
        </p:txBody>
      </p:sp>
      <p:sp>
        <p:nvSpPr>
          <p:cNvPr id="3" name="Slide Number Placeholder 2"/>
          <p:cNvSpPr>
            <a:spLocks noGrp="1"/>
          </p:cNvSpPr>
          <p:nvPr>
            <p:ph type="sldNum" sz="quarter" idx="12"/>
          </p:nvPr>
        </p:nvSpPr>
        <p:spPr/>
        <p:txBody>
          <a:bodyPr/>
          <a:lstStyle/>
          <a:p>
            <a:fld id="{52A881CE-8341-46C7-8EB3-388E66153A3A}" type="slidenum">
              <a:rPr lang="en-US" smtClean="0"/>
              <a:t>28</a:t>
            </a:fld>
            <a:endParaRPr lang="en-US" dirty="0"/>
          </a:p>
        </p:txBody>
      </p:sp>
    </p:spTree>
    <p:extLst>
      <p:ext uri="{BB962C8B-B14F-4D97-AF65-F5344CB8AC3E}">
        <p14:creationId xmlns:p14="http://schemas.microsoft.com/office/powerpoint/2010/main" val="10128372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66800" y="1066800"/>
            <a:ext cx="7239000" cy="4893647"/>
          </a:xfrm>
          <a:prstGeom prst="rect">
            <a:avLst/>
          </a:prstGeom>
        </p:spPr>
        <p:txBody>
          <a:bodyPr wrap="square">
            <a:spAutoFit/>
          </a:bodyPr>
          <a:lstStyle/>
          <a:p>
            <a:pPr algn="just"/>
            <a:r>
              <a:rPr lang="en-US" dirty="0" smtClean="0"/>
              <a:t>ii.   Organizations should pay visits to their suppliers to see how the suppliers operate, and some of this visit shall be unannounced to them.  To make sure compliance of suppliers is assured. E.g. labour laws and others.  Especially to cut-out child labour and forced labour or usage working conditions, make sure the whole life costing cycle is followed when buying any materials or equipment's.</a:t>
            </a:r>
          </a:p>
          <a:p>
            <a:pPr algn="just"/>
            <a:r>
              <a:rPr lang="en-US" dirty="0" smtClean="0"/>
              <a:t>This will ensure that the cost of the equipment is accurately calculated at each stage, including purchase, disposal and maintenance.</a:t>
            </a:r>
          </a:p>
          <a:p>
            <a:pPr algn="just"/>
            <a:endParaRPr lang="en-US" dirty="0" smtClean="0"/>
          </a:p>
          <a:p>
            <a:pPr algn="just"/>
            <a:endParaRPr lang="en-US" dirty="0"/>
          </a:p>
          <a:p>
            <a:pPr algn="just"/>
            <a:endParaRPr lang="en-US" dirty="0" smtClean="0"/>
          </a:p>
          <a:p>
            <a:pPr algn="ctr"/>
            <a:r>
              <a:rPr lang="en-US" b="1" dirty="0"/>
              <a:t>V I D E O </a:t>
            </a:r>
          </a:p>
          <a:p>
            <a:pPr algn="ctr"/>
            <a:endParaRPr lang="en-US" b="1" i="1" dirty="0"/>
          </a:p>
          <a:p>
            <a:pPr algn="ctr"/>
            <a:r>
              <a:rPr lang="en-US" b="1" i="1" dirty="0"/>
              <a:t>Thank You</a:t>
            </a:r>
            <a:endParaRPr lang="en-US" dirty="0" smtClean="0"/>
          </a:p>
          <a:p>
            <a:pPr algn="just"/>
            <a:endParaRPr lang="en-US" dirty="0"/>
          </a:p>
        </p:txBody>
      </p:sp>
      <p:sp>
        <p:nvSpPr>
          <p:cNvPr id="2" name="Date Placeholder 1"/>
          <p:cNvSpPr>
            <a:spLocks noGrp="1"/>
          </p:cNvSpPr>
          <p:nvPr>
            <p:ph type="dt" sz="half" idx="10"/>
          </p:nvPr>
        </p:nvSpPr>
        <p:spPr/>
        <p:txBody>
          <a:bodyPr/>
          <a:lstStyle/>
          <a:p>
            <a:fld id="{D5BD3265-7E9D-4474-807D-C29B0273E65D}" type="datetime1">
              <a:rPr lang="en-US" smtClean="0"/>
              <a:t>4/17/2025</a:t>
            </a:fld>
            <a:endParaRPr lang="en-US" dirty="0"/>
          </a:p>
        </p:txBody>
      </p:sp>
      <p:sp>
        <p:nvSpPr>
          <p:cNvPr id="3" name="Slide Number Placeholder 2"/>
          <p:cNvSpPr>
            <a:spLocks noGrp="1"/>
          </p:cNvSpPr>
          <p:nvPr>
            <p:ph type="sldNum" sz="quarter" idx="12"/>
          </p:nvPr>
        </p:nvSpPr>
        <p:spPr/>
        <p:txBody>
          <a:bodyPr/>
          <a:lstStyle/>
          <a:p>
            <a:fld id="{52A881CE-8341-46C7-8EB3-388E66153A3A}" type="slidenum">
              <a:rPr lang="en-US" smtClean="0"/>
              <a:t>29</a:t>
            </a:fld>
            <a:endParaRPr lang="en-US" dirty="0"/>
          </a:p>
        </p:txBody>
      </p:sp>
    </p:spTree>
    <p:extLst>
      <p:ext uri="{BB962C8B-B14F-4D97-AF65-F5344CB8AC3E}">
        <p14:creationId xmlns:p14="http://schemas.microsoft.com/office/powerpoint/2010/main" val="4152305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20436" y="457200"/>
            <a:ext cx="7772400" cy="5132174"/>
          </a:xfrm>
          <a:prstGeom prst="rect">
            <a:avLst/>
          </a:prstGeom>
          <a:noFill/>
        </p:spPr>
        <p:txBody>
          <a:bodyPr wrap="square" rtlCol="0">
            <a:spAutoFit/>
          </a:bodyPr>
          <a:lstStyle/>
          <a:p>
            <a:pPr algn="just">
              <a:lnSpc>
                <a:spcPct val="150000"/>
              </a:lnSpc>
            </a:pPr>
            <a:r>
              <a:rPr lang="en-US" sz="2000" i="1" dirty="0" err="1" smtClean="0"/>
              <a:t>cont</a:t>
            </a:r>
            <a:r>
              <a:rPr lang="en-US" sz="2000" i="1" dirty="0" smtClean="0"/>
              <a:t>…</a:t>
            </a:r>
          </a:p>
          <a:p>
            <a:pPr algn="just">
              <a:lnSpc>
                <a:spcPct val="150000"/>
              </a:lnSpc>
            </a:pPr>
            <a:r>
              <a:rPr lang="en-US" sz="2000" dirty="0" smtClean="0"/>
              <a:t>Sustainable procurement and supply chain management is the process of acquiring goods and services while putting consideration the social and environmental impacts throughout the entire supply chain, by aiming to minimize negative effects and maximize positive factors.</a:t>
            </a:r>
          </a:p>
          <a:p>
            <a:pPr algn="just">
              <a:lnSpc>
                <a:spcPct val="150000"/>
              </a:lnSpc>
            </a:pPr>
            <a:r>
              <a:rPr lang="en-US" sz="2000" dirty="0" smtClean="0"/>
              <a:t>It integrates all this factors of environment, governance, and social factors of corporate responsibilities into procurement process while making your decisions, and making sure they still meets the stakeholders requirements.</a:t>
            </a:r>
          </a:p>
          <a:p>
            <a:pPr algn="just">
              <a:lnSpc>
                <a:spcPct val="150000"/>
              </a:lnSpc>
            </a:pPr>
            <a:endParaRPr lang="en-US" sz="2000" dirty="0" smtClean="0"/>
          </a:p>
        </p:txBody>
      </p:sp>
      <p:sp>
        <p:nvSpPr>
          <p:cNvPr id="2" name="Date Placeholder 1"/>
          <p:cNvSpPr>
            <a:spLocks noGrp="1"/>
          </p:cNvSpPr>
          <p:nvPr>
            <p:ph type="dt" sz="half" idx="10"/>
          </p:nvPr>
        </p:nvSpPr>
        <p:spPr/>
        <p:txBody>
          <a:bodyPr/>
          <a:lstStyle/>
          <a:p>
            <a:fld id="{6E571A00-0761-4F50-B630-D4619EF04259}" type="datetime1">
              <a:rPr lang="en-US" smtClean="0"/>
              <a:t>4/17/2025</a:t>
            </a:fld>
            <a:endParaRPr lang="en-US"/>
          </a:p>
        </p:txBody>
      </p:sp>
      <p:sp>
        <p:nvSpPr>
          <p:cNvPr id="3" name="Slide Number Placeholder 2"/>
          <p:cNvSpPr>
            <a:spLocks noGrp="1"/>
          </p:cNvSpPr>
          <p:nvPr>
            <p:ph type="sldNum" sz="quarter" idx="12"/>
          </p:nvPr>
        </p:nvSpPr>
        <p:spPr/>
        <p:txBody>
          <a:bodyPr/>
          <a:lstStyle/>
          <a:p>
            <a:fld id="{52A881CE-8341-46C7-8EB3-388E66153A3A}" type="slidenum">
              <a:rPr lang="en-US" smtClean="0"/>
              <a:t>3</a:t>
            </a:fld>
            <a:endParaRPr lang="en-US"/>
          </a:p>
        </p:txBody>
      </p:sp>
    </p:spTree>
    <p:extLst>
      <p:ext uri="{BB962C8B-B14F-4D97-AF65-F5344CB8AC3E}">
        <p14:creationId xmlns:p14="http://schemas.microsoft.com/office/powerpoint/2010/main" val="2944192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685800"/>
            <a:ext cx="7467600" cy="4893647"/>
          </a:xfrm>
          <a:prstGeom prst="rect">
            <a:avLst/>
          </a:prstGeom>
        </p:spPr>
        <p:txBody>
          <a:bodyPr wrap="square">
            <a:spAutoFit/>
          </a:bodyPr>
          <a:lstStyle/>
          <a:p>
            <a:r>
              <a:rPr lang="en-US" sz="2400" dirty="0" smtClean="0"/>
              <a:t>The Three Pillars of Sustainable Procurement Management are:-</a:t>
            </a:r>
          </a:p>
          <a:p>
            <a:pPr marL="342900" indent="-342900">
              <a:buAutoNum type="alphaLcParenR"/>
            </a:pPr>
            <a:r>
              <a:rPr lang="en-US" sz="2400" dirty="0" smtClean="0"/>
              <a:t>Environment</a:t>
            </a:r>
          </a:p>
          <a:p>
            <a:pPr marL="342900" indent="-342900">
              <a:buAutoNum type="alphaLcParenR"/>
            </a:pPr>
            <a:r>
              <a:rPr lang="en-US" sz="2400" dirty="0" smtClean="0"/>
              <a:t>Social</a:t>
            </a:r>
          </a:p>
          <a:p>
            <a:pPr marL="342900" indent="-342900">
              <a:buAutoNum type="alphaLcParenR"/>
            </a:pPr>
            <a:r>
              <a:rPr lang="en-US" sz="2400" dirty="0" smtClean="0"/>
              <a:t>Economic</a:t>
            </a:r>
          </a:p>
          <a:p>
            <a:pPr marL="342900" indent="-342900">
              <a:buAutoNum type="alphaLcParenR"/>
            </a:pPr>
            <a:endParaRPr lang="en-US" sz="2400" dirty="0"/>
          </a:p>
          <a:p>
            <a:r>
              <a:rPr lang="en-US" sz="2400" dirty="0" smtClean="0"/>
              <a:t>The concept of sustainable procurement is based on the above pillars.</a:t>
            </a:r>
          </a:p>
          <a:p>
            <a:endParaRPr lang="en-US" sz="2400" dirty="0"/>
          </a:p>
          <a:p>
            <a:r>
              <a:rPr lang="en-US" sz="2400" dirty="0" smtClean="0"/>
              <a:t>The health of each pillar, depends on that of the other  two.  Meaning that all three must be considered in unison to achieve sustainable outcome.</a:t>
            </a:r>
            <a:endParaRPr lang="en-US" sz="2400" dirty="0"/>
          </a:p>
        </p:txBody>
      </p:sp>
      <p:sp>
        <p:nvSpPr>
          <p:cNvPr id="2" name="Date Placeholder 1"/>
          <p:cNvSpPr>
            <a:spLocks noGrp="1"/>
          </p:cNvSpPr>
          <p:nvPr>
            <p:ph type="dt" sz="half" idx="10"/>
          </p:nvPr>
        </p:nvSpPr>
        <p:spPr/>
        <p:txBody>
          <a:bodyPr/>
          <a:lstStyle/>
          <a:p>
            <a:fld id="{66CD5CB1-F489-4214-8CA1-0208B4C3C4F7}" type="datetime1">
              <a:rPr lang="en-US" smtClean="0"/>
              <a:t>4/17/2025</a:t>
            </a:fld>
            <a:endParaRPr lang="en-US"/>
          </a:p>
        </p:txBody>
      </p:sp>
      <p:sp>
        <p:nvSpPr>
          <p:cNvPr id="3" name="Slide Number Placeholder 2"/>
          <p:cNvSpPr>
            <a:spLocks noGrp="1"/>
          </p:cNvSpPr>
          <p:nvPr>
            <p:ph type="sldNum" sz="quarter" idx="12"/>
          </p:nvPr>
        </p:nvSpPr>
        <p:spPr/>
        <p:txBody>
          <a:bodyPr/>
          <a:lstStyle/>
          <a:p>
            <a:fld id="{52A881CE-8341-46C7-8EB3-388E66153A3A}" type="slidenum">
              <a:rPr lang="en-US" smtClean="0"/>
              <a:t>4</a:t>
            </a:fld>
            <a:endParaRPr lang="en-US"/>
          </a:p>
        </p:txBody>
      </p:sp>
    </p:spTree>
    <p:extLst>
      <p:ext uri="{BB962C8B-B14F-4D97-AF65-F5344CB8AC3E}">
        <p14:creationId xmlns:p14="http://schemas.microsoft.com/office/powerpoint/2010/main" val="3025259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339875"/>
            <a:ext cx="8194964" cy="5632311"/>
          </a:xfrm>
          <a:prstGeom prst="rect">
            <a:avLst/>
          </a:prstGeom>
        </p:spPr>
        <p:txBody>
          <a:bodyPr wrap="square">
            <a:spAutoFit/>
          </a:bodyPr>
          <a:lstStyle/>
          <a:p>
            <a:pPr algn="just"/>
            <a:r>
              <a:rPr lang="en-US" sz="2400" b="1" i="1" dirty="0" smtClean="0"/>
              <a:t>Examples of Sustainable Procurement Opportunities, includes:</a:t>
            </a:r>
          </a:p>
          <a:p>
            <a:pPr marL="457200" indent="-457200" algn="just">
              <a:buAutoNum type="alphaLcParenR"/>
            </a:pPr>
            <a:r>
              <a:rPr lang="en-US" sz="2400" dirty="0" smtClean="0"/>
              <a:t>Purchasing renewable energy</a:t>
            </a:r>
          </a:p>
          <a:p>
            <a:pPr marL="457200" indent="-457200" algn="just">
              <a:buAutoNum type="alphaLcParenR"/>
            </a:pPr>
            <a:r>
              <a:rPr lang="en-US" sz="2400" dirty="0" smtClean="0"/>
              <a:t>Procuring energy efficiency technology, and services, and encouraging advocating, or even financing them at leased and third party sites</a:t>
            </a:r>
          </a:p>
          <a:p>
            <a:pPr marL="457200" indent="-457200" algn="just">
              <a:buAutoNum type="alphaLcParenR"/>
            </a:pPr>
            <a:r>
              <a:rPr lang="en-US" sz="2400" dirty="0" smtClean="0"/>
              <a:t>Purchasing and sourcing other organizations waste and by products as raw materials inputs.</a:t>
            </a:r>
          </a:p>
          <a:p>
            <a:pPr algn="just"/>
            <a:r>
              <a:rPr lang="en-US" sz="2400" dirty="0" smtClean="0"/>
              <a:t>The difference between sustainable procurement and procurement is when organization put in place processes whereby they meet their needs for goods, services, works, and utilities in a way that achieves value for money on a whole life basis.  In terms of generating benefits not only to the firm but also to the society and economy</a:t>
            </a:r>
            <a:endParaRPr lang="en-US" sz="2400" dirty="0"/>
          </a:p>
        </p:txBody>
      </p:sp>
      <p:sp>
        <p:nvSpPr>
          <p:cNvPr id="2" name="Date Placeholder 1"/>
          <p:cNvSpPr>
            <a:spLocks noGrp="1"/>
          </p:cNvSpPr>
          <p:nvPr>
            <p:ph type="dt" sz="half" idx="10"/>
          </p:nvPr>
        </p:nvSpPr>
        <p:spPr/>
        <p:txBody>
          <a:bodyPr/>
          <a:lstStyle/>
          <a:p>
            <a:fld id="{9E490D48-566B-4F9C-9EB4-50E624FAFE5B}" type="datetime1">
              <a:rPr lang="en-US" smtClean="0"/>
              <a:t>4/17/2025</a:t>
            </a:fld>
            <a:endParaRPr lang="en-US"/>
          </a:p>
        </p:txBody>
      </p:sp>
      <p:sp>
        <p:nvSpPr>
          <p:cNvPr id="3" name="Slide Number Placeholder 2"/>
          <p:cNvSpPr>
            <a:spLocks noGrp="1"/>
          </p:cNvSpPr>
          <p:nvPr>
            <p:ph type="sldNum" sz="quarter" idx="12"/>
          </p:nvPr>
        </p:nvSpPr>
        <p:spPr/>
        <p:txBody>
          <a:bodyPr/>
          <a:lstStyle/>
          <a:p>
            <a:fld id="{52A881CE-8341-46C7-8EB3-388E66153A3A}" type="slidenum">
              <a:rPr lang="en-US" smtClean="0"/>
              <a:t>5</a:t>
            </a:fld>
            <a:endParaRPr lang="en-US"/>
          </a:p>
        </p:txBody>
      </p:sp>
    </p:spTree>
    <p:extLst>
      <p:ext uri="{BB962C8B-B14F-4D97-AF65-F5344CB8AC3E}">
        <p14:creationId xmlns:p14="http://schemas.microsoft.com/office/powerpoint/2010/main" val="1847428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838200" y="762000"/>
            <a:ext cx="7620000" cy="4360168"/>
          </a:xfrm>
          <a:prstGeom prst="rect">
            <a:avLst/>
          </a:prstGeom>
        </p:spPr>
        <p:txBody>
          <a:bodyPr wrap="square">
            <a:spAutoFit/>
          </a:bodyPr>
          <a:lstStyle/>
          <a:p>
            <a:pPr marL="109728" indent="0" algn="just">
              <a:buNone/>
            </a:pPr>
            <a:r>
              <a:rPr lang="en-US" sz="2400" dirty="0" smtClean="0"/>
              <a:t>ESG?  The concept of ESG, (Environment, Social and Governance)  is a framework used to assess an organization's business practices and performance on various sustainability and ethical issues.  It also provides a way to measure business risks and opportunities in those areas.</a:t>
            </a:r>
          </a:p>
          <a:p>
            <a:pPr algn="just"/>
            <a:endParaRPr lang="en-US" sz="2400" dirty="0"/>
          </a:p>
          <a:p>
            <a:pPr marL="109728" indent="0" algn="just">
              <a:buNone/>
            </a:pPr>
            <a:r>
              <a:rPr lang="en-US" sz="2400" dirty="0" smtClean="0"/>
              <a:t>It aims for the lowest environmental impact possible and the most positive social results.</a:t>
            </a:r>
          </a:p>
          <a:p>
            <a:pPr marL="109728" indent="0" algn="just">
              <a:buNone/>
            </a:pPr>
            <a:endParaRPr lang="en-US" sz="2400" dirty="0" smtClean="0"/>
          </a:p>
          <a:p>
            <a:pPr algn="just"/>
            <a:endParaRPr lang="en-US" sz="2400" dirty="0"/>
          </a:p>
        </p:txBody>
      </p:sp>
      <p:sp>
        <p:nvSpPr>
          <p:cNvPr id="2" name="Date Placeholder 1"/>
          <p:cNvSpPr>
            <a:spLocks noGrp="1"/>
          </p:cNvSpPr>
          <p:nvPr>
            <p:ph type="dt" sz="half" idx="10"/>
          </p:nvPr>
        </p:nvSpPr>
        <p:spPr/>
        <p:txBody>
          <a:bodyPr/>
          <a:lstStyle/>
          <a:p>
            <a:fld id="{771C1C76-83C0-423A-85FA-622B40F9A891}" type="datetime1">
              <a:rPr lang="en-US" smtClean="0"/>
              <a:t>4/17/2025</a:t>
            </a:fld>
            <a:endParaRPr lang="en-US"/>
          </a:p>
        </p:txBody>
      </p:sp>
      <p:sp>
        <p:nvSpPr>
          <p:cNvPr id="3" name="Slide Number Placeholder 2"/>
          <p:cNvSpPr>
            <a:spLocks noGrp="1"/>
          </p:cNvSpPr>
          <p:nvPr>
            <p:ph type="sldNum" sz="quarter" idx="12"/>
          </p:nvPr>
        </p:nvSpPr>
        <p:spPr/>
        <p:txBody>
          <a:bodyPr/>
          <a:lstStyle/>
          <a:p>
            <a:fld id="{52A881CE-8341-46C7-8EB3-388E66153A3A}" type="slidenum">
              <a:rPr lang="en-US" smtClean="0"/>
              <a:t>6</a:t>
            </a:fld>
            <a:endParaRPr lang="en-US"/>
          </a:p>
        </p:txBody>
      </p:sp>
    </p:spTree>
    <p:extLst>
      <p:ext uri="{BB962C8B-B14F-4D97-AF65-F5344CB8AC3E}">
        <p14:creationId xmlns:p14="http://schemas.microsoft.com/office/powerpoint/2010/main" val="1909815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639425"/>
            <a:ext cx="8229600" cy="6370975"/>
          </a:xfrm>
          <a:prstGeom prst="rect">
            <a:avLst/>
          </a:prstGeom>
        </p:spPr>
        <p:txBody>
          <a:bodyPr wrap="square">
            <a:spAutoFit/>
          </a:bodyPr>
          <a:lstStyle/>
          <a:p>
            <a:pPr algn="ctr"/>
            <a:r>
              <a:rPr lang="en-US" sz="2400" b="1" dirty="0" smtClean="0"/>
              <a:t>What is the Concept of Sustainable Procurement</a:t>
            </a:r>
          </a:p>
          <a:p>
            <a:pPr algn="just"/>
            <a:endParaRPr lang="en-US" sz="2400" dirty="0"/>
          </a:p>
          <a:p>
            <a:pPr algn="just"/>
            <a:r>
              <a:rPr lang="en-US" sz="2000" dirty="0" smtClean="0"/>
              <a:t>The concept of sustainable Procurement Integrate, specifications, requirements and criteria that are compatible with the protection of the environment and the society as a whole.</a:t>
            </a:r>
          </a:p>
          <a:p>
            <a:pPr algn="just"/>
            <a:r>
              <a:rPr lang="en-US" sz="2000" dirty="0" smtClean="0"/>
              <a:t>It encompasses many issues beyond e.g. child labour or the use of harmful chemicals that can affect people or the environment.</a:t>
            </a:r>
          </a:p>
          <a:p>
            <a:pPr algn="just"/>
            <a:endParaRPr lang="en-US" sz="2000" dirty="0" smtClean="0"/>
          </a:p>
          <a:p>
            <a:pPr algn="just"/>
            <a:r>
              <a:rPr lang="en-US" sz="2000" dirty="0" smtClean="0"/>
              <a:t>It reduces the cost by 9% – 20% through improved efficiency and better resource management, while mitigating risk related to regulations and supply chain disruptions.</a:t>
            </a:r>
          </a:p>
          <a:p>
            <a:pPr algn="just"/>
            <a:endParaRPr lang="en-US" sz="2000" dirty="0" smtClean="0"/>
          </a:p>
          <a:p>
            <a:pPr algn="just"/>
            <a:r>
              <a:rPr lang="en-US" sz="2000" dirty="0"/>
              <a:t>The  main aim of sustainability in procurement is to reduce the impact of factors affecting environment like, </a:t>
            </a:r>
            <a:r>
              <a:rPr lang="en-US" sz="2000" dirty="0" smtClean="0"/>
              <a:t>pollutant, </a:t>
            </a:r>
            <a:r>
              <a:rPr lang="en-US" sz="2000" dirty="0"/>
              <a:t>deforestation, ozone depletion and global warming.  </a:t>
            </a:r>
            <a:r>
              <a:rPr lang="en-US" sz="2000" dirty="0" smtClean="0"/>
              <a:t>It’s main objective is to reduce waste and </a:t>
            </a:r>
            <a:r>
              <a:rPr lang="en-US" sz="2000" dirty="0"/>
              <a:t>promote reuse and recycling of product, e.g.. Plastics, iron, metals, tin, etc.</a:t>
            </a:r>
          </a:p>
          <a:p>
            <a:pPr algn="just"/>
            <a:endParaRPr lang="en-US" sz="2000" dirty="0" smtClean="0"/>
          </a:p>
          <a:p>
            <a:pPr algn="just"/>
            <a:endParaRPr lang="en-US" sz="2000" dirty="0"/>
          </a:p>
          <a:p>
            <a:pPr algn="just"/>
            <a:endParaRPr lang="en-US" sz="2000" dirty="0"/>
          </a:p>
        </p:txBody>
      </p:sp>
      <p:sp>
        <p:nvSpPr>
          <p:cNvPr id="2" name="Date Placeholder 1"/>
          <p:cNvSpPr>
            <a:spLocks noGrp="1"/>
          </p:cNvSpPr>
          <p:nvPr>
            <p:ph type="dt" sz="half" idx="10"/>
          </p:nvPr>
        </p:nvSpPr>
        <p:spPr/>
        <p:txBody>
          <a:bodyPr/>
          <a:lstStyle/>
          <a:p>
            <a:fld id="{10BFE339-5E6D-4D0C-8662-B011993E5700}" type="datetime1">
              <a:rPr lang="en-US" smtClean="0"/>
              <a:t>4/17/2025</a:t>
            </a:fld>
            <a:endParaRPr lang="en-US"/>
          </a:p>
        </p:txBody>
      </p:sp>
      <p:sp>
        <p:nvSpPr>
          <p:cNvPr id="3" name="Slide Number Placeholder 2"/>
          <p:cNvSpPr>
            <a:spLocks noGrp="1"/>
          </p:cNvSpPr>
          <p:nvPr>
            <p:ph type="sldNum" sz="quarter" idx="12"/>
          </p:nvPr>
        </p:nvSpPr>
        <p:spPr/>
        <p:txBody>
          <a:bodyPr/>
          <a:lstStyle/>
          <a:p>
            <a:fld id="{52A881CE-8341-46C7-8EB3-388E66153A3A}" type="slidenum">
              <a:rPr lang="en-US" smtClean="0"/>
              <a:t>7</a:t>
            </a:fld>
            <a:endParaRPr lang="en-US"/>
          </a:p>
        </p:txBody>
      </p:sp>
    </p:spTree>
    <p:extLst>
      <p:ext uri="{BB962C8B-B14F-4D97-AF65-F5344CB8AC3E}">
        <p14:creationId xmlns:p14="http://schemas.microsoft.com/office/powerpoint/2010/main" val="1077801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457200"/>
            <a:ext cx="7620000" cy="6476464"/>
          </a:xfrm>
          <a:prstGeom prst="rect">
            <a:avLst/>
          </a:prstGeom>
        </p:spPr>
        <p:txBody>
          <a:bodyPr wrap="square">
            <a:spAutoFit/>
          </a:bodyPr>
          <a:lstStyle/>
          <a:p>
            <a:pPr algn="just"/>
            <a:endParaRPr lang="en-US" sz="2000" dirty="0"/>
          </a:p>
          <a:p>
            <a:pPr algn="just"/>
            <a:r>
              <a:rPr lang="en-US" sz="2000" dirty="0" smtClean="0"/>
              <a:t>Sustainable, procurement concept in Nigeria, offers significant value additions across economics, social and environment spheres.  It  promotes economic growth by supporting local industries and SMEs, creates jobs, and ensure a fair and better society.</a:t>
            </a:r>
          </a:p>
          <a:p>
            <a:pPr algn="just"/>
            <a:endParaRPr lang="en-US" sz="2000" dirty="0"/>
          </a:p>
          <a:p>
            <a:pPr algn="just"/>
            <a:r>
              <a:rPr lang="en-US" sz="2000" dirty="0"/>
              <a:t>Socially, it can improve ethnical behavior of suppliers, enhance working conditions and promote better labour standards.</a:t>
            </a:r>
          </a:p>
          <a:p>
            <a:pPr algn="just"/>
            <a:r>
              <a:rPr lang="en-US" sz="2000" dirty="0"/>
              <a:t>Environmentally, it helps reduce emissions, waste generation, and promote the use of environmentally friendly products.</a:t>
            </a:r>
          </a:p>
          <a:p>
            <a:pPr algn="just"/>
            <a:endParaRPr lang="en-US" sz="2000" dirty="0"/>
          </a:p>
          <a:p>
            <a:pPr algn="just"/>
            <a:r>
              <a:rPr lang="en-US" sz="2000" dirty="0"/>
              <a:t>Sustainable procurement in Nigeria offers a holistic approach to development, by ensuring that procurement practices contributes to a more prosperous equitable, and sustainable future for the country.</a:t>
            </a:r>
          </a:p>
          <a:p>
            <a:pPr algn="just"/>
            <a:endParaRPr lang="en-US" sz="2000" dirty="0" smtClean="0"/>
          </a:p>
          <a:p>
            <a:pPr algn="just"/>
            <a:endParaRPr lang="en-US" sz="2000" dirty="0"/>
          </a:p>
        </p:txBody>
      </p:sp>
      <p:sp>
        <p:nvSpPr>
          <p:cNvPr id="2" name="Date Placeholder 1"/>
          <p:cNvSpPr>
            <a:spLocks noGrp="1"/>
          </p:cNvSpPr>
          <p:nvPr>
            <p:ph type="dt" sz="half" idx="10"/>
          </p:nvPr>
        </p:nvSpPr>
        <p:spPr/>
        <p:txBody>
          <a:bodyPr/>
          <a:lstStyle/>
          <a:p>
            <a:fld id="{E5F76AAD-8AD2-424B-8146-925C0F44D02A}" type="datetime1">
              <a:rPr lang="en-US" smtClean="0"/>
              <a:t>4/17/2025</a:t>
            </a:fld>
            <a:endParaRPr lang="en-US"/>
          </a:p>
        </p:txBody>
      </p:sp>
      <p:sp>
        <p:nvSpPr>
          <p:cNvPr id="3" name="Slide Number Placeholder 2"/>
          <p:cNvSpPr>
            <a:spLocks noGrp="1"/>
          </p:cNvSpPr>
          <p:nvPr>
            <p:ph type="sldNum" sz="quarter" idx="12"/>
          </p:nvPr>
        </p:nvSpPr>
        <p:spPr/>
        <p:txBody>
          <a:bodyPr/>
          <a:lstStyle/>
          <a:p>
            <a:fld id="{52A881CE-8341-46C7-8EB3-388E66153A3A}" type="slidenum">
              <a:rPr lang="en-US" smtClean="0"/>
              <a:t>8</a:t>
            </a:fld>
            <a:endParaRPr lang="en-US"/>
          </a:p>
        </p:txBody>
      </p:sp>
    </p:spTree>
    <p:extLst>
      <p:ext uri="{BB962C8B-B14F-4D97-AF65-F5344CB8AC3E}">
        <p14:creationId xmlns:p14="http://schemas.microsoft.com/office/powerpoint/2010/main" val="2164115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99655" y="431423"/>
            <a:ext cx="7758545" cy="5632311"/>
          </a:xfrm>
          <a:prstGeom prst="rect">
            <a:avLst/>
          </a:prstGeom>
        </p:spPr>
        <p:txBody>
          <a:bodyPr wrap="square">
            <a:spAutoFit/>
          </a:bodyPr>
          <a:lstStyle/>
          <a:p>
            <a:pPr algn="ctr"/>
            <a:r>
              <a:rPr lang="en-US" sz="2000" b="1" dirty="0" smtClean="0">
                <a:latin typeface="Arial Black" pitchFamily="34" charset="0"/>
              </a:rPr>
              <a:t>AN AFRICAN DEVELOPMENT BANK CONCEPT TO SUSTAINABLE PUBLIC PROCUREMENT</a:t>
            </a:r>
          </a:p>
          <a:p>
            <a:pPr algn="ctr"/>
            <a:endParaRPr lang="en-US" sz="2000" dirty="0">
              <a:latin typeface="Arial Black" pitchFamily="34" charset="0"/>
            </a:endParaRPr>
          </a:p>
          <a:p>
            <a:pPr algn="just"/>
            <a:r>
              <a:rPr lang="en-US" sz="2300" dirty="0" smtClean="0"/>
              <a:t>Public procurement Constitute a strategic element of the economy of the Bank’s Regional member countries.  The level of expenditure involved,  if adequately and strategically managed through a sound procurement process can produce greater economic and social outcome and impact.</a:t>
            </a:r>
          </a:p>
          <a:p>
            <a:pPr algn="just"/>
            <a:endParaRPr lang="en-US" sz="2300" dirty="0" smtClean="0"/>
          </a:p>
          <a:p>
            <a:pPr algn="just"/>
            <a:r>
              <a:rPr lang="en-US" sz="2300" dirty="0" smtClean="0"/>
              <a:t>What it does, is promotes and provides information, practical advice and support on  how to integrate sustainability considerations at the project level during the procurement planning and through the contract implementation.</a:t>
            </a:r>
          </a:p>
          <a:p>
            <a:pPr algn="just"/>
            <a:endParaRPr lang="en-US" sz="2400" dirty="0"/>
          </a:p>
        </p:txBody>
      </p:sp>
      <p:sp>
        <p:nvSpPr>
          <p:cNvPr id="2" name="Date Placeholder 1"/>
          <p:cNvSpPr>
            <a:spLocks noGrp="1"/>
          </p:cNvSpPr>
          <p:nvPr>
            <p:ph type="dt" sz="half" idx="10"/>
          </p:nvPr>
        </p:nvSpPr>
        <p:spPr/>
        <p:txBody>
          <a:bodyPr/>
          <a:lstStyle/>
          <a:p>
            <a:fld id="{5E83E863-177B-43BD-8F72-5E6E757842C1}" type="datetime1">
              <a:rPr lang="en-US" smtClean="0"/>
              <a:t>4/17/2025</a:t>
            </a:fld>
            <a:endParaRPr lang="en-US"/>
          </a:p>
        </p:txBody>
      </p:sp>
      <p:sp>
        <p:nvSpPr>
          <p:cNvPr id="3" name="Slide Number Placeholder 2"/>
          <p:cNvSpPr>
            <a:spLocks noGrp="1"/>
          </p:cNvSpPr>
          <p:nvPr>
            <p:ph type="sldNum" sz="quarter" idx="12"/>
          </p:nvPr>
        </p:nvSpPr>
        <p:spPr/>
        <p:txBody>
          <a:bodyPr/>
          <a:lstStyle/>
          <a:p>
            <a:fld id="{52A881CE-8341-46C7-8EB3-388E66153A3A}" type="slidenum">
              <a:rPr lang="en-US" smtClean="0"/>
              <a:t>9</a:t>
            </a:fld>
            <a:endParaRPr lang="en-US"/>
          </a:p>
        </p:txBody>
      </p:sp>
    </p:spTree>
    <p:extLst>
      <p:ext uri="{BB962C8B-B14F-4D97-AF65-F5344CB8AC3E}">
        <p14:creationId xmlns:p14="http://schemas.microsoft.com/office/powerpoint/2010/main" val="447799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740</TotalTime>
  <Words>3349</Words>
  <Application>Microsoft Office PowerPoint</Application>
  <PresentationFormat>On-screen Show (4:3)</PresentationFormat>
  <Paragraphs>312</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Concourse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Secretary II</dc:creator>
  <cp:lastModifiedBy>CIPSMN SEC</cp:lastModifiedBy>
  <cp:revision>72</cp:revision>
  <cp:lastPrinted>2024-12-03T08:03:34Z</cp:lastPrinted>
  <dcterms:created xsi:type="dcterms:W3CDTF">2024-12-02T15:26:47Z</dcterms:created>
  <dcterms:modified xsi:type="dcterms:W3CDTF">2025-04-16T23:06:18Z</dcterms:modified>
</cp:coreProperties>
</file>