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0"/>
  </p:notesMasterIdLst>
  <p:handoutMasterIdLst>
    <p:handoutMasterId r:id="rId31"/>
  </p:handoutMasterIdLst>
  <p:sldIdLst>
    <p:sldId id="256" r:id="rId2"/>
    <p:sldId id="257" r:id="rId3"/>
    <p:sldId id="277" r:id="rId4"/>
    <p:sldId id="258" r:id="rId5"/>
    <p:sldId id="282" r:id="rId6"/>
    <p:sldId id="283" r:id="rId7"/>
    <p:sldId id="284" r:id="rId8"/>
    <p:sldId id="286" r:id="rId9"/>
    <p:sldId id="287" r:id="rId10"/>
    <p:sldId id="28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29050" y="0"/>
            <a:ext cx="2930525" cy="496888"/>
          </a:xfrm>
          <a:prstGeom prst="rect">
            <a:avLst/>
          </a:prstGeom>
        </p:spPr>
        <p:txBody>
          <a:bodyPr vert="horz" lIns="91440" tIns="45720" rIns="91440" bIns="45720" rtlCol="0"/>
          <a:lstStyle>
            <a:lvl1pPr algn="r">
              <a:defRPr sz="1200"/>
            </a:lvl1pPr>
          </a:lstStyle>
          <a:p>
            <a:fld id="{508DE44D-9ACC-41F7-92FC-FA6875F71810}" type="datetimeFigureOut">
              <a:rPr lang="en-US" smtClean="0"/>
              <a:t>4/16/2025</a:t>
            </a:fld>
            <a:endParaRPr lang="en-US"/>
          </a:p>
        </p:txBody>
      </p:sp>
      <p:sp>
        <p:nvSpPr>
          <p:cNvPr id="4" name="Footer Placeholder 3"/>
          <p:cNvSpPr>
            <a:spLocks noGrp="1"/>
          </p:cNvSpPr>
          <p:nvPr>
            <p:ph type="ftr" sz="quarter" idx="2"/>
          </p:nvPr>
        </p:nvSpPr>
        <p:spPr>
          <a:xfrm>
            <a:off x="0" y="9444038"/>
            <a:ext cx="2930525"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29050" y="9444038"/>
            <a:ext cx="2930525" cy="496887"/>
          </a:xfrm>
          <a:prstGeom prst="rect">
            <a:avLst/>
          </a:prstGeom>
        </p:spPr>
        <p:txBody>
          <a:bodyPr vert="horz" lIns="91440" tIns="45720" rIns="91440" bIns="45720" rtlCol="0" anchor="b"/>
          <a:lstStyle>
            <a:lvl1pPr algn="r">
              <a:defRPr sz="1200"/>
            </a:lvl1pPr>
          </a:lstStyle>
          <a:p>
            <a:fld id="{D76F678B-6431-4187-A25F-1649409E989D}" type="slidenum">
              <a:rPr lang="en-US" smtClean="0"/>
              <a:t>‹#›</a:t>
            </a:fld>
            <a:endParaRPr lang="en-US"/>
          </a:p>
        </p:txBody>
      </p:sp>
    </p:spTree>
    <p:extLst>
      <p:ext uri="{BB962C8B-B14F-4D97-AF65-F5344CB8AC3E}">
        <p14:creationId xmlns:p14="http://schemas.microsoft.com/office/powerpoint/2010/main" val="2371110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49FD30C5-5C61-4240-B80B-9BD3378CADDA}" type="datetimeFigureOut">
              <a:rPr lang="en-US" smtClean="0"/>
              <a:t>4/16/2025</a:t>
            </a:fld>
            <a:endParaRPr lang="en-US"/>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97A1D4A5-14BB-4F46-8CE8-00FEA92999A8}" type="slidenum">
              <a:rPr lang="en-US" smtClean="0"/>
              <a:t>‹#›</a:t>
            </a:fld>
            <a:endParaRPr lang="en-US"/>
          </a:p>
        </p:txBody>
      </p:sp>
    </p:spTree>
    <p:extLst>
      <p:ext uri="{BB962C8B-B14F-4D97-AF65-F5344CB8AC3E}">
        <p14:creationId xmlns:p14="http://schemas.microsoft.com/office/powerpoint/2010/main" val="3362538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B63897E-2DF9-4D42-BD6F-123CAEA5F84C}" type="datetime1">
              <a:rPr lang="en-US" smtClean="0"/>
              <a:t>4/16/2025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B5713A0-DBA1-4AD0-8D7A-0ED48DA37E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595B95-8FAE-41AD-8145-1FFC9E1BF4BF}" type="datetime1">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6E8281-AB68-4679-BCBC-BA932C488254}" type="datetime1">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AA35C6-94D9-48F9-9558-04A8AAC69D8E}" type="datetime1">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CF6E00A-85A5-446B-A127-0981433E8A41}" type="datetime1">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713A0-DBA1-4AD0-8D7A-0ED48DA37E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EEA6DC-7D91-49D2-A344-342DC6CE5062}" type="datetime1">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997AFA-88CE-43CB-BB6B-D2B0E91F6E0B}" type="datetime1">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EC9C1B-2703-4E9B-8DFA-F011EF917FB8}" type="datetime1">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C084C-808E-4E03-AA3B-5DDDD373FF8E}" type="datetime1">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B8EE32-2D6A-4BCE-AE07-1EC59C530F44}" type="datetime1">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713A0-DBA1-4AD0-8D7A-0ED48DA37E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AF0389-78D2-4A0B-88A5-E9D06DFCFEEF}" type="datetime1">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B5713A0-DBA1-4AD0-8D7A-0ED48DA37E4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805D65-3F9F-40BF-A6B6-0BE875D51FC0}" type="datetime1">
              <a:rPr lang="en-US" smtClean="0"/>
              <a:t>4/16/2025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B5713A0-DBA1-4AD0-8D7A-0ED48DA37E4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netsuite.com/portal/assets/img/business-articles/inventory-management/inventory-control.p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optiproerp.com/what-is-inventory-managemen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optiproerp.com/what-is-inventory-managemen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timespro.com/online-courses/essentials-of-supply-chain-logistics-and-warehouse-manage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132870"/>
            <a:ext cx="8352928" cy="3016210"/>
          </a:xfrm>
          <a:prstGeom prst="rect">
            <a:avLst/>
          </a:prstGeom>
          <a:noFill/>
        </p:spPr>
        <p:txBody>
          <a:bodyPr wrap="square" rtlCol="0">
            <a:spAutoFit/>
          </a:bodyPr>
          <a:lstStyle/>
          <a:p>
            <a:pPr algn="ctr"/>
            <a:r>
              <a:rPr lang="en-US" b="1" dirty="0" smtClean="0"/>
              <a:t>THE STRATEGIC ROLE OF MODERN STORES MANAGEMENT AND INVENTORY CONTROL</a:t>
            </a:r>
          </a:p>
          <a:p>
            <a:pPr algn="ctr"/>
            <a:endParaRPr lang="en-US" b="1" dirty="0"/>
          </a:p>
          <a:p>
            <a:pPr algn="ctr"/>
            <a:r>
              <a:rPr lang="en-US" b="1" dirty="0" smtClean="0"/>
              <a:t>BY</a:t>
            </a:r>
          </a:p>
          <a:p>
            <a:pPr algn="ctr"/>
            <a:endParaRPr lang="en-US" b="1" dirty="0"/>
          </a:p>
          <a:p>
            <a:pPr algn="ctr"/>
            <a:r>
              <a:rPr lang="en-US" b="1" dirty="0" smtClean="0"/>
              <a:t>PROF. (ALH) M.J ALIYU </a:t>
            </a:r>
            <a:r>
              <a:rPr lang="en-GB" sz="1000" b="1" dirty="0" smtClean="0"/>
              <a:t>PhD</a:t>
            </a:r>
            <a:r>
              <a:rPr lang="en-GB" sz="1000" b="1" dirty="0"/>
              <a:t>, FISMMN, FNIM, FCIPS,FIIAN, FCIPSN</a:t>
            </a:r>
            <a:r>
              <a:rPr lang="en-US" sz="1000" b="1" dirty="0" smtClean="0"/>
              <a:t> </a:t>
            </a:r>
          </a:p>
          <a:p>
            <a:pPr algn="ctr"/>
            <a:r>
              <a:rPr lang="en-US" sz="1000" b="1" dirty="0" smtClean="0"/>
              <a:t>REGISTRAR/CEO</a:t>
            </a:r>
          </a:p>
          <a:p>
            <a:pPr algn="ctr"/>
            <a:r>
              <a:rPr lang="en-US" b="1" dirty="0" smtClean="0"/>
              <a:t>&amp;</a:t>
            </a:r>
          </a:p>
          <a:p>
            <a:pPr algn="ctr"/>
            <a:r>
              <a:rPr lang="en-US" b="1" dirty="0" smtClean="0"/>
              <a:t>MR. ADEWALE </a:t>
            </a:r>
            <a:r>
              <a:rPr lang="en-US" b="1" dirty="0" smtClean="0"/>
              <a:t>PETERS </a:t>
            </a:r>
            <a:r>
              <a:rPr lang="en-US" sz="900" b="1" dirty="0" err="1" smtClean="0"/>
              <a:t>Bsc</a:t>
            </a:r>
            <a:r>
              <a:rPr lang="en-US" sz="900" b="1" dirty="0" smtClean="0"/>
              <a:t>, </a:t>
            </a:r>
            <a:r>
              <a:rPr lang="en-US" sz="900" b="1" dirty="0" err="1" smtClean="0"/>
              <a:t>Msc</a:t>
            </a:r>
            <a:r>
              <a:rPr lang="en-US" sz="900" b="1" dirty="0" smtClean="0"/>
              <a:t>, MCIPSN</a:t>
            </a:r>
            <a:endParaRPr lang="en-US" sz="900" b="1" dirty="0" smtClean="0"/>
          </a:p>
          <a:p>
            <a:pPr algn="ctr"/>
            <a:endParaRPr lang="en-US" b="1" dirty="0"/>
          </a:p>
          <a:p>
            <a:pPr algn="ctr"/>
            <a:r>
              <a:rPr lang="en-US" b="1" dirty="0" smtClean="0"/>
              <a:t>AT BATCH ‘A’ MANDATORY PROFICIECY DEVELOPMENT PROGRAMME </a:t>
            </a:r>
          </a:p>
          <a:p>
            <a:pPr algn="ctr"/>
            <a:r>
              <a:rPr lang="en-US" b="1" dirty="0" smtClean="0"/>
              <a:t>HELD ON 23</a:t>
            </a:r>
            <a:r>
              <a:rPr lang="en-US" b="1" baseline="30000" dirty="0" smtClean="0"/>
              <a:t>RD</a:t>
            </a:r>
            <a:r>
              <a:rPr lang="en-US" b="1" dirty="0" smtClean="0"/>
              <a:t> TO 25</a:t>
            </a:r>
            <a:r>
              <a:rPr lang="en-US" b="1" baseline="30000" dirty="0" smtClean="0"/>
              <a:t>TH</a:t>
            </a:r>
            <a:r>
              <a:rPr lang="en-US" b="1" dirty="0" smtClean="0"/>
              <a:t> OF APRIL 2025 AT AIRPORT HOTEL, IKEJA-LAGOS.</a:t>
            </a:r>
            <a:endParaRPr lang="en-US" b="1" dirty="0"/>
          </a:p>
        </p:txBody>
      </p:sp>
      <p:sp>
        <p:nvSpPr>
          <p:cNvPr id="2" name="Slide Number Placeholder 1"/>
          <p:cNvSpPr>
            <a:spLocks noGrp="1"/>
          </p:cNvSpPr>
          <p:nvPr>
            <p:ph type="sldNum" sz="quarter" idx="12"/>
          </p:nvPr>
        </p:nvSpPr>
        <p:spPr/>
        <p:txBody>
          <a:bodyPr/>
          <a:lstStyle/>
          <a:p>
            <a:fld id="{DB5713A0-DBA1-4AD0-8D7A-0ED48DA37E45}" type="slidenum">
              <a:rPr lang="en-US" smtClean="0"/>
              <a:t>1</a:t>
            </a:fld>
            <a:endParaRPr lang="en-US"/>
          </a:p>
        </p:txBody>
      </p:sp>
    </p:spTree>
    <p:extLst>
      <p:ext uri="{BB962C8B-B14F-4D97-AF65-F5344CB8AC3E}">
        <p14:creationId xmlns:p14="http://schemas.microsoft.com/office/powerpoint/2010/main" val="1810951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B5713A0-DBA1-4AD0-8D7A-0ED48DA37E45}" type="slidenum">
              <a:rPr lang="en-US" smtClean="0"/>
              <a:t>10</a:t>
            </a:fld>
            <a:endParaRPr lang="en-US"/>
          </a:p>
        </p:txBody>
      </p:sp>
      <p:sp>
        <p:nvSpPr>
          <p:cNvPr id="5" name="TextBox 4"/>
          <p:cNvSpPr txBox="1"/>
          <p:nvPr/>
        </p:nvSpPr>
        <p:spPr>
          <a:xfrm>
            <a:off x="251520" y="260648"/>
            <a:ext cx="8640960" cy="5355312"/>
          </a:xfrm>
          <a:prstGeom prst="rect">
            <a:avLst/>
          </a:prstGeom>
          <a:noFill/>
        </p:spPr>
        <p:txBody>
          <a:bodyPr wrap="square" rtlCol="0">
            <a:spAutoFit/>
          </a:bodyPr>
          <a:lstStyle/>
          <a:p>
            <a:pPr algn="just"/>
            <a:r>
              <a:rPr lang="en-US" dirty="0"/>
              <a:t>Key Themes in Store History:</a:t>
            </a:r>
          </a:p>
          <a:p>
            <a:pPr lvl="0" algn="just"/>
            <a:r>
              <a:rPr lang="en-US" b="1" dirty="0"/>
              <a:t>Evolution of Trade Practices:</a:t>
            </a:r>
            <a:endParaRPr lang="en-US" dirty="0"/>
          </a:p>
          <a:p>
            <a:pPr algn="just"/>
            <a:r>
              <a:rPr lang="en-US" dirty="0"/>
              <a:t>From barter to coinage, and from open markets to covered shopping spaces, retail has consistently adapted to changing economic and social conditions. </a:t>
            </a:r>
            <a:endParaRPr lang="en-US" dirty="0" smtClean="0"/>
          </a:p>
          <a:p>
            <a:pPr algn="just"/>
            <a:endParaRPr lang="en-US" dirty="0"/>
          </a:p>
          <a:p>
            <a:pPr lvl="0" algn="just"/>
            <a:r>
              <a:rPr lang="en-US" b="1" dirty="0"/>
              <a:t>Impact of Technology and Industrialization:</a:t>
            </a:r>
            <a:endParaRPr lang="en-US" dirty="0"/>
          </a:p>
          <a:p>
            <a:pPr algn="just"/>
            <a:r>
              <a:rPr lang="en-US" dirty="0"/>
              <a:t>Industrialization and the development of food processing industries led to a wider range of goods becoming available and distributed more widely. </a:t>
            </a:r>
            <a:endParaRPr lang="en-US" dirty="0" smtClean="0"/>
          </a:p>
          <a:p>
            <a:pPr algn="just"/>
            <a:endParaRPr lang="en-US" dirty="0"/>
          </a:p>
          <a:p>
            <a:pPr lvl="0" algn="just"/>
            <a:r>
              <a:rPr lang="en-US" b="1" dirty="0"/>
              <a:t>Influence of Consumerism:</a:t>
            </a:r>
            <a:endParaRPr lang="en-US" dirty="0"/>
          </a:p>
          <a:p>
            <a:pPr algn="just"/>
            <a:r>
              <a:rPr lang="en-US" dirty="0"/>
              <a:t>The rise of consumerism, particularly during the Song Dynasty in China, and later in the West, contributed to the growth and diversification of retail. </a:t>
            </a:r>
            <a:endParaRPr lang="en-US" dirty="0" smtClean="0"/>
          </a:p>
          <a:p>
            <a:pPr algn="just"/>
            <a:endParaRPr lang="en-US" dirty="0"/>
          </a:p>
          <a:p>
            <a:pPr lvl="0" algn="just"/>
            <a:r>
              <a:rPr lang="en-US" b="1" dirty="0"/>
              <a:t>Evolution of Shopping Experiences:</a:t>
            </a:r>
            <a:endParaRPr lang="en-US" dirty="0"/>
          </a:p>
          <a:p>
            <a:pPr algn="just"/>
            <a:r>
              <a:rPr lang="en-US" dirty="0"/>
              <a:t>From counter-based grocery stores to self-service supermarkets and now online shopping, the way we shop has changed dramatically. </a:t>
            </a:r>
          </a:p>
          <a:p>
            <a:pPr algn="just"/>
            <a:endParaRPr lang="en-US" dirty="0"/>
          </a:p>
          <a:p>
            <a:endParaRPr lang="en-US" dirty="0"/>
          </a:p>
          <a:p>
            <a:endParaRPr lang="en-US" dirty="0"/>
          </a:p>
        </p:txBody>
      </p:sp>
    </p:spTree>
    <p:extLst>
      <p:ext uri="{BB962C8B-B14F-4D97-AF65-F5344CB8AC3E}">
        <p14:creationId xmlns:p14="http://schemas.microsoft.com/office/powerpoint/2010/main" val="3232510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712968" cy="7017306"/>
          </a:xfrm>
          <a:prstGeom prst="rect">
            <a:avLst/>
          </a:prstGeom>
          <a:noFill/>
        </p:spPr>
        <p:txBody>
          <a:bodyPr wrap="square" rtlCol="0">
            <a:spAutoFit/>
          </a:bodyPr>
          <a:lstStyle/>
          <a:p>
            <a:pPr algn="just"/>
            <a:r>
              <a:rPr lang="en-US" b="1" dirty="0"/>
              <a:t>WHAT ARE THE STRATEGIC ROLE OF MODERN STORES MANAGEMENT AND INVENTORY CONTROL</a:t>
            </a:r>
            <a:r>
              <a:rPr lang="en-US" b="1" dirty="0" smtClean="0"/>
              <a:t>?</a:t>
            </a:r>
          </a:p>
          <a:p>
            <a:pPr algn="just"/>
            <a:endParaRPr lang="en-US" dirty="0"/>
          </a:p>
          <a:p>
            <a:pPr algn="just"/>
            <a:r>
              <a:rPr lang="en-US" dirty="0"/>
              <a:t>The "Strategic role of modern stores management" and "inventory control" refer to a planned often refer to as a game plan approach to managing a stores, stock, inventory, stock levels appropriately, ensuring the right amount of materials, supplies or products are available to meet customer/User demand while minimizing excess inventory and associated costs, often achieved through careful forecasting, tracking, and replenishment strategies; essentially, it's about optimizing inventory levels to maximize efficiency and profitability within an organization whether public or private. </a:t>
            </a:r>
            <a:endParaRPr lang="en-US" dirty="0" smtClean="0"/>
          </a:p>
          <a:p>
            <a:pPr algn="just"/>
            <a:endParaRPr lang="en-US" dirty="0"/>
          </a:p>
          <a:p>
            <a:pPr marL="285750" indent="-285750">
              <a:buFont typeface="Arial" pitchFamily="34" charset="0"/>
              <a:buChar char="•"/>
            </a:pPr>
            <a:r>
              <a:rPr lang="en-US" b="1" i="1" dirty="0"/>
              <a:t>Key aspects of strategic stores management and inventory control</a:t>
            </a:r>
            <a:r>
              <a:rPr lang="en-US" b="1" i="1" dirty="0" smtClean="0"/>
              <a:t>:</a:t>
            </a:r>
          </a:p>
          <a:p>
            <a:endParaRPr lang="en-US" dirty="0"/>
          </a:p>
          <a:p>
            <a:pPr lvl="0"/>
            <a:r>
              <a:rPr lang="en-US" dirty="0"/>
              <a:t>Demand forecasting</a:t>
            </a:r>
            <a:r>
              <a:rPr lang="en-US" dirty="0" smtClean="0"/>
              <a:t>:</a:t>
            </a:r>
          </a:p>
          <a:p>
            <a:pPr lvl="0"/>
            <a:endParaRPr lang="en-US" dirty="0"/>
          </a:p>
          <a:p>
            <a:pPr marL="285750" indent="-285750">
              <a:buFont typeface="Arial" pitchFamily="34" charset="0"/>
              <a:buChar char="•"/>
            </a:pPr>
            <a:r>
              <a:rPr lang="en-US" b="1" i="1" dirty="0"/>
              <a:t>Predicting future customer demand to determine how much stock to order. </a:t>
            </a:r>
            <a:endParaRPr lang="en-US" dirty="0"/>
          </a:p>
          <a:p>
            <a:pPr lvl="0"/>
            <a:r>
              <a:rPr lang="en-US" dirty="0"/>
              <a:t>Stock tracking control mechanism</a:t>
            </a:r>
            <a:r>
              <a:rPr lang="en-US" dirty="0" smtClean="0"/>
              <a:t>:</a:t>
            </a:r>
          </a:p>
          <a:p>
            <a:pPr lvl="0"/>
            <a:endParaRPr lang="en-US" dirty="0"/>
          </a:p>
          <a:p>
            <a:pPr marL="285750" indent="-285750">
              <a:buFont typeface="Arial" pitchFamily="34" charset="0"/>
              <a:buChar char="•"/>
            </a:pPr>
            <a:r>
              <a:rPr lang="en-US" b="1" dirty="0"/>
              <a:t>Continuously monitoring inventory levels using systems like barcode scanners to identify current stock quantities. </a:t>
            </a:r>
            <a:endParaRPr lang="en-US" dirty="0"/>
          </a:p>
          <a:p>
            <a:pPr lvl="0"/>
            <a:r>
              <a:rPr lang="en-US" dirty="0"/>
              <a:t>Reorder points or levels:</a:t>
            </a:r>
          </a:p>
          <a:p>
            <a:r>
              <a:rPr lang="en-US" dirty="0"/>
              <a:t>Establishing a minimum inventory level that triggers a new order to be placed or replenished. </a:t>
            </a:r>
          </a:p>
          <a:p>
            <a:pPr algn="just"/>
            <a:endParaRPr lang="en-US" dirty="0"/>
          </a:p>
          <a:p>
            <a:pPr algn="just"/>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11</a:t>
            </a:fld>
            <a:endParaRPr lang="en-US"/>
          </a:p>
        </p:txBody>
      </p:sp>
    </p:spTree>
    <p:extLst>
      <p:ext uri="{BB962C8B-B14F-4D97-AF65-F5344CB8AC3E}">
        <p14:creationId xmlns:p14="http://schemas.microsoft.com/office/powerpoint/2010/main" val="4256729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88640"/>
            <a:ext cx="8568952" cy="6186309"/>
          </a:xfrm>
          <a:prstGeom prst="rect">
            <a:avLst/>
          </a:prstGeom>
          <a:noFill/>
        </p:spPr>
        <p:txBody>
          <a:bodyPr wrap="square" rtlCol="0">
            <a:spAutoFit/>
          </a:bodyPr>
          <a:lstStyle/>
          <a:p>
            <a:pPr algn="just"/>
            <a:r>
              <a:rPr lang="en-US" dirty="0"/>
              <a:t> </a:t>
            </a:r>
          </a:p>
          <a:p>
            <a:pPr marL="285750" lvl="0" indent="-285750" algn="just">
              <a:buFont typeface="Arial" pitchFamily="34" charset="0"/>
              <a:buChar char="•"/>
            </a:pPr>
            <a:r>
              <a:rPr lang="en-US" b="1" dirty="0"/>
              <a:t>Inventory turnover rate:</a:t>
            </a:r>
            <a:endParaRPr lang="en-US" dirty="0"/>
          </a:p>
          <a:p>
            <a:pPr algn="just"/>
            <a:r>
              <a:rPr lang="en-US" dirty="0"/>
              <a:t>Measuring how quickly stock is issued/sold to optimize product selection and prevent slow-moving items. </a:t>
            </a:r>
            <a:endParaRPr lang="en-US" dirty="0" smtClean="0"/>
          </a:p>
          <a:p>
            <a:pPr algn="just"/>
            <a:endParaRPr lang="en-US" dirty="0"/>
          </a:p>
          <a:p>
            <a:pPr marL="285750" lvl="0" indent="-285750" algn="just">
              <a:buFont typeface="Arial" pitchFamily="34" charset="0"/>
              <a:buChar char="•"/>
            </a:pPr>
            <a:r>
              <a:rPr lang="en-US" b="1" dirty="0"/>
              <a:t>Just-in-time (JIT) inventory:</a:t>
            </a:r>
            <a:endParaRPr lang="en-US" dirty="0"/>
          </a:p>
          <a:p>
            <a:pPr algn="just"/>
            <a:r>
              <a:rPr lang="en-US" dirty="0"/>
              <a:t>Ordering goods as needed to minimize storage costs and reduce the risk of overstocking. </a:t>
            </a:r>
          </a:p>
          <a:p>
            <a:pPr algn="just"/>
            <a:r>
              <a:rPr lang="en-US" dirty="0"/>
              <a:t>Benefits of effective strategic stores management and inventory control:</a:t>
            </a:r>
          </a:p>
          <a:p>
            <a:pPr lvl="0" algn="just"/>
            <a:endParaRPr lang="en-US" b="1" dirty="0" smtClean="0"/>
          </a:p>
          <a:p>
            <a:pPr marL="285750" lvl="0" indent="-285750" algn="just">
              <a:buFont typeface="Arial" pitchFamily="34" charset="0"/>
              <a:buChar char="•"/>
            </a:pPr>
            <a:r>
              <a:rPr lang="en-US" b="1" dirty="0" smtClean="0"/>
              <a:t>Reduced </a:t>
            </a:r>
            <a:r>
              <a:rPr lang="en-US" b="1" dirty="0"/>
              <a:t>costs:</a:t>
            </a:r>
            <a:r>
              <a:rPr lang="en-US" dirty="0"/>
              <a:t> </a:t>
            </a:r>
            <a:endParaRPr lang="en-US" dirty="0" smtClean="0"/>
          </a:p>
          <a:p>
            <a:pPr lvl="0" algn="just"/>
            <a:r>
              <a:rPr lang="en-US" dirty="0" smtClean="0"/>
              <a:t>Minimizing </a:t>
            </a:r>
            <a:r>
              <a:rPr lang="en-US" dirty="0"/>
              <a:t>overstocking and associated storage costs. </a:t>
            </a:r>
            <a:endParaRPr lang="en-US" dirty="0" smtClean="0"/>
          </a:p>
          <a:p>
            <a:pPr lvl="0" algn="just"/>
            <a:endParaRPr lang="en-US" dirty="0"/>
          </a:p>
          <a:p>
            <a:pPr marL="285750" lvl="0" indent="-285750" algn="just">
              <a:buFont typeface="Arial" pitchFamily="34" charset="0"/>
              <a:buChar char="•"/>
            </a:pPr>
            <a:r>
              <a:rPr lang="en-US" b="1" dirty="0"/>
              <a:t>Improved customer satisfaction:</a:t>
            </a:r>
            <a:r>
              <a:rPr lang="en-US" dirty="0"/>
              <a:t> </a:t>
            </a:r>
            <a:endParaRPr lang="en-US" dirty="0" smtClean="0"/>
          </a:p>
          <a:p>
            <a:pPr lvl="0" algn="just"/>
            <a:r>
              <a:rPr lang="en-US" dirty="0" smtClean="0"/>
              <a:t>Ensuring </a:t>
            </a:r>
            <a:r>
              <a:rPr lang="en-US" dirty="0"/>
              <a:t>products are available when user/customers need them, while preventing stock outs. </a:t>
            </a:r>
            <a:endParaRPr lang="en-US" dirty="0" smtClean="0"/>
          </a:p>
          <a:p>
            <a:pPr lvl="0" algn="just"/>
            <a:endParaRPr lang="en-US" dirty="0"/>
          </a:p>
          <a:p>
            <a:pPr marL="285750" lvl="0" indent="-285750" algn="just">
              <a:buFont typeface="Arial" pitchFamily="34" charset="0"/>
              <a:buChar char="•"/>
            </a:pPr>
            <a:r>
              <a:rPr lang="en-US" b="1" dirty="0"/>
              <a:t>Enhanced operational efficiency:</a:t>
            </a:r>
            <a:r>
              <a:rPr lang="en-US" dirty="0"/>
              <a:t> </a:t>
            </a:r>
            <a:endParaRPr lang="en-US" dirty="0" smtClean="0"/>
          </a:p>
          <a:p>
            <a:pPr lvl="0" algn="just"/>
            <a:r>
              <a:rPr lang="en-US" dirty="0" smtClean="0"/>
              <a:t>Streamlining </a:t>
            </a:r>
            <a:r>
              <a:rPr lang="en-US" dirty="0"/>
              <a:t>inventory processes to save time and waste of resources. </a:t>
            </a:r>
            <a:endParaRPr lang="en-US" dirty="0" smtClean="0"/>
          </a:p>
          <a:p>
            <a:pPr lvl="0" algn="just"/>
            <a:endParaRPr lang="en-US" dirty="0"/>
          </a:p>
          <a:p>
            <a:pPr marL="285750" lvl="0" indent="-285750" algn="just">
              <a:buFont typeface="Arial" pitchFamily="34" charset="0"/>
              <a:buChar char="•"/>
            </a:pPr>
            <a:r>
              <a:rPr lang="en-US" b="1" dirty="0"/>
              <a:t>Better cash flow management:</a:t>
            </a:r>
            <a:r>
              <a:rPr lang="en-US" dirty="0"/>
              <a:t> </a:t>
            </a:r>
            <a:endParaRPr lang="en-US" dirty="0" smtClean="0"/>
          </a:p>
          <a:p>
            <a:pPr lvl="0" algn="just"/>
            <a:r>
              <a:rPr lang="en-US" dirty="0" smtClean="0"/>
              <a:t>Optimizing </a:t>
            </a:r>
            <a:r>
              <a:rPr lang="en-US" dirty="0"/>
              <a:t>inventory levels to improve working capital. </a:t>
            </a:r>
          </a:p>
          <a:p>
            <a:pPr algn="just"/>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12</a:t>
            </a:fld>
            <a:endParaRPr lang="en-US"/>
          </a:p>
        </p:txBody>
      </p:sp>
    </p:spTree>
    <p:extLst>
      <p:ext uri="{BB962C8B-B14F-4D97-AF65-F5344CB8AC3E}">
        <p14:creationId xmlns:p14="http://schemas.microsoft.com/office/powerpoint/2010/main" val="703798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260648"/>
            <a:ext cx="8208912" cy="5909310"/>
          </a:xfrm>
          <a:prstGeom prst="rect">
            <a:avLst/>
          </a:prstGeom>
          <a:noFill/>
        </p:spPr>
        <p:txBody>
          <a:bodyPr wrap="square" rtlCol="0">
            <a:spAutoFit/>
          </a:bodyPr>
          <a:lstStyle/>
          <a:p>
            <a:pPr algn="just"/>
            <a:r>
              <a:rPr lang="en-US" b="1" dirty="0"/>
              <a:t>COMPONENTS OF MODERN STORES MANAGEMENT ND INVENTORY CONTROL</a:t>
            </a:r>
            <a:endParaRPr lang="en-US" dirty="0"/>
          </a:p>
          <a:p>
            <a:pPr algn="just"/>
            <a:r>
              <a:rPr lang="en-US" dirty="0"/>
              <a:t>Modern stores and effective inventory management rely on components like centralized systems, warehouse efficiency, barcode systems, demand forecasting, and inventory tracking, all working together to optimize stock levels and improve customer experience. </a:t>
            </a:r>
            <a:endParaRPr lang="en-US" dirty="0" smtClean="0"/>
          </a:p>
          <a:p>
            <a:pPr algn="just"/>
            <a:endParaRPr lang="en-US" dirty="0"/>
          </a:p>
          <a:p>
            <a:r>
              <a:rPr lang="en-US" b="1" i="1" dirty="0"/>
              <a:t>Here is further detailed breakdown of the key components:</a:t>
            </a:r>
            <a:endParaRPr lang="en-US" dirty="0"/>
          </a:p>
          <a:p>
            <a:pPr marL="342900" indent="-342900">
              <a:buAutoNum type="arabicPeriod"/>
            </a:pPr>
            <a:r>
              <a:rPr lang="en-US" i="1" dirty="0" smtClean="0"/>
              <a:t>Centralized </a:t>
            </a:r>
            <a:r>
              <a:rPr lang="en-US" i="1" dirty="0"/>
              <a:t>Inventory Management Systems</a:t>
            </a:r>
            <a:r>
              <a:rPr lang="en-US" i="1" dirty="0" smtClean="0"/>
              <a:t>:</a:t>
            </a:r>
          </a:p>
          <a:p>
            <a:endParaRPr lang="en-US" dirty="0"/>
          </a:p>
          <a:p>
            <a:r>
              <a:rPr lang="en-US" b="1" dirty="0"/>
              <a:t>Real-time Visibility:</a:t>
            </a:r>
            <a:endParaRPr lang="en-US" dirty="0"/>
          </a:p>
          <a:p>
            <a:r>
              <a:rPr lang="en-US" dirty="0"/>
              <a:t>These systems provide a comprehensive view of inventory across all locations (stores, online platforms, warehouses). </a:t>
            </a:r>
            <a:endParaRPr lang="en-US" dirty="0" smtClean="0"/>
          </a:p>
          <a:p>
            <a:endParaRPr lang="en-US" dirty="0"/>
          </a:p>
          <a:p>
            <a:r>
              <a:rPr lang="en-US" b="1" dirty="0"/>
              <a:t>Data Integration:</a:t>
            </a:r>
            <a:endParaRPr lang="en-US" dirty="0"/>
          </a:p>
          <a:p>
            <a:r>
              <a:rPr lang="en-US" dirty="0"/>
              <a:t>They integrate data from various channels, ensuring accurate and consistent information. </a:t>
            </a:r>
            <a:endParaRPr lang="en-US" dirty="0" smtClean="0"/>
          </a:p>
          <a:p>
            <a:endParaRPr lang="en-US" dirty="0"/>
          </a:p>
          <a:p>
            <a:r>
              <a:rPr lang="en-US" b="1" dirty="0"/>
              <a:t>Automated Processes:</a:t>
            </a:r>
            <a:endParaRPr lang="en-US" dirty="0"/>
          </a:p>
          <a:p>
            <a:r>
              <a:rPr lang="en-US" dirty="0"/>
              <a:t>They automate tasks like inventory tracking, replenishment, and forecasting, reducing manual errors and improving efficiency. </a:t>
            </a:r>
          </a:p>
          <a:p>
            <a:r>
              <a:rPr lang="en-US" dirty="0"/>
              <a:t> </a:t>
            </a:r>
          </a:p>
        </p:txBody>
      </p:sp>
      <p:sp>
        <p:nvSpPr>
          <p:cNvPr id="2" name="Slide Number Placeholder 1"/>
          <p:cNvSpPr>
            <a:spLocks noGrp="1"/>
          </p:cNvSpPr>
          <p:nvPr>
            <p:ph type="sldNum" sz="quarter" idx="12"/>
          </p:nvPr>
        </p:nvSpPr>
        <p:spPr/>
        <p:txBody>
          <a:bodyPr/>
          <a:lstStyle/>
          <a:p>
            <a:fld id="{DB5713A0-DBA1-4AD0-8D7A-0ED48DA37E45}" type="slidenum">
              <a:rPr lang="en-US" smtClean="0"/>
              <a:t>13</a:t>
            </a:fld>
            <a:endParaRPr lang="en-US"/>
          </a:p>
        </p:txBody>
      </p:sp>
    </p:spTree>
    <p:extLst>
      <p:ext uri="{BB962C8B-B14F-4D97-AF65-F5344CB8AC3E}">
        <p14:creationId xmlns:p14="http://schemas.microsoft.com/office/powerpoint/2010/main" val="2189046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9795"/>
            <a:ext cx="8712968" cy="7017306"/>
          </a:xfrm>
          <a:prstGeom prst="rect">
            <a:avLst/>
          </a:prstGeom>
          <a:noFill/>
        </p:spPr>
        <p:txBody>
          <a:bodyPr wrap="square" rtlCol="0">
            <a:spAutoFit/>
          </a:bodyPr>
          <a:lstStyle/>
          <a:p>
            <a:r>
              <a:rPr lang="en-US" i="1" dirty="0" smtClean="0"/>
              <a:t>2. Warehouse Efficiency and Management:</a:t>
            </a:r>
            <a:endParaRPr lang="en-US" dirty="0" smtClean="0"/>
          </a:p>
          <a:p>
            <a:r>
              <a:rPr lang="en-US" b="1" dirty="0" smtClean="0"/>
              <a:t>Optimized Storage:</a:t>
            </a:r>
            <a:endParaRPr lang="en-US" dirty="0" smtClean="0"/>
          </a:p>
          <a:p>
            <a:r>
              <a:rPr lang="en-US" dirty="0" smtClean="0"/>
              <a:t>Efficient warehouse layout and storage techniques are crucial for maximizing space utilization and minimizing handling costs. </a:t>
            </a:r>
          </a:p>
          <a:p>
            <a:endParaRPr lang="en-US" dirty="0" smtClean="0"/>
          </a:p>
          <a:p>
            <a:r>
              <a:rPr lang="en-US" b="1" dirty="0" smtClean="0"/>
              <a:t>Automated Systems:</a:t>
            </a:r>
            <a:endParaRPr lang="en-US" dirty="0" smtClean="0"/>
          </a:p>
          <a:p>
            <a:r>
              <a:rPr lang="en-US" dirty="0" smtClean="0"/>
              <a:t>Warehouse Management Systems (WMS) automate tasks like receiving, storing, and picking orders, improving speed and accuracy. </a:t>
            </a:r>
          </a:p>
          <a:p>
            <a:endParaRPr lang="en-US" dirty="0" smtClean="0"/>
          </a:p>
          <a:p>
            <a:r>
              <a:rPr lang="en-US" b="1" dirty="0" smtClean="0"/>
              <a:t>Inventory Control:</a:t>
            </a:r>
            <a:endParaRPr lang="en-US" dirty="0" smtClean="0"/>
          </a:p>
          <a:p>
            <a:r>
              <a:rPr lang="en-US" dirty="0" smtClean="0"/>
              <a:t>Effective inventory control ensures that the right products are available at the right time, minimizing stock outs and excess inventory. </a:t>
            </a:r>
          </a:p>
          <a:p>
            <a:pPr algn="just"/>
            <a:endParaRPr lang="en-US" dirty="0" smtClean="0"/>
          </a:p>
          <a:p>
            <a:r>
              <a:rPr lang="en-US" i="1" dirty="0"/>
              <a:t>3. Barcode and RFID Systems</a:t>
            </a:r>
            <a:r>
              <a:rPr lang="en-US" i="1" dirty="0" smtClean="0"/>
              <a:t>:</a:t>
            </a:r>
          </a:p>
          <a:p>
            <a:endParaRPr lang="en-US" dirty="0"/>
          </a:p>
          <a:p>
            <a:r>
              <a:rPr lang="en-US" b="1" dirty="0"/>
              <a:t>Accurate Tracking:</a:t>
            </a:r>
            <a:endParaRPr lang="en-US" dirty="0"/>
          </a:p>
          <a:p>
            <a:r>
              <a:rPr lang="en-US" dirty="0"/>
              <a:t>Barcodes and RFID tags enable efficient and accurate tracking of inventory items, from warehouse to point of sale</a:t>
            </a:r>
            <a:r>
              <a:rPr lang="en-US" dirty="0" smtClean="0"/>
              <a:t>.</a:t>
            </a:r>
          </a:p>
          <a:p>
            <a:endParaRPr lang="en-US" dirty="0"/>
          </a:p>
          <a:p>
            <a:r>
              <a:rPr lang="en-US" b="1" dirty="0"/>
              <a:t>Streamlined Processes:</a:t>
            </a:r>
            <a:endParaRPr lang="en-US" dirty="0"/>
          </a:p>
          <a:p>
            <a:r>
              <a:rPr lang="en-US" dirty="0"/>
              <a:t>They facilitate faster and more accurate data collection, reducing errors and improving efficiency. </a:t>
            </a:r>
          </a:p>
          <a:p>
            <a:pPr algn="just"/>
            <a:endParaRPr lang="en-US" dirty="0" smtClean="0"/>
          </a:p>
          <a:p>
            <a:pPr algn="just"/>
            <a:endParaRPr lang="en-US" dirty="0" smtClean="0"/>
          </a:p>
          <a:p>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14</a:t>
            </a:fld>
            <a:endParaRPr lang="en-US"/>
          </a:p>
        </p:txBody>
      </p:sp>
    </p:spTree>
    <p:extLst>
      <p:ext uri="{BB962C8B-B14F-4D97-AF65-F5344CB8AC3E}">
        <p14:creationId xmlns:p14="http://schemas.microsoft.com/office/powerpoint/2010/main" val="1238792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856984" cy="7294305"/>
          </a:xfrm>
          <a:prstGeom prst="rect">
            <a:avLst/>
          </a:prstGeom>
          <a:noFill/>
        </p:spPr>
        <p:txBody>
          <a:bodyPr wrap="square" rtlCol="0">
            <a:spAutoFit/>
          </a:bodyPr>
          <a:lstStyle/>
          <a:p>
            <a:r>
              <a:rPr lang="en-US" i="1" dirty="0"/>
              <a:t>4. Demand Forecasting</a:t>
            </a:r>
            <a:r>
              <a:rPr lang="en-US" i="1" dirty="0" smtClean="0"/>
              <a:t>:</a:t>
            </a:r>
          </a:p>
          <a:p>
            <a:endParaRPr lang="en-US" dirty="0"/>
          </a:p>
          <a:p>
            <a:r>
              <a:rPr lang="en-US" b="1" dirty="0"/>
              <a:t>Predicting Demand:</a:t>
            </a:r>
            <a:endParaRPr lang="en-US" dirty="0"/>
          </a:p>
          <a:p>
            <a:r>
              <a:rPr lang="en-US" dirty="0"/>
              <a:t>Accurate demand forecasting helps businesses anticipate customer needs and optimize inventory levels accordingly</a:t>
            </a:r>
            <a:r>
              <a:rPr lang="en-US" dirty="0" smtClean="0"/>
              <a:t>.</a:t>
            </a:r>
            <a:endParaRPr lang="en-US" dirty="0"/>
          </a:p>
          <a:p>
            <a:r>
              <a:rPr lang="en-US" b="1" dirty="0"/>
              <a:t>Data Analysis:</a:t>
            </a:r>
            <a:endParaRPr lang="en-US" dirty="0"/>
          </a:p>
          <a:p>
            <a:r>
              <a:rPr lang="en-US" dirty="0"/>
              <a:t>Forecasting relies on analyzing historical sales data, market trends, and other relevant factors. </a:t>
            </a:r>
            <a:endParaRPr lang="en-US" dirty="0" smtClean="0"/>
          </a:p>
          <a:p>
            <a:endParaRPr lang="en-US" dirty="0"/>
          </a:p>
          <a:p>
            <a:r>
              <a:rPr lang="en-US" i="1" dirty="0"/>
              <a:t>5. Inventory Tracking and Visibility:</a:t>
            </a:r>
            <a:endParaRPr lang="en-US" dirty="0"/>
          </a:p>
          <a:p>
            <a:r>
              <a:rPr lang="en-US" b="1" dirty="0"/>
              <a:t>Real-time Updates</a:t>
            </a:r>
            <a:r>
              <a:rPr lang="en-US" b="1" dirty="0" smtClean="0"/>
              <a:t>:</a:t>
            </a:r>
          </a:p>
          <a:p>
            <a:r>
              <a:rPr lang="en-US" dirty="0" smtClean="0"/>
              <a:t>Inventory </a:t>
            </a:r>
            <a:r>
              <a:rPr lang="en-US" dirty="0"/>
              <a:t>tracking systems provide real-time updates on inventory levels, locations, and movements. </a:t>
            </a:r>
          </a:p>
          <a:p>
            <a:r>
              <a:rPr lang="en-US" b="1" dirty="0"/>
              <a:t>Improved Decision-Making:</a:t>
            </a:r>
            <a:endParaRPr lang="en-US" dirty="0"/>
          </a:p>
          <a:p>
            <a:r>
              <a:rPr lang="en-US" dirty="0"/>
              <a:t>This visibility allows businesses to make informed decisions about inventory management, optimizing stock levels and reducing costs. </a:t>
            </a:r>
            <a:endParaRPr lang="en-US" dirty="0" smtClean="0"/>
          </a:p>
          <a:p>
            <a:endParaRPr lang="en-US" dirty="0"/>
          </a:p>
          <a:p>
            <a:r>
              <a:rPr lang="en-US" dirty="0"/>
              <a:t>6. Supply Chain Management:</a:t>
            </a:r>
          </a:p>
          <a:p>
            <a:r>
              <a:rPr lang="en-US" b="1" dirty="0"/>
              <a:t>Optimizing the Flow:</a:t>
            </a:r>
            <a:endParaRPr lang="en-US" dirty="0"/>
          </a:p>
          <a:p>
            <a:r>
              <a:rPr lang="en-US" dirty="0"/>
              <a:t>Supply chain management focuses on optimizing the flow of goods from suppliers to customers, ensuring timely and cost-effective delivery. </a:t>
            </a:r>
          </a:p>
          <a:p>
            <a:r>
              <a:rPr lang="en-US" b="1" dirty="0"/>
              <a:t>Collaboration:</a:t>
            </a:r>
            <a:endParaRPr lang="en-US" dirty="0"/>
          </a:p>
          <a:p>
            <a:r>
              <a:rPr lang="en-US" dirty="0"/>
              <a:t>Effective supply chain management requires strong collaboration between all stakeholders, including suppliers, manufacturers, and retailers. </a:t>
            </a:r>
          </a:p>
          <a:p>
            <a:endParaRPr lang="en-US" dirty="0"/>
          </a:p>
          <a:p>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15</a:t>
            </a:fld>
            <a:endParaRPr lang="en-US"/>
          </a:p>
        </p:txBody>
      </p:sp>
    </p:spTree>
    <p:extLst>
      <p:ext uri="{BB962C8B-B14F-4D97-AF65-F5344CB8AC3E}">
        <p14:creationId xmlns:p14="http://schemas.microsoft.com/office/powerpoint/2010/main" val="4075953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699075"/>
            <a:ext cx="8640960" cy="6186309"/>
          </a:xfrm>
          <a:prstGeom prst="rect">
            <a:avLst/>
          </a:prstGeom>
          <a:noFill/>
        </p:spPr>
        <p:txBody>
          <a:bodyPr wrap="square" rtlCol="0">
            <a:spAutoFit/>
          </a:bodyPr>
          <a:lstStyle/>
          <a:p>
            <a:r>
              <a:rPr lang="en-US" i="1" dirty="0"/>
              <a:t>7. Inventory Optimization</a:t>
            </a:r>
            <a:r>
              <a:rPr lang="en-US" i="1" dirty="0" smtClean="0"/>
              <a:t>:</a:t>
            </a:r>
          </a:p>
          <a:p>
            <a:endParaRPr lang="en-US" dirty="0"/>
          </a:p>
          <a:p>
            <a:r>
              <a:rPr lang="en-US" b="1" dirty="0"/>
              <a:t>Minimizing Costs:</a:t>
            </a:r>
            <a:endParaRPr lang="en-US" dirty="0"/>
          </a:p>
          <a:p>
            <a:r>
              <a:rPr lang="en-US" dirty="0"/>
              <a:t>Inventory optimization aims to minimize costs associated with holding inventory, such as storage, insurance, and obsolescence</a:t>
            </a:r>
            <a:r>
              <a:rPr lang="en-US" dirty="0" smtClean="0"/>
              <a:t>.</a:t>
            </a:r>
          </a:p>
          <a:p>
            <a:endParaRPr lang="en-US" dirty="0"/>
          </a:p>
          <a:p>
            <a:r>
              <a:rPr lang="en-US" b="1" dirty="0"/>
              <a:t>Maximizing Profitability:</a:t>
            </a:r>
            <a:endParaRPr lang="en-US" dirty="0"/>
          </a:p>
          <a:p>
            <a:r>
              <a:rPr lang="en-US" dirty="0"/>
              <a:t>By optimizing inventory levels, businesses can reduce costs and improve profitability.</a:t>
            </a:r>
          </a:p>
          <a:p>
            <a:r>
              <a:rPr lang="en-US" dirty="0"/>
              <a:t> </a:t>
            </a:r>
          </a:p>
          <a:p>
            <a:r>
              <a:rPr lang="en-US" i="1" dirty="0"/>
              <a:t>8. Better Customer and Supplier Relationships</a:t>
            </a:r>
            <a:r>
              <a:rPr lang="en-US" i="1" dirty="0" smtClean="0"/>
              <a:t>:</a:t>
            </a:r>
          </a:p>
          <a:p>
            <a:endParaRPr lang="en-US" dirty="0"/>
          </a:p>
          <a:p>
            <a:r>
              <a:rPr lang="en-US" b="1" dirty="0"/>
              <a:t>Improved Order Fulfillment:</a:t>
            </a:r>
            <a:endParaRPr lang="en-US" dirty="0"/>
          </a:p>
          <a:p>
            <a:r>
              <a:rPr lang="en-US" dirty="0"/>
              <a:t>Efficient inventory management leads to faster order fulfillment and improved customer satisfaction</a:t>
            </a:r>
            <a:r>
              <a:rPr lang="en-US" dirty="0" smtClean="0"/>
              <a:t>.</a:t>
            </a:r>
          </a:p>
          <a:p>
            <a:endParaRPr lang="en-US" dirty="0"/>
          </a:p>
          <a:p>
            <a:r>
              <a:rPr lang="en-US" b="1" dirty="0"/>
              <a:t>Reduced Wait Times:</a:t>
            </a:r>
            <a:endParaRPr lang="en-US" dirty="0"/>
          </a:p>
          <a:p>
            <a:r>
              <a:rPr lang="en-US" dirty="0"/>
              <a:t>Optimized warehouse operations can reduce wait times for suppliers, leading to improved relationships. </a:t>
            </a:r>
          </a:p>
          <a:p>
            <a:r>
              <a:rPr lang="en-US" b="1" dirty="0"/>
              <a:t> </a:t>
            </a:r>
            <a:endParaRPr lang="en-US" dirty="0"/>
          </a:p>
          <a:p>
            <a:r>
              <a:rPr lang="en-US" b="1" dirty="0"/>
              <a:t> </a:t>
            </a:r>
            <a:endParaRPr lang="en-US" dirty="0"/>
          </a:p>
          <a:p>
            <a:r>
              <a:rPr lang="en-US" b="1" dirty="0"/>
              <a:t> </a:t>
            </a:r>
            <a:endParaRPr lang="en-US" dirty="0"/>
          </a:p>
          <a:p>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16</a:t>
            </a:fld>
            <a:endParaRPr lang="en-US"/>
          </a:p>
        </p:txBody>
      </p:sp>
    </p:spTree>
    <p:extLst>
      <p:ext uri="{BB962C8B-B14F-4D97-AF65-F5344CB8AC3E}">
        <p14:creationId xmlns:p14="http://schemas.microsoft.com/office/powerpoint/2010/main" val="139315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784976" cy="3416320"/>
          </a:xfrm>
          <a:prstGeom prst="rect">
            <a:avLst/>
          </a:prstGeom>
          <a:noFill/>
        </p:spPr>
        <p:txBody>
          <a:bodyPr wrap="square" rtlCol="0">
            <a:spAutoFit/>
          </a:bodyPr>
          <a:lstStyle/>
          <a:p>
            <a:pPr algn="just"/>
            <a:r>
              <a:rPr lang="en-US" b="1" dirty="0"/>
              <a:t>STRATEGIC INVENTORY CONTROL PRACTICES AND </a:t>
            </a:r>
            <a:r>
              <a:rPr lang="en-US" b="1" dirty="0" smtClean="0"/>
              <a:t>POLICIES</a:t>
            </a:r>
          </a:p>
          <a:p>
            <a:pPr algn="just"/>
            <a:endParaRPr lang="en-US" dirty="0"/>
          </a:p>
          <a:p>
            <a:pPr algn="just"/>
            <a:r>
              <a:rPr lang="en-US" dirty="0"/>
              <a:t>Inventory is a quantity of goods and materials kept on hand. Inventories generally are a modern phenomenon. Take for example; every motor car carries a spare wheel. In this regard, inventory control practices and policies should apply to more than just finished goods and raw materials. The following graphic shows all the things a business might manage using these practices</a:t>
            </a:r>
            <a:r>
              <a:rPr lang="en-US" dirty="0" smtClean="0"/>
              <a:t>.</a:t>
            </a:r>
          </a:p>
          <a:p>
            <a:pPr algn="just"/>
            <a:endParaRPr lang="en-US" dirty="0"/>
          </a:p>
          <a:p>
            <a:pPr algn="ctr"/>
            <a:r>
              <a:rPr lang="en-US" b="1" dirty="0"/>
              <a:t>The Reach of Inventory Control: Beyond Finished and Raw Goods</a:t>
            </a:r>
            <a:endParaRPr lang="en-US" dirty="0" smtClean="0"/>
          </a:p>
          <a:p>
            <a:pPr algn="just"/>
            <a:endParaRPr lang="en-US" dirty="0"/>
          </a:p>
          <a:p>
            <a:pPr algn="just"/>
            <a:endParaRPr lang="en-US" dirty="0"/>
          </a:p>
          <a:p>
            <a:pPr algn="just"/>
            <a:endParaRPr lang="en-US" dirty="0"/>
          </a:p>
        </p:txBody>
      </p:sp>
      <p:pic>
        <p:nvPicPr>
          <p:cNvPr id="5" name="Picture 4" descr="inventory control">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852936"/>
            <a:ext cx="5358765" cy="3021330"/>
          </a:xfrm>
          <a:prstGeom prst="rect">
            <a:avLst/>
          </a:prstGeom>
          <a:noFill/>
          <a:ln>
            <a:noFill/>
          </a:ln>
        </p:spPr>
      </p:pic>
      <p:sp>
        <p:nvSpPr>
          <p:cNvPr id="6" name="TextBox 5"/>
          <p:cNvSpPr txBox="1"/>
          <p:nvPr/>
        </p:nvSpPr>
        <p:spPr>
          <a:xfrm>
            <a:off x="395536" y="6165304"/>
            <a:ext cx="7920880" cy="646331"/>
          </a:xfrm>
          <a:prstGeom prst="rect">
            <a:avLst/>
          </a:prstGeom>
          <a:noFill/>
        </p:spPr>
        <p:txBody>
          <a:bodyPr wrap="square" rtlCol="0">
            <a:spAutoFit/>
          </a:bodyPr>
          <a:lstStyle/>
          <a:p>
            <a:pPr algn="ctr"/>
            <a:r>
              <a:rPr lang="en-US" i="1" dirty="0"/>
              <a:t>This graphic shows the different aspects of inventory control in a business.</a:t>
            </a:r>
            <a:endParaRPr lang="en-US" dirty="0"/>
          </a:p>
          <a:p>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17</a:t>
            </a:fld>
            <a:endParaRPr lang="en-US"/>
          </a:p>
        </p:txBody>
      </p:sp>
    </p:spTree>
    <p:extLst>
      <p:ext uri="{BB962C8B-B14F-4D97-AF65-F5344CB8AC3E}">
        <p14:creationId xmlns:p14="http://schemas.microsoft.com/office/powerpoint/2010/main" val="4127804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60648"/>
            <a:ext cx="8712968" cy="3970318"/>
          </a:xfrm>
          <a:prstGeom prst="rect">
            <a:avLst/>
          </a:prstGeom>
          <a:noFill/>
        </p:spPr>
        <p:txBody>
          <a:bodyPr wrap="square" rtlCol="0">
            <a:spAutoFit/>
          </a:bodyPr>
          <a:lstStyle/>
          <a:p>
            <a:pPr algn="just"/>
            <a:r>
              <a:rPr lang="en-US" b="1" dirty="0"/>
              <a:t>STOCK CONTROL</a:t>
            </a:r>
            <a:endParaRPr lang="en-US" dirty="0"/>
          </a:p>
          <a:p>
            <a:pPr algn="just"/>
            <a:r>
              <a:rPr lang="en-US" dirty="0"/>
              <a:t>Stock control is the management process that makes sure stock is ordered, delivered and handled in the best professional way. An efficient stock control system will balance the need to meet customer’s/users demand against the cost of holding </a:t>
            </a:r>
            <a:r>
              <a:rPr lang="en-US" dirty="0" smtClean="0"/>
              <a:t>stock.</a:t>
            </a:r>
          </a:p>
          <a:p>
            <a:pPr algn="just"/>
            <a:endParaRPr lang="en-US" dirty="0"/>
          </a:p>
          <a:p>
            <a:pPr algn="just"/>
            <a:r>
              <a:rPr lang="en-US" b="1" dirty="0"/>
              <a:t>STOCK CONTROL CHARTS</a:t>
            </a:r>
            <a:endParaRPr lang="en-US" dirty="0"/>
          </a:p>
          <a:p>
            <a:pPr algn="just"/>
            <a:r>
              <a:rPr lang="en-US" dirty="0"/>
              <a:t>One way in which any organization analyses its stock situation is by using stock control charts. A typical stock control graph is shown in figure 1. On this chart there are four (4) lines as explained below</a:t>
            </a:r>
            <a:r>
              <a:rPr lang="en-US" dirty="0" smtClean="0"/>
              <a:t>:</a:t>
            </a:r>
          </a:p>
          <a:p>
            <a:pPr algn="just"/>
            <a:endParaRPr lang="en-US" dirty="0"/>
          </a:p>
          <a:p>
            <a:pPr algn="just"/>
            <a:endParaRPr lang="en-US" dirty="0" smtClean="0"/>
          </a:p>
          <a:p>
            <a:pPr algn="just"/>
            <a:r>
              <a:rPr lang="en-US" dirty="0"/>
              <a:t> </a:t>
            </a:r>
          </a:p>
          <a:p>
            <a:pPr algn="just"/>
            <a:r>
              <a:rPr lang="en-US" dirty="0"/>
              <a:t> </a:t>
            </a:r>
          </a:p>
          <a:p>
            <a:pPr algn="just"/>
            <a:endParaRPr lang="en-US" dirty="0"/>
          </a:p>
        </p:txBody>
      </p:sp>
      <p:cxnSp>
        <p:nvCxnSpPr>
          <p:cNvPr id="5" name="Straight Connector 4"/>
          <p:cNvCxnSpPr/>
          <p:nvPr/>
        </p:nvCxnSpPr>
        <p:spPr>
          <a:xfrm>
            <a:off x="3326765" y="3485237"/>
            <a:ext cx="0" cy="1609725"/>
          </a:xfrm>
          <a:prstGeom prst="line">
            <a:avLst/>
          </a:prstGeom>
          <a:noFill/>
          <a:ln w="9525" cap="flat" cmpd="sng" algn="ctr">
            <a:solidFill>
              <a:sysClr val="windowText" lastClr="000000">
                <a:shade val="95000"/>
                <a:satMod val="105000"/>
              </a:sysClr>
            </a:solidFill>
            <a:prstDash val="solid"/>
          </a:ln>
          <a:effectLst/>
        </p:spPr>
      </p:cxnSp>
      <p:cxnSp>
        <p:nvCxnSpPr>
          <p:cNvPr id="6" name="Straight Connector 5"/>
          <p:cNvCxnSpPr/>
          <p:nvPr/>
        </p:nvCxnSpPr>
        <p:spPr>
          <a:xfrm>
            <a:off x="3335020" y="5098772"/>
            <a:ext cx="2409190" cy="0"/>
          </a:xfrm>
          <a:prstGeom prst="line">
            <a:avLst/>
          </a:prstGeom>
          <a:noFill/>
          <a:ln w="9525" cap="flat" cmpd="sng" algn="ctr">
            <a:solidFill>
              <a:sysClr val="windowText" lastClr="000000">
                <a:shade val="95000"/>
                <a:satMod val="105000"/>
              </a:sysClr>
            </a:solidFill>
            <a:prstDash val="solid"/>
          </a:ln>
          <a:effectLst/>
        </p:spPr>
      </p:cxnSp>
      <p:cxnSp>
        <p:nvCxnSpPr>
          <p:cNvPr id="7" name="Straight Connector 6"/>
          <p:cNvCxnSpPr/>
          <p:nvPr/>
        </p:nvCxnSpPr>
        <p:spPr>
          <a:xfrm>
            <a:off x="3422015" y="5058767"/>
            <a:ext cx="0" cy="89535"/>
          </a:xfrm>
          <a:prstGeom prst="line">
            <a:avLst/>
          </a:prstGeom>
          <a:noFill/>
          <a:ln w="9525" cap="flat" cmpd="sng" algn="ctr">
            <a:solidFill>
              <a:sysClr val="windowText" lastClr="000000">
                <a:shade val="95000"/>
                <a:satMod val="105000"/>
              </a:sysClr>
            </a:solidFill>
            <a:prstDash val="solid"/>
          </a:ln>
          <a:effectLst/>
        </p:spPr>
      </p:cxnSp>
      <p:cxnSp>
        <p:nvCxnSpPr>
          <p:cNvPr id="8" name="Straight Connector 7"/>
          <p:cNvCxnSpPr/>
          <p:nvPr/>
        </p:nvCxnSpPr>
        <p:spPr>
          <a:xfrm>
            <a:off x="3729355" y="5058767"/>
            <a:ext cx="0" cy="89535"/>
          </a:xfrm>
          <a:prstGeom prst="line">
            <a:avLst/>
          </a:prstGeom>
          <a:noFill/>
          <a:ln w="9525" cap="flat" cmpd="sng" algn="ctr">
            <a:solidFill>
              <a:sysClr val="windowText" lastClr="000000">
                <a:shade val="95000"/>
                <a:satMod val="105000"/>
              </a:sysClr>
            </a:solidFill>
            <a:prstDash val="solid"/>
          </a:ln>
          <a:effectLst/>
        </p:spPr>
      </p:cxnSp>
      <p:cxnSp>
        <p:nvCxnSpPr>
          <p:cNvPr id="9" name="Straight Connector 8"/>
          <p:cNvCxnSpPr/>
          <p:nvPr/>
        </p:nvCxnSpPr>
        <p:spPr>
          <a:xfrm>
            <a:off x="4022090" y="5061942"/>
            <a:ext cx="0" cy="89535"/>
          </a:xfrm>
          <a:prstGeom prst="line">
            <a:avLst/>
          </a:prstGeom>
          <a:noFill/>
          <a:ln w="9525" cap="flat" cmpd="sng" algn="ctr">
            <a:solidFill>
              <a:sysClr val="windowText" lastClr="000000">
                <a:shade val="95000"/>
                <a:satMod val="105000"/>
              </a:sysClr>
            </a:solidFill>
            <a:prstDash val="solid"/>
          </a:ln>
          <a:effectLst/>
        </p:spPr>
      </p:cxnSp>
      <p:cxnSp>
        <p:nvCxnSpPr>
          <p:cNvPr id="10" name="Straight Connector 9"/>
          <p:cNvCxnSpPr/>
          <p:nvPr/>
        </p:nvCxnSpPr>
        <p:spPr>
          <a:xfrm>
            <a:off x="4319905" y="5067657"/>
            <a:ext cx="0" cy="89535"/>
          </a:xfrm>
          <a:prstGeom prst="line">
            <a:avLst/>
          </a:prstGeom>
          <a:noFill/>
          <a:ln w="9525" cap="flat" cmpd="sng" algn="ctr">
            <a:solidFill>
              <a:sysClr val="windowText" lastClr="000000">
                <a:shade val="95000"/>
                <a:satMod val="105000"/>
              </a:sysClr>
            </a:solidFill>
            <a:prstDash val="solid"/>
          </a:ln>
          <a:effectLst/>
        </p:spPr>
      </p:cxnSp>
      <p:cxnSp>
        <p:nvCxnSpPr>
          <p:cNvPr id="11" name="Straight Connector 10"/>
          <p:cNvCxnSpPr/>
          <p:nvPr/>
        </p:nvCxnSpPr>
        <p:spPr>
          <a:xfrm>
            <a:off x="4575810" y="5054322"/>
            <a:ext cx="0" cy="89535"/>
          </a:xfrm>
          <a:prstGeom prst="line">
            <a:avLst/>
          </a:prstGeom>
          <a:noFill/>
          <a:ln w="9525" cap="flat" cmpd="sng" algn="ctr">
            <a:solidFill>
              <a:sysClr val="windowText" lastClr="000000">
                <a:shade val="95000"/>
                <a:satMod val="105000"/>
              </a:sysClr>
            </a:solidFill>
            <a:prstDash val="solid"/>
          </a:ln>
          <a:effectLst/>
        </p:spPr>
      </p:cxnSp>
      <p:cxnSp>
        <p:nvCxnSpPr>
          <p:cNvPr id="12" name="Straight Connector 11"/>
          <p:cNvCxnSpPr/>
          <p:nvPr/>
        </p:nvCxnSpPr>
        <p:spPr>
          <a:xfrm>
            <a:off x="4863465" y="5054322"/>
            <a:ext cx="0" cy="89535"/>
          </a:xfrm>
          <a:prstGeom prst="line">
            <a:avLst/>
          </a:prstGeom>
          <a:noFill/>
          <a:ln w="9525" cap="flat" cmpd="sng" algn="ctr">
            <a:solidFill>
              <a:sysClr val="windowText" lastClr="000000">
                <a:shade val="95000"/>
                <a:satMod val="105000"/>
              </a:sysClr>
            </a:solidFill>
            <a:prstDash val="solid"/>
          </a:ln>
          <a:effectLst/>
        </p:spPr>
      </p:cxnSp>
      <p:cxnSp>
        <p:nvCxnSpPr>
          <p:cNvPr id="13" name="Straight Connector 12"/>
          <p:cNvCxnSpPr/>
          <p:nvPr/>
        </p:nvCxnSpPr>
        <p:spPr>
          <a:xfrm>
            <a:off x="5154930" y="5058132"/>
            <a:ext cx="0" cy="89535"/>
          </a:xfrm>
          <a:prstGeom prst="line">
            <a:avLst/>
          </a:prstGeom>
          <a:noFill/>
          <a:ln w="9525" cap="flat" cmpd="sng" algn="ctr">
            <a:solidFill>
              <a:sysClr val="windowText" lastClr="000000">
                <a:shade val="95000"/>
                <a:satMod val="105000"/>
              </a:sysClr>
            </a:solidFill>
            <a:prstDash val="solid"/>
          </a:ln>
          <a:effectLst/>
        </p:spPr>
      </p:cxnSp>
      <p:cxnSp>
        <p:nvCxnSpPr>
          <p:cNvPr id="14" name="Straight Connector 13"/>
          <p:cNvCxnSpPr/>
          <p:nvPr/>
        </p:nvCxnSpPr>
        <p:spPr>
          <a:xfrm>
            <a:off x="5432425" y="5063847"/>
            <a:ext cx="0" cy="89535"/>
          </a:xfrm>
          <a:prstGeom prst="line">
            <a:avLst/>
          </a:prstGeom>
          <a:noFill/>
          <a:ln w="9525" cap="flat" cmpd="sng" algn="ctr">
            <a:solidFill>
              <a:sysClr val="windowText" lastClr="000000">
                <a:shade val="95000"/>
                <a:satMod val="105000"/>
              </a:sysClr>
            </a:solidFill>
            <a:prstDash val="solid"/>
          </a:ln>
          <a:effectLst/>
        </p:spPr>
      </p:cxnSp>
      <p:cxnSp>
        <p:nvCxnSpPr>
          <p:cNvPr id="15" name="Straight Connector 14"/>
          <p:cNvCxnSpPr/>
          <p:nvPr/>
        </p:nvCxnSpPr>
        <p:spPr>
          <a:xfrm>
            <a:off x="5692775" y="5061942"/>
            <a:ext cx="0" cy="89535"/>
          </a:xfrm>
          <a:prstGeom prst="line">
            <a:avLst/>
          </a:prstGeom>
          <a:noFill/>
          <a:ln w="9525" cap="flat" cmpd="sng" algn="ctr">
            <a:solidFill>
              <a:sysClr val="windowText" lastClr="000000">
                <a:shade val="95000"/>
                <a:satMod val="105000"/>
              </a:sysClr>
            </a:solidFill>
            <a:prstDash val="solid"/>
          </a:ln>
          <a:effectLst/>
        </p:spPr>
      </p:cxnSp>
      <p:cxnSp>
        <p:nvCxnSpPr>
          <p:cNvPr id="16" name="Straight Connector 15"/>
          <p:cNvCxnSpPr/>
          <p:nvPr/>
        </p:nvCxnSpPr>
        <p:spPr>
          <a:xfrm>
            <a:off x="3326765" y="4042132"/>
            <a:ext cx="290195" cy="666115"/>
          </a:xfrm>
          <a:prstGeom prst="line">
            <a:avLst/>
          </a:prstGeom>
          <a:noFill/>
          <a:ln w="9525" cap="flat" cmpd="sng" algn="ctr">
            <a:solidFill>
              <a:sysClr val="windowText" lastClr="000000">
                <a:shade val="95000"/>
                <a:satMod val="105000"/>
              </a:sysClr>
            </a:solidFill>
            <a:prstDash val="solid"/>
          </a:ln>
          <a:effectLst/>
        </p:spPr>
      </p:cxnSp>
      <p:cxnSp>
        <p:nvCxnSpPr>
          <p:cNvPr id="17" name="Straight Connector 16"/>
          <p:cNvCxnSpPr/>
          <p:nvPr/>
        </p:nvCxnSpPr>
        <p:spPr>
          <a:xfrm flipH="1">
            <a:off x="3617595" y="4375507"/>
            <a:ext cx="61595" cy="332740"/>
          </a:xfrm>
          <a:prstGeom prst="line">
            <a:avLst/>
          </a:prstGeom>
          <a:noFill/>
          <a:ln w="9525" cap="flat" cmpd="sng" algn="ctr">
            <a:solidFill>
              <a:sysClr val="windowText" lastClr="000000">
                <a:shade val="95000"/>
                <a:satMod val="105000"/>
              </a:sysClr>
            </a:solidFill>
            <a:prstDash val="solid"/>
          </a:ln>
          <a:effectLst/>
        </p:spPr>
      </p:cxnSp>
      <p:cxnSp>
        <p:nvCxnSpPr>
          <p:cNvPr id="18" name="Straight Connector 17"/>
          <p:cNvCxnSpPr/>
          <p:nvPr/>
        </p:nvCxnSpPr>
        <p:spPr>
          <a:xfrm>
            <a:off x="3679190" y="4375507"/>
            <a:ext cx="280670" cy="332740"/>
          </a:xfrm>
          <a:prstGeom prst="line">
            <a:avLst/>
          </a:prstGeom>
          <a:noFill/>
          <a:ln w="9525" cap="flat" cmpd="sng" algn="ctr">
            <a:solidFill>
              <a:sysClr val="windowText" lastClr="000000">
                <a:shade val="95000"/>
                <a:satMod val="105000"/>
              </a:sysClr>
            </a:solidFill>
            <a:prstDash val="solid"/>
          </a:ln>
          <a:effectLst/>
        </p:spPr>
      </p:cxnSp>
      <p:cxnSp>
        <p:nvCxnSpPr>
          <p:cNvPr id="19" name="Straight Connector 18"/>
          <p:cNvCxnSpPr/>
          <p:nvPr/>
        </p:nvCxnSpPr>
        <p:spPr>
          <a:xfrm flipH="1">
            <a:off x="3960495" y="3485237"/>
            <a:ext cx="323850" cy="1223010"/>
          </a:xfrm>
          <a:prstGeom prst="line">
            <a:avLst/>
          </a:prstGeom>
          <a:noFill/>
          <a:ln w="9525" cap="flat" cmpd="sng" algn="ctr">
            <a:solidFill>
              <a:sysClr val="windowText" lastClr="000000">
                <a:shade val="95000"/>
                <a:satMod val="105000"/>
              </a:sysClr>
            </a:solidFill>
            <a:prstDash val="solid"/>
          </a:ln>
          <a:effectLst/>
        </p:spPr>
      </p:cxnSp>
      <p:cxnSp>
        <p:nvCxnSpPr>
          <p:cNvPr id="20" name="Straight Connector 19"/>
          <p:cNvCxnSpPr/>
          <p:nvPr/>
        </p:nvCxnSpPr>
        <p:spPr>
          <a:xfrm>
            <a:off x="4284345" y="3485237"/>
            <a:ext cx="604520" cy="1337945"/>
          </a:xfrm>
          <a:prstGeom prst="line">
            <a:avLst/>
          </a:prstGeom>
          <a:noFill/>
          <a:ln w="9525" cap="flat" cmpd="sng" algn="ctr">
            <a:solidFill>
              <a:sysClr val="windowText" lastClr="000000">
                <a:shade val="95000"/>
                <a:satMod val="105000"/>
              </a:sysClr>
            </a:solidFill>
            <a:prstDash val="solid"/>
          </a:ln>
          <a:effectLst/>
        </p:spPr>
      </p:cxnSp>
      <p:cxnSp>
        <p:nvCxnSpPr>
          <p:cNvPr id="21" name="Straight Connector 20"/>
          <p:cNvCxnSpPr/>
          <p:nvPr/>
        </p:nvCxnSpPr>
        <p:spPr>
          <a:xfrm flipH="1">
            <a:off x="4888865" y="4318357"/>
            <a:ext cx="85725" cy="502920"/>
          </a:xfrm>
          <a:prstGeom prst="line">
            <a:avLst/>
          </a:prstGeom>
          <a:noFill/>
          <a:ln w="9525" cap="flat" cmpd="sng" algn="ctr">
            <a:solidFill>
              <a:sysClr val="windowText" lastClr="000000">
                <a:shade val="95000"/>
                <a:satMod val="105000"/>
              </a:sysClr>
            </a:solidFill>
            <a:prstDash val="solid"/>
          </a:ln>
          <a:effectLst/>
        </p:spPr>
      </p:cxnSp>
      <p:cxnSp>
        <p:nvCxnSpPr>
          <p:cNvPr id="22" name="Straight Connector 21"/>
          <p:cNvCxnSpPr/>
          <p:nvPr/>
        </p:nvCxnSpPr>
        <p:spPr>
          <a:xfrm>
            <a:off x="4974590" y="4318357"/>
            <a:ext cx="328295" cy="654685"/>
          </a:xfrm>
          <a:prstGeom prst="line">
            <a:avLst/>
          </a:prstGeom>
          <a:noFill/>
          <a:ln w="9525" cap="flat" cmpd="sng" algn="ctr">
            <a:solidFill>
              <a:sysClr val="windowText" lastClr="000000">
                <a:shade val="95000"/>
                <a:satMod val="105000"/>
              </a:sysClr>
            </a:solidFill>
            <a:prstDash val="solid"/>
          </a:ln>
          <a:effectLst/>
        </p:spPr>
      </p:cxnSp>
      <p:cxnSp>
        <p:nvCxnSpPr>
          <p:cNvPr id="23" name="Straight Connector 22"/>
          <p:cNvCxnSpPr/>
          <p:nvPr/>
        </p:nvCxnSpPr>
        <p:spPr>
          <a:xfrm flipH="1">
            <a:off x="5303520" y="3547467"/>
            <a:ext cx="156210" cy="1425575"/>
          </a:xfrm>
          <a:prstGeom prst="line">
            <a:avLst/>
          </a:prstGeom>
          <a:noFill/>
          <a:ln w="9525" cap="flat" cmpd="sng" algn="ctr">
            <a:solidFill>
              <a:sysClr val="windowText" lastClr="000000">
                <a:shade val="95000"/>
                <a:satMod val="105000"/>
              </a:sysClr>
            </a:solidFill>
            <a:prstDash val="solid"/>
          </a:ln>
          <a:effectLst/>
        </p:spPr>
      </p:cxnSp>
      <p:cxnSp>
        <p:nvCxnSpPr>
          <p:cNvPr id="24" name="Straight Connector 23"/>
          <p:cNvCxnSpPr/>
          <p:nvPr/>
        </p:nvCxnSpPr>
        <p:spPr>
          <a:xfrm>
            <a:off x="5460365" y="3547467"/>
            <a:ext cx="190500" cy="1370965"/>
          </a:xfrm>
          <a:prstGeom prst="line">
            <a:avLst/>
          </a:prstGeom>
          <a:noFill/>
          <a:ln w="9525" cap="flat" cmpd="sng" algn="ctr">
            <a:solidFill>
              <a:sysClr val="windowText" lastClr="000000">
                <a:shade val="95000"/>
                <a:satMod val="105000"/>
              </a:sysClr>
            </a:solidFill>
            <a:prstDash val="solid"/>
          </a:ln>
          <a:effectLst/>
        </p:spPr>
      </p:cxnSp>
      <p:cxnSp>
        <p:nvCxnSpPr>
          <p:cNvPr id="25" name="Straight Connector 24"/>
          <p:cNvCxnSpPr/>
          <p:nvPr/>
        </p:nvCxnSpPr>
        <p:spPr>
          <a:xfrm flipH="1">
            <a:off x="5648960" y="3806547"/>
            <a:ext cx="42545" cy="1108710"/>
          </a:xfrm>
          <a:prstGeom prst="line">
            <a:avLst/>
          </a:prstGeom>
          <a:noFill/>
          <a:ln w="9525" cap="flat" cmpd="sng" algn="ctr">
            <a:solidFill>
              <a:sysClr val="windowText" lastClr="000000">
                <a:shade val="95000"/>
                <a:satMod val="105000"/>
              </a:sysClr>
            </a:solidFill>
            <a:prstDash val="solid"/>
          </a:ln>
          <a:effectLst/>
        </p:spPr>
      </p:cxnSp>
      <p:cxnSp>
        <p:nvCxnSpPr>
          <p:cNvPr id="26" name="Straight Connector 25"/>
          <p:cNvCxnSpPr/>
          <p:nvPr/>
        </p:nvCxnSpPr>
        <p:spPr>
          <a:xfrm>
            <a:off x="5692140" y="3806547"/>
            <a:ext cx="125095" cy="510540"/>
          </a:xfrm>
          <a:prstGeom prst="line">
            <a:avLst/>
          </a:prstGeom>
          <a:noFill/>
          <a:ln w="9525" cap="flat" cmpd="sng" algn="ctr">
            <a:solidFill>
              <a:sysClr val="windowText" lastClr="000000">
                <a:shade val="95000"/>
                <a:satMod val="105000"/>
              </a:sysClr>
            </a:solidFill>
            <a:prstDash val="solid"/>
          </a:ln>
          <a:effectLst/>
        </p:spPr>
      </p:cxnSp>
      <p:sp>
        <p:nvSpPr>
          <p:cNvPr id="27" name="Flowchart: Extract 26"/>
          <p:cNvSpPr/>
          <p:nvPr/>
        </p:nvSpPr>
        <p:spPr>
          <a:xfrm rot="5400000">
            <a:off x="5715000" y="3513812"/>
            <a:ext cx="45085" cy="45085"/>
          </a:xfrm>
          <a:prstGeom prst="flowChartExtract">
            <a:avLst/>
          </a:prstGeom>
          <a:solidFill>
            <a:sysClr val="windowText" lastClr="000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Text Box 2"/>
          <p:cNvSpPr txBox="1">
            <a:spLocks noChangeArrowheads="1"/>
          </p:cNvSpPr>
          <p:nvPr/>
        </p:nvSpPr>
        <p:spPr bwMode="auto">
          <a:xfrm>
            <a:off x="4111342" y="4705583"/>
            <a:ext cx="734695" cy="23558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en-US" sz="800" dirty="0">
                <a:effectLst/>
                <a:latin typeface="Calibri"/>
                <a:ea typeface="Calibri"/>
                <a:cs typeface="Times New Roman"/>
              </a:rPr>
              <a:t>TV campaign camp</a:t>
            </a:r>
            <a:endParaRPr lang="en-US" sz="1100" dirty="0">
              <a:effectLst/>
              <a:latin typeface="Calibri"/>
              <a:ea typeface="Calibri"/>
              <a:cs typeface="Times New Roman"/>
            </a:endParaRPr>
          </a:p>
        </p:txBody>
      </p:sp>
      <p:sp>
        <p:nvSpPr>
          <p:cNvPr id="29" name="Text Box 2"/>
          <p:cNvSpPr txBox="1">
            <a:spLocks noChangeArrowheads="1"/>
          </p:cNvSpPr>
          <p:nvPr/>
        </p:nvSpPr>
        <p:spPr bwMode="auto">
          <a:xfrm>
            <a:off x="4465037" y="5332442"/>
            <a:ext cx="734695" cy="23558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900">
                <a:effectLst/>
                <a:latin typeface="Calibri"/>
                <a:ea typeface="Calibri"/>
                <a:cs typeface="Times New Roman"/>
              </a:rPr>
              <a:t>Weeks</a:t>
            </a:r>
            <a:endParaRPr lang="en-US" sz="1100">
              <a:effectLst/>
              <a:latin typeface="Calibri"/>
              <a:ea typeface="Calibri"/>
              <a:cs typeface="Times New Roman"/>
            </a:endParaRPr>
          </a:p>
        </p:txBody>
      </p:sp>
      <p:sp>
        <p:nvSpPr>
          <p:cNvPr id="30" name="Text Box 2"/>
          <p:cNvSpPr txBox="1">
            <a:spLocks noChangeArrowheads="1"/>
          </p:cNvSpPr>
          <p:nvPr/>
        </p:nvSpPr>
        <p:spPr bwMode="auto">
          <a:xfrm>
            <a:off x="5298157" y="3174712"/>
            <a:ext cx="777240" cy="23558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800">
                <a:effectLst/>
                <a:latin typeface="Calibri"/>
                <a:ea typeface="Calibri"/>
                <a:cs typeface="Times New Roman"/>
              </a:rPr>
              <a:t>Stock at 3p of</a:t>
            </a:r>
            <a:endParaRPr lang="en-US" sz="1100">
              <a:effectLst/>
              <a:latin typeface="Calibri"/>
              <a:ea typeface="Calibri"/>
              <a:cs typeface="Times New Roman"/>
            </a:endParaRPr>
          </a:p>
        </p:txBody>
      </p:sp>
      <p:sp>
        <p:nvSpPr>
          <p:cNvPr id="31" name="Text Box 2"/>
          <p:cNvSpPr txBox="1">
            <a:spLocks noChangeArrowheads="1"/>
          </p:cNvSpPr>
          <p:nvPr/>
        </p:nvSpPr>
        <p:spPr bwMode="auto">
          <a:xfrm>
            <a:off x="4056732" y="5641687"/>
            <a:ext cx="2603500" cy="23558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US" sz="900">
                <a:effectLst/>
                <a:latin typeface="Calibri"/>
                <a:ea typeface="Calibri"/>
                <a:cs typeface="Times New Roman"/>
              </a:rPr>
              <a:t>Weekly sales of lion bars at one newsagent</a:t>
            </a:r>
            <a:endParaRPr lang="en-US" sz="1100">
              <a:effectLst/>
              <a:latin typeface="Calibri"/>
              <a:ea typeface="Calibri"/>
              <a:cs typeface="Times New Roman"/>
            </a:endParaRPr>
          </a:p>
        </p:txBody>
      </p:sp>
      <p:cxnSp>
        <p:nvCxnSpPr>
          <p:cNvPr id="33" name="Straight Connector 32"/>
          <p:cNvCxnSpPr/>
          <p:nvPr/>
        </p:nvCxnSpPr>
        <p:spPr>
          <a:xfrm flipH="1">
            <a:off x="3203848" y="3536354"/>
            <a:ext cx="1229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3203848" y="4005064"/>
            <a:ext cx="1229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178364" y="4544834"/>
            <a:ext cx="1229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40" idx="3"/>
          </p:cNvCxnSpPr>
          <p:nvPr/>
        </p:nvCxnSpPr>
        <p:spPr>
          <a:xfrm flipH="1">
            <a:off x="3203848" y="4976882"/>
            <a:ext cx="72009"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915816" y="3429580"/>
            <a:ext cx="504056" cy="215444"/>
          </a:xfrm>
          <a:prstGeom prst="rect">
            <a:avLst/>
          </a:prstGeom>
          <a:noFill/>
        </p:spPr>
        <p:txBody>
          <a:bodyPr wrap="square" rtlCol="0">
            <a:spAutoFit/>
          </a:bodyPr>
          <a:lstStyle/>
          <a:p>
            <a:r>
              <a:rPr lang="en-US" sz="800" dirty="0" smtClean="0"/>
              <a:t>150</a:t>
            </a:r>
            <a:endParaRPr lang="en-US" sz="800" dirty="0"/>
          </a:p>
        </p:txBody>
      </p:sp>
      <p:sp>
        <p:nvSpPr>
          <p:cNvPr id="38" name="TextBox 37"/>
          <p:cNvSpPr txBox="1"/>
          <p:nvPr/>
        </p:nvSpPr>
        <p:spPr>
          <a:xfrm>
            <a:off x="2879812" y="3933636"/>
            <a:ext cx="540060" cy="215444"/>
          </a:xfrm>
          <a:prstGeom prst="rect">
            <a:avLst/>
          </a:prstGeom>
          <a:noFill/>
        </p:spPr>
        <p:txBody>
          <a:bodyPr wrap="square" rtlCol="0">
            <a:spAutoFit/>
          </a:bodyPr>
          <a:lstStyle/>
          <a:p>
            <a:r>
              <a:rPr lang="en-US" sz="800" dirty="0" smtClean="0"/>
              <a:t>100</a:t>
            </a:r>
            <a:endParaRPr lang="en-US" sz="800" dirty="0"/>
          </a:p>
        </p:txBody>
      </p:sp>
      <p:sp>
        <p:nvSpPr>
          <p:cNvPr id="39" name="TextBox 38"/>
          <p:cNvSpPr txBox="1"/>
          <p:nvPr/>
        </p:nvSpPr>
        <p:spPr>
          <a:xfrm>
            <a:off x="2915816" y="4437112"/>
            <a:ext cx="360040" cy="215444"/>
          </a:xfrm>
          <a:prstGeom prst="rect">
            <a:avLst/>
          </a:prstGeom>
          <a:noFill/>
        </p:spPr>
        <p:txBody>
          <a:bodyPr wrap="square" rtlCol="0">
            <a:spAutoFit/>
          </a:bodyPr>
          <a:lstStyle/>
          <a:p>
            <a:r>
              <a:rPr lang="en-US" sz="800" dirty="0" smtClean="0"/>
              <a:t>50</a:t>
            </a:r>
            <a:endParaRPr lang="en-US" sz="800" dirty="0"/>
          </a:p>
        </p:txBody>
      </p:sp>
      <p:sp>
        <p:nvSpPr>
          <p:cNvPr id="40" name="TextBox 39"/>
          <p:cNvSpPr txBox="1"/>
          <p:nvPr/>
        </p:nvSpPr>
        <p:spPr>
          <a:xfrm>
            <a:off x="2987824" y="4869160"/>
            <a:ext cx="216024" cy="215444"/>
          </a:xfrm>
          <a:prstGeom prst="rect">
            <a:avLst/>
          </a:prstGeom>
          <a:noFill/>
        </p:spPr>
        <p:txBody>
          <a:bodyPr wrap="square" rtlCol="0">
            <a:spAutoFit/>
          </a:bodyPr>
          <a:lstStyle/>
          <a:p>
            <a:r>
              <a:rPr lang="en-US" sz="800" dirty="0" smtClean="0"/>
              <a:t>0</a:t>
            </a:r>
            <a:endParaRPr lang="en-US" sz="800" dirty="0"/>
          </a:p>
        </p:txBody>
      </p:sp>
      <p:sp>
        <p:nvSpPr>
          <p:cNvPr id="43" name="TextBox 42"/>
          <p:cNvSpPr txBox="1"/>
          <p:nvPr/>
        </p:nvSpPr>
        <p:spPr>
          <a:xfrm>
            <a:off x="3335020" y="5157192"/>
            <a:ext cx="2402522" cy="215444"/>
          </a:xfrm>
          <a:prstGeom prst="rect">
            <a:avLst/>
          </a:prstGeom>
          <a:noFill/>
        </p:spPr>
        <p:txBody>
          <a:bodyPr wrap="square" rtlCol="0">
            <a:spAutoFit/>
          </a:bodyPr>
          <a:lstStyle/>
          <a:p>
            <a:r>
              <a:rPr lang="en-US" sz="800" dirty="0" smtClean="0"/>
              <a:t>1           2         3           4         5           6           7          8       9   </a:t>
            </a:r>
            <a:endParaRPr lang="en-US" sz="800" dirty="0"/>
          </a:p>
        </p:txBody>
      </p:sp>
      <p:sp>
        <p:nvSpPr>
          <p:cNvPr id="2" name="Slide Number Placeholder 1"/>
          <p:cNvSpPr>
            <a:spLocks noGrp="1"/>
          </p:cNvSpPr>
          <p:nvPr>
            <p:ph type="sldNum" sz="quarter" idx="12"/>
          </p:nvPr>
        </p:nvSpPr>
        <p:spPr/>
        <p:txBody>
          <a:bodyPr/>
          <a:lstStyle/>
          <a:p>
            <a:fld id="{DB5713A0-DBA1-4AD0-8D7A-0ED48DA37E45}" type="slidenum">
              <a:rPr lang="en-US" smtClean="0"/>
              <a:t>18</a:t>
            </a:fld>
            <a:endParaRPr lang="en-US"/>
          </a:p>
        </p:txBody>
      </p:sp>
    </p:spTree>
    <p:extLst>
      <p:ext uri="{BB962C8B-B14F-4D97-AF65-F5344CB8AC3E}">
        <p14:creationId xmlns:p14="http://schemas.microsoft.com/office/powerpoint/2010/main" val="3430312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Box 103"/>
          <p:cNvSpPr txBox="1"/>
          <p:nvPr/>
        </p:nvSpPr>
        <p:spPr>
          <a:xfrm>
            <a:off x="395536" y="3509714"/>
            <a:ext cx="8568952" cy="3231654"/>
          </a:xfrm>
          <a:prstGeom prst="rect">
            <a:avLst/>
          </a:prstGeom>
          <a:noFill/>
        </p:spPr>
        <p:txBody>
          <a:bodyPr wrap="square" rtlCol="0">
            <a:spAutoFit/>
          </a:bodyPr>
          <a:lstStyle/>
          <a:p>
            <a:pPr algn="just"/>
            <a:r>
              <a:rPr lang="en-US" sz="1700" dirty="0"/>
              <a:t>Stock level:	This line shows how stock levels have changed over time period. As </a:t>
            </a:r>
            <a:r>
              <a:rPr lang="en-US" sz="1700" dirty="0" smtClean="0"/>
              <a:t>			the </a:t>
            </a:r>
            <a:r>
              <a:rPr lang="en-US" sz="1700" dirty="0"/>
              <a:t>stock is used up, the level of stock gradually falls from left to right</a:t>
            </a:r>
            <a:r>
              <a:rPr lang="en-US" sz="1700" dirty="0" smtClean="0"/>
              <a:t>.</a:t>
            </a:r>
          </a:p>
          <a:p>
            <a:pPr algn="just"/>
            <a:endParaRPr lang="en-US" sz="1700" dirty="0"/>
          </a:p>
          <a:p>
            <a:pPr algn="just"/>
            <a:r>
              <a:rPr lang="en-US" sz="1700" dirty="0"/>
              <a:t>Maximum level:	This shows the most that the organization is able to hold in </a:t>
            </a:r>
            <a:r>
              <a:rPr lang="en-US" sz="1700" dirty="0" smtClean="0"/>
              <a:t>stock</a:t>
            </a:r>
          </a:p>
          <a:p>
            <a:pPr algn="just"/>
            <a:endParaRPr lang="en-US" sz="1700" dirty="0"/>
          </a:p>
          <a:p>
            <a:pPr algn="just"/>
            <a:r>
              <a:rPr lang="en-US" sz="1700" dirty="0"/>
              <a:t>Re-order level:	This triggered quantity that is when stock fall to this level a new order </a:t>
            </a:r>
            <a:r>
              <a:rPr lang="en-US" sz="1700" dirty="0" smtClean="0"/>
              <a:t>		                   will </a:t>
            </a:r>
            <a:r>
              <a:rPr lang="en-US" sz="1700" dirty="0"/>
              <a:t>be sent into the </a:t>
            </a:r>
            <a:r>
              <a:rPr lang="en-US" sz="1700" dirty="0" smtClean="0"/>
              <a:t>supplier</a:t>
            </a:r>
          </a:p>
          <a:p>
            <a:pPr algn="just"/>
            <a:endParaRPr lang="en-US" sz="1700" dirty="0"/>
          </a:p>
          <a:p>
            <a:pPr algn="just"/>
            <a:r>
              <a:rPr lang="en-US" sz="1700" dirty="0"/>
              <a:t>Minimum level	This is the level below which stock should be allowed to prevent total </a:t>
            </a:r>
            <a:r>
              <a:rPr lang="en-US" sz="1700" dirty="0" smtClean="0"/>
              <a:t>		                   out </a:t>
            </a:r>
            <a:r>
              <a:rPr lang="en-US" sz="1700" dirty="0"/>
              <a:t>of </a:t>
            </a:r>
            <a:r>
              <a:rPr lang="en-US" sz="1700" dirty="0" smtClean="0"/>
              <a:t>stock</a:t>
            </a:r>
          </a:p>
          <a:p>
            <a:pPr algn="just"/>
            <a:endParaRPr lang="en-US" sz="1700" dirty="0"/>
          </a:p>
          <a:p>
            <a:pPr algn="just"/>
            <a:r>
              <a:rPr lang="en-US" sz="1700" dirty="0"/>
              <a:t>Buffer stock	This serve as an insurance against unexpected</a:t>
            </a:r>
          </a:p>
        </p:txBody>
      </p:sp>
      <p:cxnSp>
        <p:nvCxnSpPr>
          <p:cNvPr id="106" name="Straight Connector 105"/>
          <p:cNvCxnSpPr/>
          <p:nvPr/>
        </p:nvCxnSpPr>
        <p:spPr>
          <a:xfrm>
            <a:off x="3203848" y="457334"/>
            <a:ext cx="0" cy="2408555"/>
          </a:xfrm>
          <a:prstGeom prst="line">
            <a:avLst/>
          </a:prstGeom>
        </p:spPr>
        <p:style>
          <a:lnRef idx="1">
            <a:schemeClr val="dk1"/>
          </a:lnRef>
          <a:fillRef idx="0">
            <a:schemeClr val="dk1"/>
          </a:fillRef>
          <a:effectRef idx="0">
            <a:schemeClr val="dk1"/>
          </a:effectRef>
          <a:fontRef idx="minor">
            <a:schemeClr val="tx1"/>
          </a:fontRef>
        </p:style>
      </p:cxnSp>
      <p:cxnSp>
        <p:nvCxnSpPr>
          <p:cNvPr id="107" name="Straight Connector 106"/>
          <p:cNvCxnSpPr/>
          <p:nvPr/>
        </p:nvCxnSpPr>
        <p:spPr>
          <a:xfrm>
            <a:off x="3210833" y="2865889"/>
            <a:ext cx="2190115" cy="0"/>
          </a:xfrm>
          <a:prstGeom prst="line">
            <a:avLst/>
          </a:prstGeom>
        </p:spPr>
        <p:style>
          <a:lnRef idx="1">
            <a:schemeClr val="dk1"/>
          </a:lnRef>
          <a:fillRef idx="0">
            <a:schemeClr val="dk1"/>
          </a:fillRef>
          <a:effectRef idx="0">
            <a:schemeClr val="dk1"/>
          </a:effectRef>
          <a:fontRef idx="minor">
            <a:schemeClr val="tx1"/>
          </a:fontRef>
        </p:style>
      </p:cxnSp>
      <p:cxnSp>
        <p:nvCxnSpPr>
          <p:cNvPr id="108" name="Straight Connector 107"/>
          <p:cNvCxnSpPr/>
          <p:nvPr/>
        </p:nvCxnSpPr>
        <p:spPr>
          <a:xfrm>
            <a:off x="3606438" y="2826519"/>
            <a:ext cx="0" cy="89535"/>
          </a:xfrm>
          <a:prstGeom prst="line">
            <a:avLst/>
          </a:prstGeom>
        </p:spPr>
        <p:style>
          <a:lnRef idx="1">
            <a:schemeClr val="dk1"/>
          </a:lnRef>
          <a:fillRef idx="0">
            <a:schemeClr val="dk1"/>
          </a:fillRef>
          <a:effectRef idx="0">
            <a:schemeClr val="dk1"/>
          </a:effectRef>
          <a:fontRef idx="minor">
            <a:schemeClr val="tx1"/>
          </a:fontRef>
        </p:style>
      </p:cxnSp>
      <p:cxnSp>
        <p:nvCxnSpPr>
          <p:cNvPr id="109" name="Straight Connector 108"/>
          <p:cNvCxnSpPr/>
          <p:nvPr/>
        </p:nvCxnSpPr>
        <p:spPr>
          <a:xfrm>
            <a:off x="3899173" y="2829694"/>
            <a:ext cx="0" cy="89535"/>
          </a:xfrm>
          <a:prstGeom prst="line">
            <a:avLst/>
          </a:prstGeom>
        </p:spPr>
        <p:style>
          <a:lnRef idx="1">
            <a:schemeClr val="dk1"/>
          </a:lnRef>
          <a:fillRef idx="0">
            <a:schemeClr val="dk1"/>
          </a:fillRef>
          <a:effectRef idx="0">
            <a:schemeClr val="dk1"/>
          </a:effectRef>
          <a:fontRef idx="minor">
            <a:schemeClr val="tx1"/>
          </a:fontRef>
        </p:style>
      </p:cxnSp>
      <p:cxnSp>
        <p:nvCxnSpPr>
          <p:cNvPr id="110" name="Straight Connector 109"/>
          <p:cNvCxnSpPr/>
          <p:nvPr/>
        </p:nvCxnSpPr>
        <p:spPr>
          <a:xfrm>
            <a:off x="4196988" y="2835409"/>
            <a:ext cx="0" cy="89535"/>
          </a:xfrm>
          <a:prstGeom prst="line">
            <a:avLst/>
          </a:prstGeom>
        </p:spPr>
        <p:style>
          <a:lnRef idx="1">
            <a:schemeClr val="dk1"/>
          </a:lnRef>
          <a:fillRef idx="0">
            <a:schemeClr val="dk1"/>
          </a:fillRef>
          <a:effectRef idx="0">
            <a:schemeClr val="dk1"/>
          </a:effectRef>
          <a:fontRef idx="minor">
            <a:schemeClr val="tx1"/>
          </a:fontRef>
        </p:style>
      </p:cxnSp>
      <p:cxnSp>
        <p:nvCxnSpPr>
          <p:cNvPr id="111" name="Straight Connector 110"/>
          <p:cNvCxnSpPr/>
          <p:nvPr/>
        </p:nvCxnSpPr>
        <p:spPr>
          <a:xfrm>
            <a:off x="4452893" y="2822074"/>
            <a:ext cx="0" cy="89535"/>
          </a:xfrm>
          <a:prstGeom prst="line">
            <a:avLst/>
          </a:prstGeom>
        </p:spPr>
        <p:style>
          <a:lnRef idx="1">
            <a:schemeClr val="dk1"/>
          </a:lnRef>
          <a:fillRef idx="0">
            <a:schemeClr val="dk1"/>
          </a:fillRef>
          <a:effectRef idx="0">
            <a:schemeClr val="dk1"/>
          </a:effectRef>
          <a:fontRef idx="minor">
            <a:schemeClr val="tx1"/>
          </a:fontRef>
        </p:style>
      </p:cxnSp>
      <p:cxnSp>
        <p:nvCxnSpPr>
          <p:cNvPr id="112" name="Straight Connector 111"/>
          <p:cNvCxnSpPr/>
          <p:nvPr/>
        </p:nvCxnSpPr>
        <p:spPr>
          <a:xfrm>
            <a:off x="4740548" y="2822074"/>
            <a:ext cx="0" cy="89535"/>
          </a:xfrm>
          <a:prstGeom prst="line">
            <a:avLst/>
          </a:prstGeom>
        </p:spPr>
        <p:style>
          <a:lnRef idx="1">
            <a:schemeClr val="dk1"/>
          </a:lnRef>
          <a:fillRef idx="0">
            <a:schemeClr val="dk1"/>
          </a:fillRef>
          <a:effectRef idx="0">
            <a:schemeClr val="dk1"/>
          </a:effectRef>
          <a:fontRef idx="minor">
            <a:schemeClr val="tx1"/>
          </a:fontRef>
        </p:style>
      </p:cxnSp>
      <p:cxnSp>
        <p:nvCxnSpPr>
          <p:cNvPr id="113" name="Straight Connector 112"/>
          <p:cNvCxnSpPr/>
          <p:nvPr/>
        </p:nvCxnSpPr>
        <p:spPr>
          <a:xfrm>
            <a:off x="5032013" y="2825884"/>
            <a:ext cx="0" cy="89535"/>
          </a:xfrm>
          <a:prstGeom prst="line">
            <a:avLst/>
          </a:prstGeom>
        </p:spPr>
        <p:style>
          <a:lnRef idx="1">
            <a:schemeClr val="dk1"/>
          </a:lnRef>
          <a:fillRef idx="0">
            <a:schemeClr val="dk1"/>
          </a:fillRef>
          <a:effectRef idx="0">
            <a:schemeClr val="dk1"/>
          </a:effectRef>
          <a:fontRef idx="minor">
            <a:schemeClr val="tx1"/>
          </a:fontRef>
        </p:style>
      </p:cxnSp>
      <p:cxnSp>
        <p:nvCxnSpPr>
          <p:cNvPr id="114" name="Straight Connector 113"/>
          <p:cNvCxnSpPr/>
          <p:nvPr/>
        </p:nvCxnSpPr>
        <p:spPr>
          <a:xfrm>
            <a:off x="5309508" y="2831599"/>
            <a:ext cx="0" cy="89535"/>
          </a:xfrm>
          <a:prstGeom prst="line">
            <a:avLst/>
          </a:prstGeom>
        </p:spPr>
        <p:style>
          <a:lnRef idx="1">
            <a:schemeClr val="dk1"/>
          </a:lnRef>
          <a:fillRef idx="0">
            <a:schemeClr val="dk1"/>
          </a:fillRef>
          <a:effectRef idx="0">
            <a:schemeClr val="dk1"/>
          </a:effectRef>
          <a:fontRef idx="minor">
            <a:schemeClr val="tx1"/>
          </a:fontRef>
        </p:style>
      </p:cxnSp>
      <p:cxnSp>
        <p:nvCxnSpPr>
          <p:cNvPr id="115" name="Straight Connector 114"/>
          <p:cNvCxnSpPr/>
          <p:nvPr/>
        </p:nvCxnSpPr>
        <p:spPr>
          <a:xfrm>
            <a:off x="3234328" y="444669"/>
            <a:ext cx="861695" cy="2032000"/>
          </a:xfrm>
          <a:prstGeom prst="line">
            <a:avLst/>
          </a:prstGeom>
        </p:spPr>
        <p:style>
          <a:lnRef idx="1">
            <a:schemeClr val="dk1"/>
          </a:lnRef>
          <a:fillRef idx="0">
            <a:schemeClr val="dk1"/>
          </a:fillRef>
          <a:effectRef idx="0">
            <a:schemeClr val="dk1"/>
          </a:effectRef>
          <a:fontRef idx="minor">
            <a:schemeClr val="tx1"/>
          </a:fontRef>
        </p:style>
      </p:cxnSp>
      <p:cxnSp>
        <p:nvCxnSpPr>
          <p:cNvPr id="116" name="Straight Connector 115"/>
          <p:cNvCxnSpPr/>
          <p:nvPr/>
        </p:nvCxnSpPr>
        <p:spPr>
          <a:xfrm>
            <a:off x="4091578" y="438319"/>
            <a:ext cx="0" cy="2035810"/>
          </a:xfrm>
          <a:prstGeom prst="line">
            <a:avLst/>
          </a:prstGeom>
        </p:spPr>
        <p:style>
          <a:lnRef idx="1">
            <a:schemeClr val="dk1"/>
          </a:lnRef>
          <a:fillRef idx="0">
            <a:schemeClr val="dk1"/>
          </a:fillRef>
          <a:effectRef idx="0">
            <a:schemeClr val="dk1"/>
          </a:effectRef>
          <a:fontRef idx="minor">
            <a:schemeClr val="tx1"/>
          </a:fontRef>
        </p:style>
      </p:cxnSp>
      <p:cxnSp>
        <p:nvCxnSpPr>
          <p:cNvPr id="117" name="Straight Connector 116"/>
          <p:cNvCxnSpPr/>
          <p:nvPr/>
        </p:nvCxnSpPr>
        <p:spPr>
          <a:xfrm>
            <a:off x="4091578" y="502419"/>
            <a:ext cx="863600" cy="2019300"/>
          </a:xfrm>
          <a:prstGeom prst="line">
            <a:avLst/>
          </a:prstGeom>
        </p:spPr>
        <p:style>
          <a:lnRef idx="1">
            <a:schemeClr val="dk1"/>
          </a:lnRef>
          <a:fillRef idx="0">
            <a:schemeClr val="dk1"/>
          </a:fillRef>
          <a:effectRef idx="0">
            <a:schemeClr val="dk1"/>
          </a:effectRef>
          <a:fontRef idx="minor">
            <a:schemeClr val="tx1"/>
          </a:fontRef>
        </p:style>
      </p:cxnSp>
      <p:cxnSp>
        <p:nvCxnSpPr>
          <p:cNvPr id="118" name="Straight Connector 117"/>
          <p:cNvCxnSpPr/>
          <p:nvPr/>
        </p:nvCxnSpPr>
        <p:spPr>
          <a:xfrm flipH="1">
            <a:off x="4951368" y="454159"/>
            <a:ext cx="404495" cy="2061210"/>
          </a:xfrm>
          <a:prstGeom prst="line">
            <a:avLst/>
          </a:prstGeom>
        </p:spPr>
        <p:style>
          <a:lnRef idx="1">
            <a:schemeClr val="dk1"/>
          </a:lnRef>
          <a:fillRef idx="0">
            <a:schemeClr val="dk1"/>
          </a:fillRef>
          <a:effectRef idx="0">
            <a:schemeClr val="dk1"/>
          </a:effectRef>
          <a:fontRef idx="minor">
            <a:schemeClr val="tx1"/>
          </a:fontRef>
        </p:style>
      </p:cxnSp>
      <p:cxnSp>
        <p:nvCxnSpPr>
          <p:cNvPr id="119" name="Straight Connector 118"/>
          <p:cNvCxnSpPr/>
          <p:nvPr/>
        </p:nvCxnSpPr>
        <p:spPr>
          <a:xfrm>
            <a:off x="5367928" y="466224"/>
            <a:ext cx="125095" cy="510540"/>
          </a:xfrm>
          <a:prstGeom prst="line">
            <a:avLst/>
          </a:prstGeom>
        </p:spPr>
        <p:style>
          <a:lnRef idx="1">
            <a:schemeClr val="dk1"/>
          </a:lnRef>
          <a:fillRef idx="0">
            <a:schemeClr val="dk1"/>
          </a:fillRef>
          <a:effectRef idx="0">
            <a:schemeClr val="dk1"/>
          </a:effectRef>
          <a:fontRef idx="minor">
            <a:schemeClr val="tx1"/>
          </a:fontRef>
        </p:style>
      </p:cxnSp>
      <p:cxnSp>
        <p:nvCxnSpPr>
          <p:cNvPr id="120" name="Straight Connector 119"/>
          <p:cNvCxnSpPr/>
          <p:nvPr/>
        </p:nvCxnSpPr>
        <p:spPr>
          <a:xfrm>
            <a:off x="3255283" y="2522989"/>
            <a:ext cx="2190115" cy="0"/>
          </a:xfrm>
          <a:prstGeom prst="line">
            <a:avLst/>
          </a:prstGeom>
        </p:spPr>
        <p:style>
          <a:lnRef idx="1">
            <a:schemeClr val="dk1"/>
          </a:lnRef>
          <a:fillRef idx="0">
            <a:schemeClr val="dk1"/>
          </a:fillRef>
          <a:effectRef idx="0">
            <a:schemeClr val="dk1"/>
          </a:effectRef>
          <a:fontRef idx="minor">
            <a:schemeClr val="tx1"/>
          </a:fontRef>
        </p:style>
      </p:cxnSp>
      <p:cxnSp>
        <p:nvCxnSpPr>
          <p:cNvPr id="121" name="Straight Connector 120"/>
          <p:cNvCxnSpPr/>
          <p:nvPr/>
        </p:nvCxnSpPr>
        <p:spPr>
          <a:xfrm>
            <a:off x="3210833" y="1847349"/>
            <a:ext cx="2190115" cy="0"/>
          </a:xfrm>
          <a:prstGeom prst="line">
            <a:avLst/>
          </a:prstGeom>
        </p:spPr>
        <p:style>
          <a:lnRef idx="1">
            <a:schemeClr val="dk1"/>
          </a:lnRef>
          <a:fillRef idx="0">
            <a:schemeClr val="dk1"/>
          </a:fillRef>
          <a:effectRef idx="0">
            <a:schemeClr val="dk1"/>
          </a:effectRef>
          <a:fontRef idx="minor">
            <a:schemeClr val="tx1"/>
          </a:fontRef>
        </p:style>
      </p:cxnSp>
      <p:cxnSp>
        <p:nvCxnSpPr>
          <p:cNvPr id="122" name="Straight Connector 121"/>
          <p:cNvCxnSpPr/>
          <p:nvPr/>
        </p:nvCxnSpPr>
        <p:spPr>
          <a:xfrm>
            <a:off x="3210198" y="449714"/>
            <a:ext cx="2566035" cy="0"/>
          </a:xfrm>
          <a:prstGeom prst="line">
            <a:avLst/>
          </a:prstGeom>
        </p:spPr>
        <p:style>
          <a:lnRef idx="1">
            <a:schemeClr val="accent3"/>
          </a:lnRef>
          <a:fillRef idx="0">
            <a:schemeClr val="accent3"/>
          </a:fillRef>
          <a:effectRef idx="0">
            <a:schemeClr val="accent3"/>
          </a:effectRef>
          <a:fontRef idx="minor">
            <a:schemeClr val="tx1"/>
          </a:fontRef>
        </p:style>
      </p:cxnSp>
      <p:sp>
        <p:nvSpPr>
          <p:cNvPr id="123" name="TextBox 122"/>
          <p:cNvSpPr txBox="1"/>
          <p:nvPr/>
        </p:nvSpPr>
        <p:spPr>
          <a:xfrm>
            <a:off x="2627784" y="438319"/>
            <a:ext cx="504056" cy="2554545"/>
          </a:xfrm>
          <a:prstGeom prst="rect">
            <a:avLst/>
          </a:prstGeom>
          <a:noFill/>
        </p:spPr>
        <p:txBody>
          <a:bodyPr wrap="square" rtlCol="0">
            <a:spAutoFit/>
          </a:bodyPr>
          <a:lstStyle/>
          <a:p>
            <a:r>
              <a:rPr lang="en-US" sz="800" dirty="0" smtClean="0"/>
              <a:t>700</a:t>
            </a:r>
          </a:p>
          <a:p>
            <a:endParaRPr lang="en-US" sz="800" dirty="0"/>
          </a:p>
          <a:p>
            <a:endParaRPr lang="en-US" sz="800" dirty="0" smtClean="0"/>
          </a:p>
          <a:p>
            <a:r>
              <a:rPr lang="en-US" sz="800" dirty="0" smtClean="0"/>
              <a:t>600</a:t>
            </a:r>
          </a:p>
          <a:p>
            <a:endParaRPr lang="en-US" sz="800" dirty="0" smtClean="0"/>
          </a:p>
          <a:p>
            <a:endParaRPr lang="en-US" sz="800" dirty="0" smtClean="0"/>
          </a:p>
          <a:p>
            <a:r>
              <a:rPr lang="en-US" sz="800" dirty="0" smtClean="0"/>
              <a:t>500</a:t>
            </a:r>
          </a:p>
          <a:p>
            <a:endParaRPr lang="en-US" sz="800" dirty="0" smtClean="0"/>
          </a:p>
          <a:p>
            <a:endParaRPr lang="en-US" sz="800" dirty="0" smtClean="0"/>
          </a:p>
          <a:p>
            <a:r>
              <a:rPr lang="en-US" sz="800" dirty="0" smtClean="0"/>
              <a:t>400</a:t>
            </a:r>
          </a:p>
          <a:p>
            <a:endParaRPr lang="en-US" sz="800" dirty="0" smtClean="0"/>
          </a:p>
          <a:p>
            <a:endParaRPr lang="en-US" sz="800" dirty="0" smtClean="0"/>
          </a:p>
          <a:p>
            <a:r>
              <a:rPr lang="en-US" sz="800" dirty="0" smtClean="0"/>
              <a:t>300</a:t>
            </a:r>
          </a:p>
          <a:p>
            <a:endParaRPr lang="en-US" sz="800" dirty="0" smtClean="0"/>
          </a:p>
          <a:p>
            <a:endParaRPr lang="en-US" sz="800" dirty="0" smtClean="0"/>
          </a:p>
          <a:p>
            <a:r>
              <a:rPr lang="en-US" sz="800" dirty="0" smtClean="0"/>
              <a:t>200</a:t>
            </a:r>
          </a:p>
          <a:p>
            <a:endParaRPr lang="en-US" sz="800" dirty="0" smtClean="0"/>
          </a:p>
          <a:p>
            <a:r>
              <a:rPr lang="en-US" sz="800" dirty="0" smtClean="0"/>
              <a:t>100</a:t>
            </a:r>
          </a:p>
          <a:p>
            <a:endParaRPr lang="en-US" sz="800" dirty="0"/>
          </a:p>
          <a:p>
            <a:r>
              <a:rPr lang="en-US" sz="800" dirty="0" smtClean="0"/>
              <a:t>0</a:t>
            </a:r>
            <a:endParaRPr lang="en-US" sz="800" dirty="0"/>
          </a:p>
        </p:txBody>
      </p:sp>
      <p:cxnSp>
        <p:nvCxnSpPr>
          <p:cNvPr id="125" name="Straight Connector 124"/>
          <p:cNvCxnSpPr/>
          <p:nvPr/>
        </p:nvCxnSpPr>
        <p:spPr>
          <a:xfrm flipH="1">
            <a:off x="3059832" y="548680"/>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a:off x="3059832" y="908720"/>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a:off x="3059832" y="1268760"/>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a:off x="3059832" y="1628800"/>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3059832" y="1988840"/>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H="1">
            <a:off x="3059832" y="2348880"/>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3059832" y="2625722"/>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H="1">
            <a:off x="3059832" y="2780928"/>
            <a:ext cx="144016" cy="0"/>
          </a:xfrm>
          <a:prstGeom prst="line">
            <a:avLst/>
          </a:prstGeom>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3707904" y="260648"/>
            <a:ext cx="1445711" cy="246221"/>
          </a:xfrm>
          <a:prstGeom prst="rect">
            <a:avLst/>
          </a:prstGeom>
          <a:noFill/>
        </p:spPr>
        <p:txBody>
          <a:bodyPr wrap="square" rtlCol="0">
            <a:spAutoFit/>
          </a:bodyPr>
          <a:lstStyle/>
          <a:p>
            <a:r>
              <a:rPr lang="en-US" sz="1000" dirty="0" smtClean="0"/>
              <a:t>MAXIMUM</a:t>
            </a:r>
            <a:endParaRPr lang="en-US" sz="1000" dirty="0"/>
          </a:p>
        </p:txBody>
      </p:sp>
      <p:sp>
        <p:nvSpPr>
          <p:cNvPr id="134" name="TextBox 133"/>
          <p:cNvSpPr txBox="1"/>
          <p:nvPr/>
        </p:nvSpPr>
        <p:spPr>
          <a:xfrm>
            <a:off x="4096023" y="1661611"/>
            <a:ext cx="644525" cy="215444"/>
          </a:xfrm>
          <a:prstGeom prst="rect">
            <a:avLst/>
          </a:prstGeom>
          <a:noFill/>
        </p:spPr>
        <p:txBody>
          <a:bodyPr wrap="square" rtlCol="0">
            <a:spAutoFit/>
          </a:bodyPr>
          <a:lstStyle/>
          <a:p>
            <a:r>
              <a:rPr lang="en-US" sz="800" dirty="0" smtClean="0"/>
              <a:t>Re-order</a:t>
            </a:r>
            <a:endParaRPr lang="en-US" sz="800" dirty="0"/>
          </a:p>
        </p:txBody>
      </p:sp>
      <p:sp>
        <p:nvSpPr>
          <p:cNvPr id="135" name="TextBox 134"/>
          <p:cNvSpPr txBox="1"/>
          <p:nvPr/>
        </p:nvSpPr>
        <p:spPr>
          <a:xfrm>
            <a:off x="4196988" y="2348880"/>
            <a:ext cx="663044" cy="215444"/>
          </a:xfrm>
          <a:prstGeom prst="rect">
            <a:avLst/>
          </a:prstGeom>
          <a:noFill/>
        </p:spPr>
        <p:txBody>
          <a:bodyPr wrap="square" rtlCol="0">
            <a:spAutoFit/>
          </a:bodyPr>
          <a:lstStyle/>
          <a:p>
            <a:r>
              <a:rPr lang="en-US" sz="800" dirty="0" smtClean="0"/>
              <a:t>Minimum</a:t>
            </a:r>
            <a:endParaRPr lang="en-US" sz="800" dirty="0"/>
          </a:p>
        </p:txBody>
      </p:sp>
      <p:sp>
        <p:nvSpPr>
          <p:cNvPr id="136" name="TextBox 135"/>
          <p:cNvSpPr txBox="1"/>
          <p:nvPr/>
        </p:nvSpPr>
        <p:spPr>
          <a:xfrm>
            <a:off x="3131840" y="2992864"/>
            <a:ext cx="2157095" cy="215444"/>
          </a:xfrm>
          <a:prstGeom prst="rect">
            <a:avLst/>
          </a:prstGeom>
          <a:noFill/>
        </p:spPr>
        <p:txBody>
          <a:bodyPr wrap="square" rtlCol="0">
            <a:spAutoFit/>
          </a:bodyPr>
          <a:lstStyle/>
          <a:p>
            <a:r>
              <a:rPr lang="en-US" sz="800" dirty="0" smtClean="0"/>
              <a:t>1              2           3           4         5           6           7</a:t>
            </a:r>
            <a:endParaRPr lang="en-US" sz="800" dirty="0"/>
          </a:p>
        </p:txBody>
      </p:sp>
      <p:cxnSp>
        <p:nvCxnSpPr>
          <p:cNvPr id="141" name="Straight Connector 140"/>
          <p:cNvCxnSpPr/>
          <p:nvPr/>
        </p:nvCxnSpPr>
        <p:spPr>
          <a:xfrm>
            <a:off x="3203848" y="2852936"/>
            <a:ext cx="0" cy="89535"/>
          </a:xfrm>
          <a:prstGeom prst="line">
            <a:avLst/>
          </a:prstGeom>
        </p:spPr>
        <p:style>
          <a:lnRef idx="1">
            <a:schemeClr val="dk1"/>
          </a:lnRef>
          <a:fillRef idx="0">
            <a:schemeClr val="dk1"/>
          </a:fillRef>
          <a:effectRef idx="0">
            <a:schemeClr val="dk1"/>
          </a:effectRef>
          <a:fontRef idx="minor">
            <a:schemeClr val="tx1"/>
          </a:fontRef>
        </p:style>
      </p:cxnSp>
      <p:sp>
        <p:nvSpPr>
          <p:cNvPr id="142" name="TextBox 141"/>
          <p:cNvSpPr txBox="1"/>
          <p:nvPr/>
        </p:nvSpPr>
        <p:spPr>
          <a:xfrm>
            <a:off x="4096023" y="3208308"/>
            <a:ext cx="859155" cy="215444"/>
          </a:xfrm>
          <a:prstGeom prst="rect">
            <a:avLst/>
          </a:prstGeom>
          <a:noFill/>
        </p:spPr>
        <p:txBody>
          <a:bodyPr wrap="square" rtlCol="0">
            <a:spAutoFit/>
          </a:bodyPr>
          <a:lstStyle/>
          <a:p>
            <a:r>
              <a:rPr lang="en-US" sz="800" dirty="0" smtClean="0"/>
              <a:t>Time months</a:t>
            </a:r>
            <a:endParaRPr lang="en-US" sz="800" dirty="0"/>
          </a:p>
        </p:txBody>
      </p:sp>
      <p:sp>
        <p:nvSpPr>
          <p:cNvPr id="2" name="Slide Number Placeholder 1"/>
          <p:cNvSpPr>
            <a:spLocks noGrp="1"/>
          </p:cNvSpPr>
          <p:nvPr>
            <p:ph type="sldNum" sz="quarter" idx="12"/>
          </p:nvPr>
        </p:nvSpPr>
        <p:spPr/>
        <p:txBody>
          <a:bodyPr/>
          <a:lstStyle/>
          <a:p>
            <a:fld id="{DB5713A0-DBA1-4AD0-8D7A-0ED48DA37E45}" type="slidenum">
              <a:rPr lang="en-US" smtClean="0"/>
              <a:t>19</a:t>
            </a:fld>
            <a:endParaRPr lang="en-US"/>
          </a:p>
        </p:txBody>
      </p:sp>
    </p:spTree>
    <p:extLst>
      <p:ext uri="{BB962C8B-B14F-4D97-AF65-F5344CB8AC3E}">
        <p14:creationId xmlns:p14="http://schemas.microsoft.com/office/powerpoint/2010/main" val="3041751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16632"/>
            <a:ext cx="8712968" cy="6286336"/>
          </a:xfrm>
          <a:prstGeom prst="rect">
            <a:avLst/>
          </a:prstGeom>
          <a:noFill/>
        </p:spPr>
        <p:txBody>
          <a:bodyPr wrap="square" rtlCol="0">
            <a:spAutoFit/>
          </a:bodyPr>
          <a:lstStyle/>
          <a:p>
            <a:pPr algn="just"/>
            <a:r>
              <a:rPr lang="en-US" sz="1750" b="1" dirty="0" smtClean="0"/>
              <a:t>THE STRATEGIC ROLE OF MODERN STORES MANAGEMENT AND INVENTORY/ STOCK CONTROL</a:t>
            </a:r>
          </a:p>
          <a:p>
            <a:pPr algn="just"/>
            <a:endParaRPr lang="en-US" sz="1750" dirty="0" smtClean="0"/>
          </a:p>
          <a:p>
            <a:pPr algn="just"/>
            <a:r>
              <a:rPr lang="en-US" sz="1750" b="1" dirty="0" smtClean="0"/>
              <a:t>INTRODUCTION</a:t>
            </a:r>
            <a:endParaRPr lang="en-US" sz="1750" dirty="0" smtClean="0"/>
          </a:p>
          <a:p>
            <a:pPr algn="just"/>
            <a:endParaRPr lang="en-US" sz="1750" dirty="0" smtClean="0"/>
          </a:p>
          <a:p>
            <a:pPr algn="just"/>
            <a:r>
              <a:rPr lang="en-US" sz="1750" dirty="0" smtClean="0"/>
              <a:t>All </a:t>
            </a:r>
            <a:r>
              <a:rPr lang="en-US" sz="1750" dirty="0" err="1" smtClean="0"/>
              <a:t>organisations</a:t>
            </a:r>
            <a:r>
              <a:rPr lang="en-US" sz="1750" dirty="0" smtClean="0"/>
              <a:t> whether public or private need inputs of materials, supplies, works and services from external vendors or suppliers. </a:t>
            </a:r>
            <a:r>
              <a:rPr lang="en-US" sz="1750" dirty="0"/>
              <a:t>This is where modern stores and inventory management comes in into the picture. </a:t>
            </a:r>
            <a:endParaRPr lang="en-US" sz="1750" dirty="0" smtClean="0"/>
          </a:p>
          <a:p>
            <a:pPr algn="just"/>
            <a:endParaRPr lang="en-US" sz="1750" b="1" dirty="0" smtClean="0"/>
          </a:p>
          <a:p>
            <a:pPr algn="just"/>
            <a:r>
              <a:rPr lang="en-US" sz="1750" b="1" dirty="0" smtClean="0"/>
              <a:t>Importance </a:t>
            </a:r>
          </a:p>
          <a:p>
            <a:pPr algn="just"/>
            <a:r>
              <a:rPr lang="en-US" sz="1750" dirty="0" smtClean="0"/>
              <a:t>It is important to maintain adequate raw materials inventory in the proper quantity and at the right place to avoid any mishap since the finished product that we issue or sell are made from this materials. </a:t>
            </a:r>
            <a:endParaRPr lang="en-US" sz="1750" dirty="0"/>
          </a:p>
          <a:p>
            <a:pPr algn="just"/>
            <a:endParaRPr lang="en-US" sz="1750" dirty="0"/>
          </a:p>
          <a:p>
            <a:pPr algn="just"/>
            <a:r>
              <a:rPr lang="en-US" sz="1750" dirty="0" smtClean="0"/>
              <a:t>Therefore, the strategic role of modern stores management and inventory control is central to the delivery of both public and private organization. In this lecture, we examine “the strategic role of modern stores management and inventory/ stock control” (supply function) in managing these inputs. </a:t>
            </a:r>
          </a:p>
          <a:p>
            <a:pPr algn="just"/>
            <a:endParaRPr lang="en-US" sz="1750" dirty="0" smtClean="0"/>
          </a:p>
          <a:p>
            <a:pPr algn="just"/>
            <a:r>
              <a:rPr lang="en-US" sz="1750" b="1" dirty="0" smtClean="0"/>
              <a:t>DEFINITIONS AND MEANING OF STORES</a:t>
            </a:r>
            <a:endParaRPr lang="en-US" sz="1750" dirty="0" smtClean="0"/>
          </a:p>
          <a:p>
            <a:pPr algn="just"/>
            <a:r>
              <a:rPr lang="en-US" sz="1750" dirty="0" smtClean="0"/>
              <a:t>“Stores”. Generally, unworked material is known as stores. “Stores mean all movable property belonging to organization or government except money, stamps and securities.</a:t>
            </a:r>
          </a:p>
          <a:p>
            <a:pPr algn="just"/>
            <a:endParaRPr lang="en-US" sz="1750" dirty="0" smtClean="0"/>
          </a:p>
        </p:txBody>
      </p:sp>
      <p:sp>
        <p:nvSpPr>
          <p:cNvPr id="2" name="Slide Number Placeholder 1"/>
          <p:cNvSpPr>
            <a:spLocks noGrp="1"/>
          </p:cNvSpPr>
          <p:nvPr>
            <p:ph type="sldNum" sz="quarter" idx="12"/>
          </p:nvPr>
        </p:nvSpPr>
        <p:spPr/>
        <p:txBody>
          <a:bodyPr/>
          <a:lstStyle/>
          <a:p>
            <a:fld id="{DB5713A0-DBA1-4AD0-8D7A-0ED48DA37E45}" type="slidenum">
              <a:rPr lang="en-US" smtClean="0"/>
              <a:t>2</a:t>
            </a:fld>
            <a:endParaRPr lang="en-US"/>
          </a:p>
        </p:txBody>
      </p:sp>
    </p:spTree>
    <p:extLst>
      <p:ext uri="{BB962C8B-B14F-4D97-AF65-F5344CB8AC3E}">
        <p14:creationId xmlns:p14="http://schemas.microsoft.com/office/powerpoint/2010/main" val="3407145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60648"/>
            <a:ext cx="8640960" cy="6463308"/>
          </a:xfrm>
          <a:prstGeom prst="rect">
            <a:avLst/>
          </a:prstGeom>
          <a:noFill/>
        </p:spPr>
        <p:txBody>
          <a:bodyPr wrap="square" rtlCol="0">
            <a:spAutoFit/>
          </a:bodyPr>
          <a:lstStyle/>
          <a:p>
            <a:r>
              <a:rPr lang="en-US" b="1" dirty="0"/>
              <a:t>TYPES OF STOCK </a:t>
            </a:r>
            <a:endParaRPr lang="en-US" dirty="0"/>
          </a:p>
          <a:p>
            <a:r>
              <a:rPr lang="en-US" dirty="0"/>
              <a:t>Organizations generally especially manufacturing company hold three (3) types of stock</a:t>
            </a:r>
          </a:p>
          <a:p>
            <a:pPr lvl="0"/>
            <a:r>
              <a:rPr lang="en-US" dirty="0"/>
              <a:t>Raw materials and components</a:t>
            </a:r>
          </a:p>
          <a:p>
            <a:pPr lvl="0"/>
            <a:r>
              <a:rPr lang="en-US" dirty="0"/>
              <a:t>Work in progress (WIP)</a:t>
            </a:r>
          </a:p>
          <a:p>
            <a:pPr lvl="0"/>
            <a:r>
              <a:rPr lang="en-US" dirty="0"/>
              <a:t>Finished goods.</a:t>
            </a:r>
          </a:p>
          <a:p>
            <a:endParaRPr lang="en-US" dirty="0" smtClean="0"/>
          </a:p>
          <a:p>
            <a:r>
              <a:rPr lang="en-US" b="1" dirty="0"/>
              <a:t>OBJECTIVES OF MODERN STORE KEEPING</a:t>
            </a:r>
            <a:endParaRPr lang="en-US" dirty="0"/>
          </a:p>
          <a:p>
            <a:pPr marL="342900" indent="-342900">
              <a:buFont typeface="+mj-lt"/>
              <a:buAutoNum type="arabicPeriod"/>
            </a:pPr>
            <a:r>
              <a:rPr lang="en-US" dirty="0"/>
              <a:t>An efficient stores management has normally the following main objectives:</a:t>
            </a:r>
          </a:p>
          <a:p>
            <a:pPr marL="342900" lvl="0" indent="-342900">
              <a:buFont typeface="+mj-lt"/>
              <a:buAutoNum type="arabicPeriod"/>
            </a:pPr>
            <a:r>
              <a:rPr lang="en-US" dirty="0"/>
              <a:t>To prevent over stocking and under stocking of the material and supplies</a:t>
            </a:r>
          </a:p>
          <a:p>
            <a:pPr marL="342900" lvl="0" indent="-342900">
              <a:buFont typeface="+mj-lt"/>
              <a:buAutoNum type="arabicPeriod"/>
            </a:pPr>
            <a:r>
              <a:rPr lang="en-US" dirty="0"/>
              <a:t>To ensure safe handling of materials and prevent their possible damage</a:t>
            </a:r>
          </a:p>
          <a:p>
            <a:pPr marL="342900" lvl="0" indent="-342900">
              <a:buFont typeface="+mj-lt"/>
              <a:buAutoNum type="arabicPeriod"/>
            </a:pPr>
            <a:r>
              <a:rPr lang="en-US" dirty="0"/>
              <a:t>To protect materials from pilferage, theft, fire and other accidents or risk</a:t>
            </a:r>
          </a:p>
          <a:p>
            <a:pPr marL="342900" lvl="0" indent="-342900">
              <a:buFont typeface="+mj-lt"/>
              <a:buAutoNum type="arabicPeriod"/>
            </a:pPr>
            <a:r>
              <a:rPr lang="en-US" dirty="0"/>
              <a:t>To ensure proper and continuous control over the materials and supplies</a:t>
            </a:r>
          </a:p>
          <a:p>
            <a:pPr marL="342900" lvl="0" indent="-342900">
              <a:buFont typeface="+mj-lt"/>
              <a:buAutoNum type="arabicPeriod"/>
            </a:pPr>
            <a:r>
              <a:rPr lang="en-US" dirty="0"/>
              <a:t>To ensure most effective utilization of available storage space.</a:t>
            </a:r>
          </a:p>
          <a:p>
            <a:pPr marL="342900" lvl="0" indent="-342900">
              <a:buFont typeface="+mj-lt"/>
              <a:buAutoNum type="arabicPeriod"/>
            </a:pPr>
            <a:r>
              <a:rPr lang="en-US" dirty="0"/>
              <a:t>To optimize the efficiency of the personnel engaged in the store</a:t>
            </a:r>
          </a:p>
          <a:p>
            <a:pPr marL="342900" lvl="0" indent="-342900">
              <a:buFont typeface="+mj-lt"/>
              <a:buAutoNum type="arabicPeriod"/>
            </a:pPr>
            <a:r>
              <a:rPr lang="en-US" dirty="0"/>
              <a:t>To make available a balanced flow of raw materials, components, tools, equipment, and other commodities necessary to meet operational requirements.</a:t>
            </a:r>
          </a:p>
          <a:p>
            <a:pPr marL="342900" lvl="0" indent="-342900">
              <a:buFont typeface="+mj-lt"/>
              <a:buAutoNum type="arabicPeriod"/>
            </a:pPr>
            <a:r>
              <a:rPr lang="en-US" dirty="0"/>
              <a:t>To level out irregularities in purchasing.</a:t>
            </a:r>
          </a:p>
          <a:p>
            <a:pPr marL="342900" lvl="0" indent="-342900">
              <a:buFont typeface="+mj-lt"/>
              <a:buAutoNum type="arabicPeriod"/>
            </a:pPr>
            <a:r>
              <a:rPr lang="en-US" dirty="0"/>
              <a:t>To offset delays in transportation.</a:t>
            </a:r>
          </a:p>
          <a:p>
            <a:pPr marL="342900" lvl="0" indent="-342900">
              <a:buFont typeface="+mj-lt"/>
              <a:buAutoNum type="arabicPeriod"/>
            </a:pPr>
            <a:r>
              <a:rPr lang="en-US" dirty="0"/>
              <a:t>To provide maintenance materials, spare parts, and general stores as required.</a:t>
            </a:r>
          </a:p>
          <a:p>
            <a:pPr marL="342900" lvl="0" indent="-342900">
              <a:buFont typeface="+mj-lt"/>
              <a:buAutoNum type="arabicPeriod"/>
            </a:pPr>
            <a:r>
              <a:rPr lang="en-US" dirty="0"/>
              <a:t>To add flexibility to production schedule.</a:t>
            </a:r>
          </a:p>
          <a:p>
            <a:pPr marL="342900" lvl="0" indent="-342900">
              <a:buFont typeface="+mj-lt"/>
              <a:buAutoNum type="arabicPeriod"/>
            </a:pPr>
            <a:r>
              <a:rPr lang="en-US" dirty="0"/>
              <a:t>Permit quantity, purchases which bring lower prices.</a:t>
            </a:r>
          </a:p>
          <a:p>
            <a:pPr marL="342900" lvl="0" indent="-342900">
              <a:buFont typeface="+mj-lt"/>
              <a:buAutoNum type="arabicPeriod"/>
            </a:pPr>
            <a:r>
              <a:rPr lang="en-US" dirty="0"/>
              <a:t>To ensure right time delivery to customers</a:t>
            </a:r>
            <a:r>
              <a:rPr lang="en-US" dirty="0" smtClean="0"/>
              <a:t>.</a:t>
            </a:r>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20</a:t>
            </a:fld>
            <a:endParaRPr lang="en-US"/>
          </a:p>
        </p:txBody>
      </p:sp>
    </p:spTree>
    <p:extLst>
      <p:ext uri="{BB962C8B-B14F-4D97-AF65-F5344CB8AC3E}">
        <p14:creationId xmlns:p14="http://schemas.microsoft.com/office/powerpoint/2010/main" val="1502783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712968" cy="5078313"/>
          </a:xfrm>
          <a:prstGeom prst="rect">
            <a:avLst/>
          </a:prstGeom>
          <a:noFill/>
        </p:spPr>
        <p:txBody>
          <a:bodyPr wrap="square" rtlCol="0">
            <a:spAutoFit/>
          </a:bodyPr>
          <a:lstStyle/>
          <a:p>
            <a:pPr lvl="0"/>
            <a:r>
              <a:rPr lang="en-US" dirty="0" smtClean="0"/>
              <a:t>Reduces inventory levels</a:t>
            </a:r>
          </a:p>
          <a:p>
            <a:pPr lvl="0"/>
            <a:r>
              <a:rPr lang="en-US" dirty="0" smtClean="0"/>
              <a:t>Reduces conflict between departments</a:t>
            </a:r>
          </a:p>
          <a:p>
            <a:pPr lvl="0"/>
            <a:r>
              <a:rPr lang="en-US" dirty="0" smtClean="0"/>
              <a:t>Reduces overall material costs</a:t>
            </a:r>
          </a:p>
          <a:p>
            <a:pPr lvl="0"/>
            <a:r>
              <a:rPr lang="en-US" dirty="0" smtClean="0"/>
              <a:t>Reduces handling and transportation costs</a:t>
            </a:r>
          </a:p>
          <a:p>
            <a:pPr lvl="0"/>
            <a:r>
              <a:rPr lang="en-US" dirty="0" smtClean="0"/>
              <a:t>Ensures availability of right materials and components</a:t>
            </a:r>
          </a:p>
          <a:p>
            <a:pPr lvl="0"/>
            <a:r>
              <a:rPr lang="en-US" dirty="0" smtClean="0"/>
              <a:t>Improves liaison with suppliers</a:t>
            </a:r>
          </a:p>
          <a:p>
            <a:pPr lvl="0"/>
            <a:r>
              <a:rPr lang="en-US" dirty="0" smtClean="0"/>
              <a:t>Increases inventory turnover</a:t>
            </a:r>
          </a:p>
          <a:p>
            <a:pPr lvl="0"/>
            <a:r>
              <a:rPr lang="en-US" dirty="0" smtClean="0"/>
              <a:t>Improves liaison with the output end of the business with a resulting improvement in customer-service levels.</a:t>
            </a:r>
          </a:p>
          <a:p>
            <a:pPr lvl="0"/>
            <a:r>
              <a:rPr lang="en-US" dirty="0" smtClean="0"/>
              <a:t>To avoid the inefficiencies and diminished service result that can stern from a deficient and outdated materials, supplies, works and services in an organization.</a:t>
            </a:r>
          </a:p>
          <a:p>
            <a:pPr lvl="0"/>
            <a:endParaRPr lang="en-US" dirty="0"/>
          </a:p>
          <a:p>
            <a:r>
              <a:rPr lang="en-US" dirty="0"/>
              <a:t>In short, store rooms control stocks by ensuring the right amount of material is available at right time. They relieve the manufacturing departments of this control responsibility, the techniques of stock control being quite different from manufacturing techniques.</a:t>
            </a:r>
          </a:p>
          <a:p>
            <a:pPr lvl="0"/>
            <a:endParaRPr lang="en-US" dirty="0" smtClean="0"/>
          </a:p>
          <a:p>
            <a:endParaRPr lang="en-US" dirty="0" smtClean="0"/>
          </a:p>
          <a:p>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21</a:t>
            </a:fld>
            <a:endParaRPr lang="en-US"/>
          </a:p>
        </p:txBody>
      </p:sp>
    </p:spTree>
    <p:extLst>
      <p:ext uri="{BB962C8B-B14F-4D97-AF65-F5344CB8AC3E}">
        <p14:creationId xmlns:p14="http://schemas.microsoft.com/office/powerpoint/2010/main" val="1447486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640960" cy="5078313"/>
          </a:xfrm>
          <a:prstGeom prst="rect">
            <a:avLst/>
          </a:prstGeom>
          <a:noFill/>
        </p:spPr>
        <p:txBody>
          <a:bodyPr wrap="square" rtlCol="0">
            <a:spAutoFit/>
          </a:bodyPr>
          <a:lstStyle/>
          <a:p>
            <a:r>
              <a:rPr lang="en-US" dirty="0"/>
              <a:t> </a:t>
            </a:r>
          </a:p>
          <a:p>
            <a:r>
              <a:rPr lang="en-US" b="1" dirty="0"/>
              <a:t>MORE EXPLANATION ON TYPES OF STORES</a:t>
            </a:r>
            <a:endParaRPr lang="en-US" dirty="0"/>
          </a:p>
          <a:p>
            <a:r>
              <a:rPr lang="en-US" dirty="0"/>
              <a:t>Stores are of the following categories</a:t>
            </a:r>
            <a:r>
              <a:rPr lang="en-US" dirty="0" smtClean="0"/>
              <a:t>:</a:t>
            </a:r>
          </a:p>
          <a:p>
            <a:endParaRPr lang="en-US" dirty="0"/>
          </a:p>
          <a:p>
            <a:pPr marL="342900" lvl="0" indent="-342900">
              <a:buFont typeface="+mj-lt"/>
              <a:buAutoNum type="arabicPeriod"/>
            </a:pPr>
            <a:r>
              <a:rPr lang="en-US" dirty="0"/>
              <a:t>Raw Material - as required from outside though this may be the finished product of another manufacturer, e.g., cement, castings aluminum tubes etc.</a:t>
            </a:r>
          </a:p>
          <a:p>
            <a:pPr marL="342900" lvl="0" indent="-342900">
              <a:buFont typeface="+mj-lt"/>
              <a:buAutoNum type="arabicPeriod"/>
            </a:pPr>
            <a:r>
              <a:rPr lang="en-US" dirty="0"/>
              <a:t>Materials in Process - which have been changed or part assembled and now are in process.</a:t>
            </a:r>
          </a:p>
          <a:p>
            <a:pPr marL="342900" lvl="0" indent="-342900">
              <a:buFont typeface="+mj-lt"/>
              <a:buAutoNum type="arabicPeriod"/>
            </a:pPr>
            <a:r>
              <a:rPr lang="en-US" dirty="0"/>
              <a:t>Finished Products - after passing final inspection.</a:t>
            </a:r>
          </a:p>
          <a:p>
            <a:pPr marL="342900" lvl="0" indent="-342900">
              <a:buFont typeface="+mj-lt"/>
              <a:buAutoNum type="arabicPeriod"/>
            </a:pPr>
            <a:r>
              <a:rPr lang="en-US" dirty="0"/>
              <a:t>Supplies - used in production process but which does not become part of the product, e.g., grinding Wheels, oils, paper forms etc.</a:t>
            </a:r>
          </a:p>
          <a:p>
            <a:pPr marL="342900" lvl="0" indent="-342900">
              <a:buFont typeface="+mj-lt"/>
              <a:buAutoNum type="arabicPeriod"/>
            </a:pPr>
            <a:r>
              <a:rPr lang="en-US" dirty="0"/>
              <a:t>Equipment - hand tools, gauges, machine parts which could be classed as expendable e.g., chucks, Jigs, gears etc.</a:t>
            </a:r>
          </a:p>
          <a:p>
            <a:pPr marL="342900" lvl="0" indent="-342900">
              <a:buFont typeface="+mj-lt"/>
              <a:buAutoNum type="arabicPeriod"/>
            </a:pPr>
            <a:r>
              <a:rPr lang="en-US" dirty="0"/>
              <a:t>Chemicals - carbide, sulphuric acid, nitric acid.</a:t>
            </a:r>
          </a:p>
          <a:p>
            <a:pPr marL="342900" lvl="0" indent="-342900">
              <a:buFont typeface="+mj-lt"/>
              <a:buAutoNum type="arabicPeriod"/>
            </a:pPr>
            <a:r>
              <a:rPr lang="en-US" dirty="0"/>
              <a:t>Scrap- turning/boring scrap, offcuts etc.</a:t>
            </a:r>
          </a:p>
          <a:p>
            <a:pPr marL="342900" lvl="0" indent="-342900">
              <a:buFont typeface="+mj-lt"/>
              <a:buAutoNum type="arabicPeriod"/>
            </a:pPr>
            <a:r>
              <a:rPr lang="en-US" dirty="0"/>
              <a:t>Empties and Packages etc. - empty drums, wooden package</a:t>
            </a:r>
          </a:p>
          <a:p>
            <a:pPr marL="342900" lvl="0" indent="-342900">
              <a:buFont typeface="+mj-lt"/>
              <a:buAutoNum type="arabicPeriod"/>
            </a:pPr>
            <a:r>
              <a:rPr lang="en-US" dirty="0"/>
              <a:t>Inflammable - petrol, kerosene oil etc.</a:t>
            </a:r>
          </a:p>
          <a:p>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22</a:t>
            </a:fld>
            <a:endParaRPr lang="en-US"/>
          </a:p>
        </p:txBody>
      </p:sp>
    </p:spTree>
    <p:extLst>
      <p:ext uri="{BB962C8B-B14F-4D97-AF65-F5344CB8AC3E}">
        <p14:creationId xmlns:p14="http://schemas.microsoft.com/office/powerpoint/2010/main" val="4185654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60648"/>
            <a:ext cx="8712968" cy="7155805"/>
          </a:xfrm>
          <a:prstGeom prst="rect">
            <a:avLst/>
          </a:prstGeom>
          <a:noFill/>
        </p:spPr>
        <p:txBody>
          <a:bodyPr wrap="square" rtlCol="0">
            <a:spAutoFit/>
          </a:bodyPr>
          <a:lstStyle/>
          <a:p>
            <a:pPr algn="just"/>
            <a:r>
              <a:rPr lang="en-US" sz="1700" b="1" dirty="0"/>
              <a:t>FUNCTIONS OF STORES</a:t>
            </a:r>
            <a:endParaRPr lang="en-US" sz="1700" dirty="0"/>
          </a:p>
          <a:p>
            <a:pPr algn="just"/>
            <a:r>
              <a:rPr lang="en-US" sz="1700" dirty="0"/>
              <a:t>A professionally managed store has a process and a space within, to receive the incoming materials (Receiving Bay), keep them for as long as they are not required for use (Custody), and then to move them out of stores for use (Issue).</a:t>
            </a:r>
          </a:p>
          <a:p>
            <a:pPr algn="just"/>
            <a:r>
              <a:rPr lang="en-US" sz="1700" dirty="0"/>
              <a:t>Following are the main functions of stores</a:t>
            </a:r>
            <a:r>
              <a:rPr lang="en-US" sz="1700" dirty="0" smtClean="0"/>
              <a:t>:</a:t>
            </a:r>
          </a:p>
          <a:p>
            <a:pPr algn="just"/>
            <a:endParaRPr lang="en-US" sz="1700" dirty="0"/>
          </a:p>
          <a:p>
            <a:pPr algn="just"/>
            <a:r>
              <a:rPr lang="en-US" sz="1700" dirty="0"/>
              <a:t>(a) </a:t>
            </a:r>
            <a:r>
              <a:rPr lang="en-US" sz="1700" b="1" dirty="0"/>
              <a:t>Identification.</a:t>
            </a:r>
            <a:r>
              <a:rPr lang="en-US" sz="1700" dirty="0"/>
              <a:t> Identification is the process of systematically defining and describing all items or stores.</a:t>
            </a:r>
          </a:p>
          <a:p>
            <a:pPr algn="just"/>
            <a:r>
              <a:rPr lang="en-US" sz="1700" dirty="0"/>
              <a:t>Specifically includes the preparation of a store, Code or Vocabulary, the adoption of materials and the introduction of a degree of standardization. In certain circumstances, part of this work may be done by design, planning of standards, departments, and the purchasing department also has an interest</a:t>
            </a:r>
            <a:r>
              <a:rPr lang="en-US" sz="1700" dirty="0" smtClean="0"/>
              <a:t>.</a:t>
            </a:r>
          </a:p>
          <a:p>
            <a:pPr algn="just"/>
            <a:endParaRPr lang="en-US" sz="1700" dirty="0"/>
          </a:p>
          <a:p>
            <a:pPr algn="just"/>
            <a:r>
              <a:rPr lang="en-US" sz="1700" dirty="0"/>
              <a:t>(b) </a:t>
            </a:r>
            <a:r>
              <a:rPr lang="en-US" sz="1700" b="1" dirty="0"/>
              <a:t>Receipt.</a:t>
            </a:r>
            <a:r>
              <a:rPr lang="en-US" sz="1700" dirty="0"/>
              <a:t> Receipt is the process of accepting from all sources, all materials and parts which are used in the organization, including supplies for manufacturing or operating processes, plant maintenance, offices, capital installations and finished products</a:t>
            </a:r>
            <a:r>
              <a:rPr lang="en-US" sz="1700" dirty="0" smtClean="0"/>
              <a:t>.</a:t>
            </a:r>
          </a:p>
          <a:p>
            <a:pPr algn="just"/>
            <a:endParaRPr lang="en-US" sz="1700" dirty="0"/>
          </a:p>
          <a:p>
            <a:pPr algn="just"/>
            <a:r>
              <a:rPr lang="en-US" sz="1700" dirty="0"/>
              <a:t>(c) </a:t>
            </a:r>
            <a:r>
              <a:rPr lang="en-US" sz="1700" b="1" dirty="0"/>
              <a:t>Inspection.</a:t>
            </a:r>
            <a:r>
              <a:rPr lang="en-US" sz="1700" dirty="0"/>
              <a:t> Inspection means the examination of incoming consignments for quality. Meanwhile, there is a separate inspection department which undertakes this work and the duty of the store function to ensure that the right quality lay down is carried out by the inspection before items are accepted into stock and taken on charge</a:t>
            </a:r>
            <a:r>
              <a:rPr lang="en-US" sz="1700" dirty="0" smtClean="0"/>
              <a:t>.</a:t>
            </a:r>
          </a:p>
          <a:p>
            <a:pPr algn="just"/>
            <a:endParaRPr lang="en-US" sz="1700" dirty="0" smtClean="0"/>
          </a:p>
          <a:p>
            <a:pPr algn="just"/>
            <a:r>
              <a:rPr lang="en-US" sz="1700" dirty="0" smtClean="0"/>
              <a:t>(d) </a:t>
            </a:r>
            <a:r>
              <a:rPr lang="en-US" sz="1700" b="1" dirty="0"/>
              <a:t>Issue and </a:t>
            </a:r>
            <a:r>
              <a:rPr lang="en-US" sz="1700" b="1" dirty="0" smtClean="0"/>
              <a:t>Dispatch</a:t>
            </a:r>
            <a:r>
              <a:rPr lang="en-US" sz="1700" dirty="0" smtClean="0"/>
              <a:t>. </a:t>
            </a:r>
            <a:r>
              <a:rPr lang="en-US" sz="1700" dirty="0"/>
              <a:t>This is the process of receiving demands, selecting the items required and handing them over to users. It also includes, where ever necessary, the packing of issues and the loading of vehicles with goods for delivery.</a:t>
            </a:r>
          </a:p>
          <a:p>
            <a:pPr algn="just"/>
            <a:endParaRPr lang="en-US" sz="1700" dirty="0"/>
          </a:p>
          <a:p>
            <a:pPr algn="just"/>
            <a:endParaRPr lang="en-US" sz="1700" dirty="0"/>
          </a:p>
        </p:txBody>
      </p:sp>
      <p:sp>
        <p:nvSpPr>
          <p:cNvPr id="2" name="Slide Number Placeholder 1"/>
          <p:cNvSpPr>
            <a:spLocks noGrp="1"/>
          </p:cNvSpPr>
          <p:nvPr>
            <p:ph type="sldNum" sz="quarter" idx="12"/>
          </p:nvPr>
        </p:nvSpPr>
        <p:spPr/>
        <p:txBody>
          <a:bodyPr/>
          <a:lstStyle/>
          <a:p>
            <a:fld id="{DB5713A0-DBA1-4AD0-8D7A-0ED48DA37E45}" type="slidenum">
              <a:rPr lang="en-US" smtClean="0"/>
              <a:t>23</a:t>
            </a:fld>
            <a:endParaRPr lang="en-US"/>
          </a:p>
        </p:txBody>
      </p:sp>
    </p:spTree>
    <p:extLst>
      <p:ext uri="{BB962C8B-B14F-4D97-AF65-F5344CB8AC3E}">
        <p14:creationId xmlns:p14="http://schemas.microsoft.com/office/powerpoint/2010/main" val="230577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568952" cy="7294305"/>
          </a:xfrm>
          <a:prstGeom prst="rect">
            <a:avLst/>
          </a:prstGeom>
          <a:noFill/>
        </p:spPr>
        <p:txBody>
          <a:bodyPr wrap="square" rtlCol="0">
            <a:spAutoFit/>
          </a:bodyPr>
          <a:lstStyle/>
          <a:p>
            <a:pPr algn="just"/>
            <a:r>
              <a:rPr lang="en-US" sz="1750" dirty="0"/>
              <a:t>(e) </a:t>
            </a:r>
            <a:r>
              <a:rPr lang="en-US" sz="1750" b="1" dirty="0"/>
              <a:t>Stock Records.</a:t>
            </a:r>
            <a:r>
              <a:rPr lang="en-US" sz="1750" dirty="0"/>
              <a:t> These are the documents which record from day to day, full particulars of individual receipts, issues and balances of stock.</a:t>
            </a:r>
          </a:p>
          <a:p>
            <a:pPr algn="just"/>
            <a:r>
              <a:rPr lang="en-US" sz="1750" dirty="0"/>
              <a:t>(f) </a:t>
            </a:r>
            <a:r>
              <a:rPr lang="en-US" sz="1750" b="1" dirty="0"/>
              <a:t>Stores Accounting</a:t>
            </a:r>
            <a:r>
              <a:rPr lang="en-US" sz="1750" dirty="0"/>
              <a:t>. Store accounting is the process of recording details of stock movements and balances in value. </a:t>
            </a:r>
          </a:p>
          <a:p>
            <a:pPr algn="just"/>
            <a:r>
              <a:rPr lang="en-US" sz="1750" dirty="0"/>
              <a:t>(g) Stock Control. Stock control is the operation of continuously arranging receipts and issues in Such a way to ensure that stock balances in quantity and/or value are adequate to support the current rate of consumption at all times, with due regard to economy</a:t>
            </a:r>
            <a:r>
              <a:rPr lang="en-US" sz="1750" dirty="0" smtClean="0"/>
              <a:t>.</a:t>
            </a:r>
          </a:p>
          <a:p>
            <a:pPr algn="just"/>
            <a:endParaRPr lang="en-US" sz="1750" dirty="0"/>
          </a:p>
          <a:p>
            <a:pPr algn="just"/>
            <a:r>
              <a:rPr lang="en-US" sz="1750" b="1" dirty="0"/>
              <a:t>BEST PRACTICES FOR EFFECTIVE STORES MANAGEMENT</a:t>
            </a:r>
            <a:endParaRPr lang="en-US" sz="1750" dirty="0"/>
          </a:p>
          <a:p>
            <a:pPr algn="just"/>
            <a:r>
              <a:rPr lang="en-US" sz="1750" dirty="0"/>
              <a:t>First of all we need to discuss the basic aspect of this heading. The purpose of best practices for store function is to assists in the operation management of goods, supplies, works and services and the primary objective is to provide right service to the operating functions economically and efficiently through liaising with other functional areas. </a:t>
            </a:r>
            <a:endParaRPr lang="en-US" sz="1750" dirty="0" smtClean="0"/>
          </a:p>
          <a:p>
            <a:pPr algn="just"/>
            <a:endParaRPr lang="en-US" sz="1750" dirty="0"/>
          </a:p>
          <a:p>
            <a:pPr algn="just"/>
            <a:r>
              <a:rPr lang="en-US" sz="1750" b="1" dirty="0"/>
              <a:t>1. Efficient Layout Design</a:t>
            </a:r>
            <a:endParaRPr lang="en-US" sz="1750" dirty="0"/>
          </a:p>
          <a:p>
            <a:pPr algn="just"/>
            <a:r>
              <a:rPr lang="en-US" sz="1750" dirty="0"/>
              <a:t>Organizing the storage space in a logical, accessible manner helps reduce the time spent locating items and minimizes handling errors. Ensure that frequently used items are easily accessible</a:t>
            </a:r>
            <a:r>
              <a:rPr lang="en-US" sz="1750" dirty="0" smtClean="0"/>
              <a:t>.</a:t>
            </a:r>
          </a:p>
          <a:p>
            <a:pPr algn="just"/>
            <a:endParaRPr lang="en-US" sz="1750" dirty="0"/>
          </a:p>
          <a:p>
            <a:endParaRPr lang="en-US" sz="1750" dirty="0"/>
          </a:p>
          <a:p>
            <a:r>
              <a:rPr lang="en-US" sz="1750" b="1" dirty="0"/>
              <a:t>2. Proper Labeling and Categorization</a:t>
            </a:r>
            <a:endParaRPr lang="en-US" sz="1750" dirty="0"/>
          </a:p>
          <a:p>
            <a:r>
              <a:rPr lang="en-US" sz="1750" dirty="0"/>
              <a:t>Using barcodes, RFID tags, or other tracking systems helps label and categorize inventory for easy identification and retrieval and maintain accurate records.</a:t>
            </a:r>
          </a:p>
          <a:p>
            <a:pPr algn="just"/>
            <a:endParaRPr lang="en-US" sz="1750" dirty="0"/>
          </a:p>
          <a:p>
            <a:pPr algn="just"/>
            <a:endParaRPr lang="en-US" sz="1750" dirty="0"/>
          </a:p>
          <a:p>
            <a:pPr algn="just"/>
            <a:endParaRPr lang="en-US" sz="1750" dirty="0"/>
          </a:p>
        </p:txBody>
      </p:sp>
      <p:sp>
        <p:nvSpPr>
          <p:cNvPr id="2" name="Slide Number Placeholder 1"/>
          <p:cNvSpPr>
            <a:spLocks noGrp="1"/>
          </p:cNvSpPr>
          <p:nvPr>
            <p:ph type="sldNum" sz="quarter" idx="12"/>
          </p:nvPr>
        </p:nvSpPr>
        <p:spPr/>
        <p:txBody>
          <a:bodyPr/>
          <a:lstStyle/>
          <a:p>
            <a:fld id="{DB5713A0-DBA1-4AD0-8D7A-0ED48DA37E45}" type="slidenum">
              <a:rPr lang="en-US" smtClean="0"/>
              <a:t>24</a:t>
            </a:fld>
            <a:endParaRPr lang="en-US"/>
          </a:p>
        </p:txBody>
      </p:sp>
    </p:spTree>
    <p:extLst>
      <p:ext uri="{BB962C8B-B14F-4D97-AF65-F5344CB8AC3E}">
        <p14:creationId xmlns:p14="http://schemas.microsoft.com/office/powerpoint/2010/main" val="1711435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016" y="244961"/>
            <a:ext cx="8892480" cy="5632311"/>
          </a:xfrm>
          <a:prstGeom prst="rect">
            <a:avLst/>
          </a:prstGeom>
          <a:noFill/>
        </p:spPr>
        <p:txBody>
          <a:bodyPr wrap="square" rtlCol="0">
            <a:spAutoFit/>
          </a:bodyPr>
          <a:lstStyle/>
          <a:p>
            <a:r>
              <a:rPr lang="en-US" dirty="0"/>
              <a:t> </a:t>
            </a:r>
            <a:r>
              <a:rPr lang="en-US" b="1" dirty="0" smtClean="0"/>
              <a:t>3</a:t>
            </a:r>
            <a:r>
              <a:rPr lang="en-US" b="1" dirty="0"/>
              <a:t>. Implement a Good Inventory Management System</a:t>
            </a:r>
            <a:endParaRPr lang="en-US" dirty="0"/>
          </a:p>
          <a:p>
            <a:r>
              <a:rPr lang="en-US" dirty="0"/>
              <a:t>Utilize software to monitor stock levels, automate reordering processes and generate real-time reports. This helps in reducing human error and improving inventory accuracy</a:t>
            </a:r>
            <a:r>
              <a:rPr lang="en-US" dirty="0" smtClean="0"/>
              <a:t>.</a:t>
            </a:r>
          </a:p>
          <a:p>
            <a:endParaRPr lang="en-US" dirty="0"/>
          </a:p>
          <a:p>
            <a:r>
              <a:rPr lang="en-US" b="1" dirty="0"/>
              <a:t>4. Regular Stock Reviews and Audits</a:t>
            </a:r>
            <a:endParaRPr lang="en-US" dirty="0"/>
          </a:p>
          <a:p>
            <a:r>
              <a:rPr lang="en-US" dirty="0"/>
              <a:t>Conduct regular physical stock checks to ensure that stock levels match recorded data. Regular audits help identify discrepancies and prevent theft or loss</a:t>
            </a:r>
            <a:r>
              <a:rPr lang="en-US" dirty="0" smtClean="0"/>
              <a:t>.</a:t>
            </a:r>
          </a:p>
          <a:p>
            <a:endParaRPr lang="en-US" dirty="0"/>
          </a:p>
          <a:p>
            <a:r>
              <a:rPr lang="en-US" b="1" dirty="0"/>
              <a:t>5. FIFO (First In, First Out) Method</a:t>
            </a:r>
            <a:endParaRPr lang="en-US" dirty="0"/>
          </a:p>
          <a:p>
            <a:r>
              <a:rPr lang="en-US" dirty="0"/>
              <a:t>The FIFO system ensures that older stock is used first, reducing the chances of goods becoming obsolete or expired, and particularly in industries dealing with perishable products</a:t>
            </a:r>
            <a:r>
              <a:rPr lang="en-US" dirty="0" smtClean="0"/>
              <a:t>.</a:t>
            </a:r>
          </a:p>
          <a:p>
            <a:endParaRPr lang="en-US" dirty="0"/>
          </a:p>
          <a:p>
            <a:r>
              <a:rPr lang="en-US" b="1" dirty="0"/>
              <a:t>6. Safety and Compliance</a:t>
            </a:r>
            <a:endParaRPr lang="en-US" dirty="0"/>
          </a:p>
          <a:p>
            <a:r>
              <a:rPr lang="en-US" dirty="0"/>
              <a:t>Ensure the store follows health and safety regulations to prevent accidents, maintain product quality, and comply with legal standards.</a:t>
            </a:r>
          </a:p>
          <a:p>
            <a:r>
              <a:rPr lang="en-US" dirty="0"/>
              <a:t> </a:t>
            </a:r>
          </a:p>
          <a:p>
            <a:r>
              <a:rPr lang="en-US" b="1" dirty="0"/>
              <a:t>7. Staff Training</a:t>
            </a:r>
            <a:endParaRPr lang="en-US" dirty="0"/>
          </a:p>
          <a:p>
            <a:r>
              <a:rPr lang="en-US" dirty="0"/>
              <a:t>Providing continuous training for store personnel ensures they are up to date with the latest procedures, technologies, and safety standards, which enhances overall efficiency.</a:t>
            </a:r>
          </a:p>
          <a:p>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25</a:t>
            </a:fld>
            <a:endParaRPr lang="en-US"/>
          </a:p>
        </p:txBody>
      </p:sp>
    </p:spTree>
    <p:extLst>
      <p:ext uri="{BB962C8B-B14F-4D97-AF65-F5344CB8AC3E}">
        <p14:creationId xmlns:p14="http://schemas.microsoft.com/office/powerpoint/2010/main" val="382127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32656"/>
            <a:ext cx="8568952" cy="5909310"/>
          </a:xfrm>
          <a:prstGeom prst="rect">
            <a:avLst/>
          </a:prstGeom>
          <a:noFill/>
        </p:spPr>
        <p:txBody>
          <a:bodyPr wrap="square" rtlCol="0">
            <a:spAutoFit/>
          </a:bodyPr>
          <a:lstStyle/>
          <a:p>
            <a:pPr algn="just"/>
            <a:r>
              <a:rPr lang="en-US" b="1" i="1" dirty="0"/>
              <a:t>Why You Need a Modern Inventory Management System</a:t>
            </a:r>
            <a:endParaRPr lang="en-US" dirty="0"/>
          </a:p>
          <a:p>
            <a:pPr algn="just"/>
            <a:r>
              <a:rPr lang="en-US" dirty="0"/>
              <a:t>Inventory is a big expense that must be carefully managed. It directly affects your organization or customers — so knowing how much you have on hand at all times is essential. Since inventory levels change constantly, tracking them manually isn’t practical. Therefore, the strategic role of modern stores management and inventory/ stock control systems incorporate new technology to efficiently monitor inventory and manage the supply chain.</a:t>
            </a:r>
          </a:p>
          <a:p>
            <a:pPr algn="just"/>
            <a:r>
              <a:rPr lang="en-US" u="sng" dirty="0">
                <a:hlinkClick r:id="rId2"/>
              </a:rPr>
              <a:t>Increase Sales</a:t>
            </a:r>
            <a:r>
              <a:rPr lang="en-US" u="sng" dirty="0"/>
              <a:t>: </a:t>
            </a:r>
            <a:r>
              <a:rPr lang="en-US" dirty="0"/>
              <a:t>When you have optimal inventory levels, you won’t lose out on missed sales. A modern inventory management system tracks inventory in real time</a:t>
            </a:r>
            <a:r>
              <a:rPr lang="en-US" dirty="0" smtClean="0"/>
              <a:t>.</a:t>
            </a:r>
          </a:p>
          <a:p>
            <a:pPr algn="just"/>
            <a:r>
              <a:rPr lang="en-US" dirty="0" smtClean="0"/>
              <a:t> </a:t>
            </a:r>
            <a:endParaRPr lang="en-US" dirty="0"/>
          </a:p>
          <a:p>
            <a:pPr algn="just" fontAlgn="base"/>
            <a:r>
              <a:rPr lang="en-US" u="sng" dirty="0">
                <a:hlinkClick r:id="rId2"/>
              </a:rPr>
              <a:t>Scalability</a:t>
            </a:r>
            <a:r>
              <a:rPr lang="en-US" u="sng" dirty="0"/>
              <a:t>: </a:t>
            </a:r>
            <a:r>
              <a:rPr lang="en-US" dirty="0"/>
              <a:t>With a modern inventory management system, you no longer rely on manual counts. It helps you keep up with change as your business grows. It keeps track of your stock in all locations and seamlessly integrates with other systems to scale operations</a:t>
            </a:r>
            <a:r>
              <a:rPr lang="en-US" dirty="0" smtClean="0"/>
              <a:t>.</a:t>
            </a:r>
          </a:p>
          <a:p>
            <a:pPr algn="just" fontAlgn="base"/>
            <a:endParaRPr lang="en-US" dirty="0"/>
          </a:p>
          <a:p>
            <a:pPr algn="just" fontAlgn="base"/>
            <a:r>
              <a:rPr lang="en-US" u="sng" dirty="0">
                <a:hlinkClick r:id="rId2"/>
              </a:rPr>
              <a:t>Reduce Errors</a:t>
            </a:r>
            <a:r>
              <a:rPr lang="en-US" u="sng" dirty="0"/>
              <a:t>: </a:t>
            </a:r>
            <a:r>
              <a:rPr lang="en-US" dirty="0"/>
              <a:t>It’s easy for people to miscalculate with manual inventory counts. That can result in too much or too little stock. When processes are automated, there’s less chance for human error. </a:t>
            </a:r>
            <a:endParaRPr lang="en-US" dirty="0" smtClean="0"/>
          </a:p>
          <a:p>
            <a:pPr algn="just" fontAlgn="base"/>
            <a:endParaRPr lang="en-US" dirty="0"/>
          </a:p>
          <a:p>
            <a:pPr algn="just" fontAlgn="base"/>
            <a:r>
              <a:rPr lang="en-US" u="sng" dirty="0">
                <a:hlinkClick r:id="rId2"/>
              </a:rPr>
              <a:t>Faster Deliveries</a:t>
            </a:r>
            <a:r>
              <a:rPr lang="en-US" u="sng" dirty="0"/>
              <a:t>: </a:t>
            </a:r>
            <a:r>
              <a:rPr lang="en-US" dirty="0"/>
              <a:t>Having optimal inventory on hand allows you to fulfill orders on time. No more missing deliveries due to out-of-stock items. </a:t>
            </a:r>
          </a:p>
          <a:p>
            <a:pPr algn="just"/>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26</a:t>
            </a:fld>
            <a:endParaRPr lang="en-US"/>
          </a:p>
        </p:txBody>
      </p:sp>
    </p:spTree>
    <p:extLst>
      <p:ext uri="{BB962C8B-B14F-4D97-AF65-F5344CB8AC3E}">
        <p14:creationId xmlns:p14="http://schemas.microsoft.com/office/powerpoint/2010/main" val="4024322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260648"/>
            <a:ext cx="8640960" cy="4524315"/>
          </a:xfrm>
          <a:prstGeom prst="rect">
            <a:avLst/>
          </a:prstGeom>
          <a:noFill/>
        </p:spPr>
        <p:txBody>
          <a:bodyPr wrap="square" rtlCol="0">
            <a:spAutoFit/>
          </a:bodyPr>
          <a:lstStyle/>
          <a:p>
            <a:pPr algn="just" fontAlgn="base"/>
            <a:r>
              <a:rPr lang="en-US" u="sng" dirty="0">
                <a:hlinkClick r:id="rId2"/>
              </a:rPr>
              <a:t>Improved Productivity</a:t>
            </a:r>
            <a:r>
              <a:rPr lang="en-US" u="sng" dirty="0"/>
              <a:t>: </a:t>
            </a:r>
            <a:r>
              <a:rPr lang="en-US" dirty="0"/>
              <a:t>With a modern system it's easy to locate items. You can organize your products based on demand for a more streamlined warehouse. </a:t>
            </a:r>
            <a:endParaRPr lang="en-US" dirty="0" smtClean="0"/>
          </a:p>
          <a:p>
            <a:pPr algn="just" fontAlgn="base"/>
            <a:endParaRPr lang="en-US" dirty="0"/>
          </a:p>
          <a:p>
            <a:pPr algn="just" fontAlgn="base"/>
            <a:r>
              <a:rPr lang="en-US" u="sng" dirty="0">
                <a:hlinkClick r:id="rId2"/>
              </a:rPr>
              <a:t>Greater Visibility</a:t>
            </a:r>
            <a:r>
              <a:rPr lang="en-US" u="sng" dirty="0"/>
              <a:t>: </a:t>
            </a:r>
            <a:r>
              <a:rPr lang="en-US" dirty="0"/>
              <a:t>Access to real-time inventory levels allows you to spot problems. At a glance you can see your safety stock, re-order points, cycle counts, and demand planning. You can also determine what’s on order and the due date of every production order</a:t>
            </a:r>
            <a:r>
              <a:rPr lang="en-US" dirty="0" smtClean="0"/>
              <a:t>.</a:t>
            </a:r>
          </a:p>
          <a:p>
            <a:pPr algn="just" fontAlgn="base"/>
            <a:r>
              <a:rPr lang="en-US" dirty="0" smtClean="0"/>
              <a:t> </a:t>
            </a:r>
            <a:endParaRPr lang="en-US" dirty="0"/>
          </a:p>
          <a:p>
            <a:pPr algn="just" fontAlgn="base"/>
            <a:r>
              <a:rPr lang="en-US" u="sng" dirty="0">
                <a:hlinkClick r:id="rId2"/>
              </a:rPr>
              <a:t>Reduce Costs</a:t>
            </a:r>
            <a:r>
              <a:rPr lang="en-US" u="sng" dirty="0"/>
              <a:t>: </a:t>
            </a:r>
            <a:r>
              <a:rPr lang="en-US" dirty="0"/>
              <a:t>Having too much inventory obliges you to shoulder the cost for items that are not used. Having too little inventory causes you to delay or even cancel customer orders. Either scenario costs your business money. </a:t>
            </a:r>
            <a:endParaRPr lang="en-US" dirty="0" smtClean="0"/>
          </a:p>
          <a:p>
            <a:pPr algn="just" fontAlgn="base"/>
            <a:endParaRPr lang="en-US" dirty="0"/>
          </a:p>
          <a:p>
            <a:pPr algn="just" fontAlgn="base"/>
            <a:r>
              <a:rPr lang="en-US" dirty="0"/>
              <a:t>A modern inventory management system uses AI and machine learning technologies. It makes predictive analysis and demand forecasting more accurate. With this knowledge, you can get better pricing, since you’ll know how much and how often to order.</a:t>
            </a:r>
          </a:p>
          <a:p>
            <a:pPr algn="just"/>
            <a:r>
              <a:rPr lang="en-US" dirty="0"/>
              <a:t> </a:t>
            </a:r>
          </a:p>
          <a:p>
            <a:pPr algn="just"/>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27</a:t>
            </a:fld>
            <a:endParaRPr lang="en-US"/>
          </a:p>
        </p:txBody>
      </p:sp>
    </p:spTree>
    <p:extLst>
      <p:ext uri="{BB962C8B-B14F-4D97-AF65-F5344CB8AC3E}">
        <p14:creationId xmlns:p14="http://schemas.microsoft.com/office/powerpoint/2010/main" val="2041960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32656"/>
            <a:ext cx="8496944" cy="5909310"/>
          </a:xfrm>
          <a:prstGeom prst="rect">
            <a:avLst/>
          </a:prstGeom>
          <a:noFill/>
        </p:spPr>
        <p:txBody>
          <a:bodyPr wrap="square" rtlCol="0">
            <a:spAutoFit/>
          </a:bodyPr>
          <a:lstStyle/>
          <a:p>
            <a:pPr algn="just"/>
            <a:r>
              <a:rPr lang="en-US" b="1" dirty="0"/>
              <a:t>CONCLUSION</a:t>
            </a:r>
            <a:endParaRPr lang="en-US" dirty="0"/>
          </a:p>
          <a:p>
            <a:pPr algn="just"/>
            <a:r>
              <a:rPr lang="en-US" dirty="0"/>
              <a:t>The strategic role of modern stores management is very critical because it is an integral part of any </a:t>
            </a:r>
            <a:r>
              <a:rPr lang="en-US" dirty="0" smtClean="0"/>
              <a:t>organization's </a:t>
            </a:r>
            <a:r>
              <a:rPr lang="en-US" dirty="0"/>
              <a:t>operations management, directly impacting productivity, cost control, and customer satisfaction. By adopting best strategic role of modern practices such as efficient layout design, regular stock audits, and leveraging technology, businesses whether public or private can ensure that their store management systems are effective and contribute to long-term success. Enrolling in the </a:t>
            </a:r>
            <a:r>
              <a:rPr lang="en-US" dirty="0">
                <a:hlinkClick r:id="rId2"/>
              </a:rPr>
              <a:t>Essentials of Supply Chain, Logistics, stores and Warehouse Management</a:t>
            </a:r>
            <a:r>
              <a:rPr lang="en-US" dirty="0"/>
              <a:t> will help you get the expertise needed to tackle modern logistical challenges and excel in the dynamic logistics and supply chain </a:t>
            </a:r>
            <a:r>
              <a:rPr lang="en-US" dirty="0" smtClean="0"/>
              <a:t>industry.</a:t>
            </a:r>
          </a:p>
          <a:p>
            <a:pPr algn="just"/>
            <a:endParaRPr lang="en-US" dirty="0"/>
          </a:p>
          <a:p>
            <a:pPr algn="just"/>
            <a:r>
              <a:rPr lang="en-US" dirty="0"/>
              <a:t>The effective strategic role of modern stores management and inventory control is not just about storing goods; it’s about ensuring the right materials are available at the right time, maintaining right quality, and optimizing costs. Focusing on these areas will enhance efficiency and business performance for any organization looking to improve its stores management in terms of environmental, social, economic and other elements of sustainability practice.</a:t>
            </a:r>
          </a:p>
          <a:p>
            <a:pPr algn="just"/>
            <a:r>
              <a:rPr lang="en-US" dirty="0"/>
              <a:t> </a:t>
            </a:r>
          </a:p>
          <a:p>
            <a:pPr algn="just"/>
            <a:r>
              <a:rPr lang="en-US" dirty="0"/>
              <a:t> </a:t>
            </a:r>
          </a:p>
          <a:p>
            <a:pPr algn="just"/>
            <a:r>
              <a:rPr lang="en-US" dirty="0"/>
              <a:t> </a:t>
            </a:r>
          </a:p>
          <a:p>
            <a:pPr algn="just"/>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28</a:t>
            </a:fld>
            <a:endParaRPr lang="en-US"/>
          </a:p>
        </p:txBody>
      </p:sp>
    </p:spTree>
    <p:extLst>
      <p:ext uri="{BB962C8B-B14F-4D97-AF65-F5344CB8AC3E}">
        <p14:creationId xmlns:p14="http://schemas.microsoft.com/office/powerpoint/2010/main" val="393780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B5713A0-DBA1-4AD0-8D7A-0ED48DA37E45}" type="slidenum">
              <a:rPr lang="en-US" smtClean="0"/>
              <a:t>3</a:t>
            </a:fld>
            <a:endParaRPr lang="en-US"/>
          </a:p>
        </p:txBody>
      </p:sp>
      <p:sp>
        <p:nvSpPr>
          <p:cNvPr id="5" name="TextBox 4"/>
          <p:cNvSpPr txBox="1"/>
          <p:nvPr/>
        </p:nvSpPr>
        <p:spPr>
          <a:xfrm>
            <a:off x="251520" y="692696"/>
            <a:ext cx="8424936" cy="3693319"/>
          </a:xfrm>
          <a:prstGeom prst="rect">
            <a:avLst/>
          </a:prstGeom>
          <a:noFill/>
        </p:spPr>
        <p:txBody>
          <a:bodyPr wrap="square" rtlCol="0">
            <a:spAutoFit/>
          </a:bodyPr>
          <a:lstStyle/>
          <a:p>
            <a:pPr algn="just"/>
            <a:r>
              <a:rPr lang="en-US" dirty="0"/>
              <a:t>Store-room. The store room is the place where stores are housed or kept for future use.</a:t>
            </a:r>
          </a:p>
          <a:p>
            <a:pPr algn="just"/>
            <a:r>
              <a:rPr lang="en-US" dirty="0"/>
              <a:t>Storage or store house. By storage/storehouse is meant holding in custody all kinds of stores and materials, semi-processed and fully processed products.</a:t>
            </a:r>
          </a:p>
          <a:p>
            <a:pPr algn="just"/>
            <a:endParaRPr lang="en-US" dirty="0"/>
          </a:p>
          <a:p>
            <a:pPr algn="just"/>
            <a:r>
              <a:rPr lang="en-US" dirty="0"/>
              <a:t>Store keeping. It may be defined as that aspect of materials control concerned with physical storage of goods. In other words, “storehouse” means any place, whether a building or an open place, where stores are kept, other than offices and quarters.</a:t>
            </a:r>
          </a:p>
          <a:p>
            <a:pPr algn="just"/>
            <a:endParaRPr lang="en-US" dirty="0"/>
          </a:p>
          <a:p>
            <a:pPr algn="just"/>
            <a:r>
              <a:rPr lang="en-US" dirty="0"/>
              <a:t>Stores management or stock management means the same thing. It deals with planning, organizing, staffing, directing, coordinating, reporting, and budgeting as demonstrated </a:t>
            </a:r>
            <a:r>
              <a:rPr lang="en-US" dirty="0" smtClean="0"/>
              <a:t>by </a:t>
            </a:r>
            <a:r>
              <a:rPr lang="en-US" dirty="0"/>
              <a:t>the </a:t>
            </a:r>
            <a:r>
              <a:rPr lang="en-US" dirty="0" err="1"/>
              <a:t>diagramm</a:t>
            </a:r>
            <a:r>
              <a:rPr lang="en-US" dirty="0"/>
              <a:t> below. </a:t>
            </a:r>
          </a:p>
          <a:p>
            <a:pPr algn="just"/>
            <a:endParaRPr lang="en-US" dirty="0"/>
          </a:p>
          <a:p>
            <a:endParaRPr lang="en-US" dirty="0"/>
          </a:p>
        </p:txBody>
      </p:sp>
    </p:spTree>
    <p:extLst>
      <p:ext uri="{BB962C8B-B14F-4D97-AF65-F5344CB8AC3E}">
        <p14:creationId xmlns:p14="http://schemas.microsoft.com/office/powerpoint/2010/main" val="101188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hat is POSDCORB? Definition, Importance, Steps &amp; Example ..."/>
          <p:cNvPicPr/>
          <p:nvPr/>
        </p:nvPicPr>
        <p:blipFill>
          <a:blip r:embed="rId2">
            <a:extLst>
              <a:ext uri="{28A0092B-C50C-407E-A947-70E740481C1C}">
                <a14:useLocalDpi xmlns:a14="http://schemas.microsoft.com/office/drawing/2010/main" val="0"/>
              </a:ext>
            </a:extLst>
          </a:blip>
          <a:srcRect/>
          <a:stretch>
            <a:fillRect/>
          </a:stretch>
        </p:blipFill>
        <p:spPr bwMode="auto">
          <a:xfrm>
            <a:off x="827584" y="548680"/>
            <a:ext cx="7344816" cy="4161249"/>
          </a:xfrm>
          <a:prstGeom prst="rect">
            <a:avLst/>
          </a:prstGeom>
          <a:noFill/>
          <a:ln>
            <a:noFill/>
          </a:ln>
        </p:spPr>
      </p:pic>
      <p:sp>
        <p:nvSpPr>
          <p:cNvPr id="6" name="TextBox 5"/>
          <p:cNvSpPr txBox="1"/>
          <p:nvPr/>
        </p:nvSpPr>
        <p:spPr>
          <a:xfrm>
            <a:off x="395536" y="4797152"/>
            <a:ext cx="8280920" cy="2308324"/>
          </a:xfrm>
          <a:prstGeom prst="rect">
            <a:avLst/>
          </a:prstGeom>
          <a:noFill/>
        </p:spPr>
        <p:txBody>
          <a:bodyPr wrap="square" rtlCol="0">
            <a:spAutoFit/>
          </a:bodyPr>
          <a:lstStyle/>
          <a:p>
            <a:pPr algn="just"/>
            <a:r>
              <a:rPr lang="en-US" dirty="0"/>
              <a:t>Therefore, control of various activities pertaining to effective, efficient and economic storage and store keeping is not only imperative but decisive as to derive value for money</a:t>
            </a:r>
            <a:r>
              <a:rPr lang="en-US" dirty="0" smtClean="0"/>
              <a:t>.</a:t>
            </a:r>
          </a:p>
          <a:p>
            <a:pPr algn="just"/>
            <a:endParaRPr lang="en-US" dirty="0"/>
          </a:p>
          <a:p>
            <a:pPr algn="just"/>
            <a:r>
              <a:rPr lang="en-US" dirty="0"/>
              <a:t>Storage of materials, parts and supplies is an integral part of the process by which a supply department maintains a non-stop flow of these things from their points of origin outside the </a:t>
            </a:r>
            <a:r>
              <a:rPr lang="en-US" dirty="0" smtClean="0"/>
              <a:t>organization </a:t>
            </a:r>
            <a:r>
              <a:rPr lang="en-US" dirty="0"/>
              <a:t>to their point of use inside the </a:t>
            </a:r>
            <a:r>
              <a:rPr lang="en-US" dirty="0" smtClean="0"/>
              <a:t>organization. </a:t>
            </a:r>
            <a:endParaRPr lang="en-US" dirty="0"/>
          </a:p>
          <a:p>
            <a:pPr algn="just"/>
            <a:endParaRPr lang="en-US" dirty="0"/>
          </a:p>
        </p:txBody>
      </p:sp>
      <p:sp>
        <p:nvSpPr>
          <p:cNvPr id="2" name="Slide Number Placeholder 1"/>
          <p:cNvSpPr>
            <a:spLocks noGrp="1"/>
          </p:cNvSpPr>
          <p:nvPr>
            <p:ph type="sldNum" sz="quarter" idx="12"/>
          </p:nvPr>
        </p:nvSpPr>
        <p:spPr/>
        <p:txBody>
          <a:bodyPr/>
          <a:lstStyle/>
          <a:p>
            <a:fld id="{DB5713A0-DBA1-4AD0-8D7A-0ED48DA37E45}" type="slidenum">
              <a:rPr lang="en-US" smtClean="0"/>
              <a:t>4</a:t>
            </a:fld>
            <a:endParaRPr lang="en-US"/>
          </a:p>
        </p:txBody>
      </p:sp>
    </p:spTree>
    <p:extLst>
      <p:ext uri="{BB962C8B-B14F-4D97-AF65-F5344CB8AC3E}">
        <p14:creationId xmlns:p14="http://schemas.microsoft.com/office/powerpoint/2010/main" val="297233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B5713A0-DBA1-4AD0-8D7A-0ED48DA37E45}" type="slidenum">
              <a:rPr lang="en-US" smtClean="0"/>
              <a:t>5</a:t>
            </a:fld>
            <a:endParaRPr lang="en-US"/>
          </a:p>
        </p:txBody>
      </p:sp>
      <p:sp>
        <p:nvSpPr>
          <p:cNvPr id="5" name="TextBox 4"/>
          <p:cNvSpPr txBox="1"/>
          <p:nvPr/>
        </p:nvSpPr>
        <p:spPr>
          <a:xfrm>
            <a:off x="96516" y="73069"/>
            <a:ext cx="8723956" cy="6740307"/>
          </a:xfrm>
          <a:prstGeom prst="rect">
            <a:avLst/>
          </a:prstGeom>
          <a:noFill/>
        </p:spPr>
        <p:txBody>
          <a:bodyPr wrap="square" rtlCol="0">
            <a:spAutoFit/>
          </a:bodyPr>
          <a:lstStyle/>
          <a:p>
            <a:r>
              <a:rPr lang="en-US" b="1" dirty="0" smtClean="0"/>
              <a:t>CHARACTERISTICS AND EFFICIENT STORE MANAGEMENT </a:t>
            </a:r>
          </a:p>
          <a:p>
            <a:endParaRPr lang="en-US" dirty="0"/>
          </a:p>
          <a:p>
            <a:pPr algn="just"/>
            <a:r>
              <a:rPr lang="en-US" dirty="0" smtClean="0"/>
              <a:t>Store is an important component of operations and industrial  management. Efficient </a:t>
            </a:r>
            <a:r>
              <a:rPr lang="en-US" dirty="0"/>
              <a:t>store </a:t>
            </a:r>
            <a:r>
              <a:rPr lang="en-US" dirty="0" smtClean="0"/>
              <a:t>management therefore,  </a:t>
            </a:r>
            <a:r>
              <a:rPr lang="en-US" dirty="0"/>
              <a:t>involves establishing </a:t>
            </a:r>
            <a:r>
              <a:rPr lang="en-US" dirty="0" smtClean="0"/>
              <a:t>professional clear </a:t>
            </a:r>
            <a:r>
              <a:rPr lang="en-US" dirty="0"/>
              <a:t>processes, focusing on key areas like inventory, customer </a:t>
            </a:r>
            <a:r>
              <a:rPr lang="en-US" dirty="0" smtClean="0"/>
              <a:t>service, staff training and manpower capacity development, cum </a:t>
            </a:r>
            <a:r>
              <a:rPr lang="en-US" dirty="0"/>
              <a:t>utilizing  technology to streamline operations. Characteristics of effective store management include a focus on sales and profitability, inventory control, customer satisfaction, and strong staff </a:t>
            </a:r>
            <a:r>
              <a:rPr lang="en-US" dirty="0" smtClean="0"/>
              <a:t>management used to  carry out the function. </a:t>
            </a:r>
            <a:endParaRPr lang="en-US" dirty="0"/>
          </a:p>
          <a:p>
            <a:pPr algn="just"/>
            <a:endParaRPr lang="en-US" dirty="0"/>
          </a:p>
          <a:p>
            <a:r>
              <a:rPr lang="en-US" b="1" dirty="0"/>
              <a:t>Key Characteristics of Efficient Store </a:t>
            </a:r>
            <a:r>
              <a:rPr lang="en-US" b="1" dirty="0" smtClean="0"/>
              <a:t>Management are explained as follows:</a:t>
            </a:r>
          </a:p>
          <a:p>
            <a:endParaRPr lang="en-US" b="1" dirty="0"/>
          </a:p>
          <a:p>
            <a:pPr lvl="0"/>
            <a:r>
              <a:rPr lang="en-US" b="1" dirty="0"/>
              <a:t>Effective Inventory Management:</a:t>
            </a:r>
            <a:endParaRPr lang="en-US" dirty="0"/>
          </a:p>
          <a:p>
            <a:r>
              <a:rPr lang="en-US" dirty="0"/>
              <a:t>This involves accurate </a:t>
            </a:r>
            <a:r>
              <a:rPr lang="en-US" dirty="0" smtClean="0"/>
              <a:t>stock keeping, </a:t>
            </a:r>
            <a:r>
              <a:rPr lang="en-US" dirty="0"/>
              <a:t>minimizing waste, and optimizing supply chains. Efficient inventory control methods, like ABC analysis, can help prioritize stock levels and minimize costs. </a:t>
            </a:r>
            <a:endParaRPr lang="en-US" dirty="0" smtClean="0"/>
          </a:p>
          <a:p>
            <a:endParaRPr lang="en-US" dirty="0"/>
          </a:p>
          <a:p>
            <a:pPr lvl="0"/>
            <a:r>
              <a:rPr lang="en-US" b="1" dirty="0"/>
              <a:t>Customer Service:</a:t>
            </a:r>
            <a:endParaRPr lang="en-US" dirty="0"/>
          </a:p>
          <a:p>
            <a:r>
              <a:rPr lang="en-US" dirty="0"/>
              <a:t>Providing excellent customer service, including personalized assistance and prompt issue resolution, is crucial for building loyalty and driving sales. </a:t>
            </a:r>
            <a:endParaRPr lang="en-US" dirty="0" smtClean="0"/>
          </a:p>
          <a:p>
            <a:endParaRPr lang="en-US" dirty="0"/>
          </a:p>
          <a:p>
            <a:pPr lvl="0"/>
            <a:r>
              <a:rPr lang="en-US" b="1" dirty="0"/>
              <a:t>Strong Staff Management:</a:t>
            </a:r>
            <a:endParaRPr lang="en-US" dirty="0"/>
          </a:p>
          <a:p>
            <a:r>
              <a:rPr lang="en-US" dirty="0"/>
              <a:t>Effective training, clear job descriptions, and performance evaluations are vital for a motivated and productive workforce. </a:t>
            </a:r>
            <a:endParaRPr lang="en-US" dirty="0" smtClean="0"/>
          </a:p>
          <a:p>
            <a:endParaRPr lang="en-US" dirty="0"/>
          </a:p>
        </p:txBody>
      </p:sp>
    </p:spTree>
    <p:extLst>
      <p:ext uri="{BB962C8B-B14F-4D97-AF65-F5344CB8AC3E}">
        <p14:creationId xmlns:p14="http://schemas.microsoft.com/office/powerpoint/2010/main" val="3035003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B5713A0-DBA1-4AD0-8D7A-0ED48DA37E45}" type="slidenum">
              <a:rPr lang="en-US" smtClean="0"/>
              <a:t>6</a:t>
            </a:fld>
            <a:endParaRPr lang="en-US"/>
          </a:p>
        </p:txBody>
      </p:sp>
      <p:sp>
        <p:nvSpPr>
          <p:cNvPr id="5" name="TextBox 4"/>
          <p:cNvSpPr txBox="1"/>
          <p:nvPr/>
        </p:nvSpPr>
        <p:spPr>
          <a:xfrm>
            <a:off x="179512" y="188640"/>
            <a:ext cx="8712968" cy="6463308"/>
          </a:xfrm>
          <a:prstGeom prst="rect">
            <a:avLst/>
          </a:prstGeom>
          <a:noFill/>
        </p:spPr>
        <p:txBody>
          <a:bodyPr wrap="square" rtlCol="0">
            <a:spAutoFit/>
          </a:bodyPr>
          <a:lstStyle/>
          <a:p>
            <a:pPr lvl="0"/>
            <a:r>
              <a:rPr lang="en-US" b="1" dirty="0"/>
              <a:t>Operations and Process Management:</a:t>
            </a:r>
            <a:endParaRPr lang="en-US" dirty="0"/>
          </a:p>
          <a:p>
            <a:r>
              <a:rPr lang="en-US" dirty="0"/>
              <a:t>Well-defined workflows and procedures ensure smooth and efficient operations. </a:t>
            </a:r>
            <a:endParaRPr lang="en-US" dirty="0" smtClean="0"/>
          </a:p>
          <a:p>
            <a:endParaRPr lang="en-US" dirty="0"/>
          </a:p>
          <a:p>
            <a:pPr lvl="0"/>
            <a:r>
              <a:rPr lang="en-US" b="1" dirty="0"/>
              <a:t>Technology Integration:</a:t>
            </a:r>
            <a:endParaRPr lang="en-US" dirty="0"/>
          </a:p>
          <a:p>
            <a:r>
              <a:rPr lang="en-US" dirty="0"/>
              <a:t>Utilizing store management systems and other software to automate tasks and streamline data flow can significantly improve efficiency. </a:t>
            </a:r>
            <a:endParaRPr lang="en-US" dirty="0" smtClean="0"/>
          </a:p>
          <a:p>
            <a:endParaRPr lang="en-US" dirty="0"/>
          </a:p>
          <a:p>
            <a:pPr lvl="0"/>
            <a:r>
              <a:rPr lang="en-US" b="1" dirty="0"/>
              <a:t>Focus on Sales and Profitability:</a:t>
            </a:r>
            <a:endParaRPr lang="en-US" dirty="0"/>
          </a:p>
          <a:p>
            <a:r>
              <a:rPr lang="en-US" dirty="0"/>
              <a:t>Implementing effective marketing strategies, analyzing sales data, and making informed decisions about pricing and promotions are key to driving revenue. </a:t>
            </a:r>
            <a:endParaRPr lang="en-US" dirty="0" smtClean="0"/>
          </a:p>
          <a:p>
            <a:endParaRPr lang="en-US" dirty="0"/>
          </a:p>
          <a:p>
            <a:pPr lvl="0"/>
            <a:r>
              <a:rPr lang="en-US" b="1" dirty="0"/>
              <a:t>Store Layout and Visual Merchandising:</a:t>
            </a:r>
            <a:endParaRPr lang="en-US" dirty="0"/>
          </a:p>
          <a:p>
            <a:r>
              <a:rPr lang="en-US" dirty="0"/>
              <a:t>Optimizing store layout to maximize space, improve customer flow, and enhance visual appeal can significantly impact sales. </a:t>
            </a:r>
            <a:endParaRPr lang="en-US" dirty="0" smtClean="0"/>
          </a:p>
          <a:p>
            <a:endParaRPr lang="en-US" dirty="0"/>
          </a:p>
          <a:p>
            <a:r>
              <a:rPr lang="en-US" b="1" i="1" dirty="0"/>
              <a:t>Examples of Efficient Store Management Practices:</a:t>
            </a:r>
          </a:p>
          <a:p>
            <a:pPr lvl="0"/>
            <a:r>
              <a:rPr lang="en-US" b="1" dirty="0"/>
              <a:t>Just-in-time inventory:</a:t>
            </a:r>
            <a:endParaRPr lang="en-US" dirty="0"/>
          </a:p>
          <a:p>
            <a:r>
              <a:rPr lang="en-US" dirty="0"/>
              <a:t>Holding minimal stock to reduce storage costs and waste. </a:t>
            </a:r>
            <a:endParaRPr lang="en-US" dirty="0" smtClean="0"/>
          </a:p>
          <a:p>
            <a:endParaRPr lang="en-US" dirty="0"/>
          </a:p>
          <a:p>
            <a:pPr lvl="0"/>
            <a:r>
              <a:rPr lang="en-US" b="1" dirty="0"/>
              <a:t>Cross-docking:</a:t>
            </a:r>
            <a:endParaRPr lang="en-US" dirty="0"/>
          </a:p>
          <a:p>
            <a:r>
              <a:rPr lang="en-US" dirty="0"/>
              <a:t>Directly transferring goods from the receiving dock to the shipping dock without storing them, minimizing handling time and costs. </a:t>
            </a:r>
            <a:endParaRPr lang="en-US" dirty="0" smtClean="0"/>
          </a:p>
          <a:p>
            <a:endParaRPr lang="en-US" dirty="0"/>
          </a:p>
        </p:txBody>
      </p:sp>
    </p:spTree>
    <p:extLst>
      <p:ext uri="{BB962C8B-B14F-4D97-AF65-F5344CB8AC3E}">
        <p14:creationId xmlns:p14="http://schemas.microsoft.com/office/powerpoint/2010/main" val="2049628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B5713A0-DBA1-4AD0-8D7A-0ED48DA37E45}" type="slidenum">
              <a:rPr lang="en-US" smtClean="0"/>
              <a:t>7</a:t>
            </a:fld>
            <a:endParaRPr lang="en-US"/>
          </a:p>
        </p:txBody>
      </p:sp>
      <p:sp>
        <p:nvSpPr>
          <p:cNvPr id="5" name="TextBox 4"/>
          <p:cNvSpPr txBox="1"/>
          <p:nvPr/>
        </p:nvSpPr>
        <p:spPr>
          <a:xfrm>
            <a:off x="107504" y="876776"/>
            <a:ext cx="8784976" cy="3416320"/>
          </a:xfrm>
          <a:prstGeom prst="rect">
            <a:avLst/>
          </a:prstGeom>
          <a:noFill/>
        </p:spPr>
        <p:txBody>
          <a:bodyPr wrap="square" rtlCol="0">
            <a:spAutoFit/>
          </a:bodyPr>
          <a:lstStyle/>
          <a:p>
            <a:pPr lvl="0"/>
            <a:r>
              <a:rPr lang="en-US" b="1" dirty="0"/>
              <a:t>Utilizing a store management system:</a:t>
            </a:r>
            <a:endParaRPr lang="en-US" dirty="0"/>
          </a:p>
          <a:p>
            <a:r>
              <a:rPr lang="en-US" dirty="0"/>
              <a:t>Integrating with other systems like ERP and CRM to automate tasks and improve data accuracy. </a:t>
            </a:r>
            <a:endParaRPr lang="en-US" dirty="0" smtClean="0"/>
          </a:p>
          <a:p>
            <a:endParaRPr lang="en-US" dirty="0"/>
          </a:p>
          <a:p>
            <a:pPr lvl="0"/>
            <a:r>
              <a:rPr lang="en-US" b="1" dirty="0"/>
              <a:t>Implementing ABC analysis for inventory:</a:t>
            </a:r>
            <a:endParaRPr lang="en-US" dirty="0"/>
          </a:p>
          <a:p>
            <a:r>
              <a:rPr lang="en-US" dirty="0"/>
              <a:t>Categorizing inventory based on its value and usage to prioritize stock management efforts. </a:t>
            </a:r>
          </a:p>
          <a:p>
            <a:r>
              <a:rPr lang="en-US" dirty="0"/>
              <a:t>By focusing on these key characteristics and implementing effective practices, businesses can achieve efficient store management, improve profitability, and enhance the customer experience. </a:t>
            </a:r>
          </a:p>
          <a:p>
            <a:r>
              <a:rPr lang="en-US" dirty="0"/>
              <a:t> </a:t>
            </a:r>
          </a:p>
          <a:p>
            <a:endParaRPr lang="en-US" dirty="0"/>
          </a:p>
          <a:p>
            <a:endParaRPr lang="en-US" dirty="0"/>
          </a:p>
        </p:txBody>
      </p:sp>
    </p:spTree>
    <p:extLst>
      <p:ext uri="{BB962C8B-B14F-4D97-AF65-F5344CB8AC3E}">
        <p14:creationId xmlns:p14="http://schemas.microsoft.com/office/powerpoint/2010/main" val="192859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B5713A0-DBA1-4AD0-8D7A-0ED48DA37E45}" type="slidenum">
              <a:rPr lang="en-US" smtClean="0"/>
              <a:t>8</a:t>
            </a:fld>
            <a:endParaRPr lang="en-US"/>
          </a:p>
        </p:txBody>
      </p:sp>
      <p:sp>
        <p:nvSpPr>
          <p:cNvPr id="5" name="TextBox 4"/>
          <p:cNvSpPr txBox="1"/>
          <p:nvPr/>
        </p:nvSpPr>
        <p:spPr>
          <a:xfrm>
            <a:off x="107504" y="260648"/>
            <a:ext cx="8712968" cy="5909310"/>
          </a:xfrm>
          <a:prstGeom prst="rect">
            <a:avLst/>
          </a:prstGeom>
          <a:noFill/>
        </p:spPr>
        <p:txBody>
          <a:bodyPr wrap="square" rtlCol="0">
            <a:spAutoFit/>
          </a:bodyPr>
          <a:lstStyle/>
          <a:p>
            <a:pPr algn="just"/>
            <a:r>
              <a:rPr lang="en-US" b="1" dirty="0" smtClean="0"/>
              <a:t>BRIEF HISTORICAL BACKGROUND OF STORES MANAGEMENT  AND INVENTORY CONTROL</a:t>
            </a:r>
          </a:p>
          <a:p>
            <a:pPr algn="just"/>
            <a:endParaRPr lang="en-US" b="1" dirty="0" smtClean="0"/>
          </a:p>
          <a:p>
            <a:pPr algn="just"/>
            <a:r>
              <a:rPr lang="en-US" dirty="0" smtClean="0"/>
              <a:t>The concept of store has a long and proud history behind it. Therefore, the </a:t>
            </a:r>
            <a:r>
              <a:rPr lang="en-US" dirty="0"/>
              <a:t>historical background of stores reveals a long evolution from rudimentary trade practices to the modern retail landscape. Early examples of trade, likely involving </a:t>
            </a:r>
            <a:r>
              <a:rPr lang="en-US" b="1" dirty="0"/>
              <a:t>barter,</a:t>
            </a:r>
            <a:r>
              <a:rPr lang="en-US" dirty="0"/>
              <a:t> date back over 10,000 years. As civilizations developed, coinage replaced barter, leading to more structured retail markets in ancient civilizations like Greece and Rome. Later, covered shopping passages and arcades emerged, followed by the rise of department stores and supermarkets. </a:t>
            </a:r>
            <a:endParaRPr lang="en-US" dirty="0" smtClean="0"/>
          </a:p>
          <a:p>
            <a:pPr algn="just"/>
            <a:endParaRPr lang="en-US" dirty="0"/>
          </a:p>
          <a:p>
            <a:pPr algn="just"/>
            <a:r>
              <a:rPr lang="en-US" dirty="0"/>
              <a:t>Early Forms of Retail:</a:t>
            </a:r>
          </a:p>
          <a:p>
            <a:pPr lvl="0" algn="just"/>
            <a:r>
              <a:rPr lang="en-US" b="1" dirty="0"/>
              <a:t>Bartering and Early Markets:</a:t>
            </a:r>
            <a:endParaRPr lang="en-US" dirty="0"/>
          </a:p>
          <a:p>
            <a:pPr algn="just"/>
            <a:r>
              <a:rPr lang="en-US" dirty="0"/>
              <a:t>Archaeological evidence suggests trade, possibly involving barter, has existed for over 10,000 years. As civilizations grew, they moved towards using coinage for retail transactions</a:t>
            </a:r>
            <a:r>
              <a:rPr lang="en-US" dirty="0" smtClean="0"/>
              <a:t>.</a:t>
            </a:r>
          </a:p>
          <a:p>
            <a:pPr algn="just"/>
            <a:endParaRPr lang="en-US" dirty="0"/>
          </a:p>
          <a:p>
            <a:pPr lvl="0" algn="just"/>
            <a:r>
              <a:rPr lang="en-US" b="1" dirty="0"/>
              <a:t>Ancient Greece and Rome:</a:t>
            </a:r>
            <a:endParaRPr lang="en-US" dirty="0"/>
          </a:p>
          <a:p>
            <a:pPr algn="just"/>
            <a:r>
              <a:rPr lang="en-US" dirty="0"/>
              <a:t>In ancient Greece, markets operated within the agora, an open space where goods were displayed on mats or temporary stalls. In ancient Rome, trade took place in the forum, which may have been the earliest example of a permanent retail storefront</a:t>
            </a:r>
            <a:r>
              <a:rPr lang="en-US" dirty="0" smtClean="0"/>
              <a:t>.</a:t>
            </a:r>
          </a:p>
          <a:p>
            <a:pPr algn="just"/>
            <a:endParaRPr lang="en-US" dirty="0"/>
          </a:p>
        </p:txBody>
      </p:sp>
    </p:spTree>
    <p:extLst>
      <p:ext uri="{BB962C8B-B14F-4D97-AF65-F5344CB8AC3E}">
        <p14:creationId xmlns:p14="http://schemas.microsoft.com/office/powerpoint/2010/main" val="4261937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B5713A0-DBA1-4AD0-8D7A-0ED48DA37E45}" type="slidenum">
              <a:rPr lang="en-US" smtClean="0"/>
              <a:t>9</a:t>
            </a:fld>
            <a:endParaRPr lang="en-US"/>
          </a:p>
        </p:txBody>
      </p:sp>
      <p:sp>
        <p:nvSpPr>
          <p:cNvPr id="5" name="TextBox 4"/>
          <p:cNvSpPr txBox="1"/>
          <p:nvPr/>
        </p:nvSpPr>
        <p:spPr>
          <a:xfrm>
            <a:off x="179512" y="188640"/>
            <a:ext cx="8712968" cy="6370975"/>
          </a:xfrm>
          <a:prstGeom prst="rect">
            <a:avLst/>
          </a:prstGeom>
          <a:noFill/>
        </p:spPr>
        <p:txBody>
          <a:bodyPr wrap="square" rtlCol="0">
            <a:spAutoFit/>
          </a:bodyPr>
          <a:lstStyle/>
          <a:p>
            <a:pPr lvl="0" algn="just"/>
            <a:r>
              <a:rPr lang="en-US" sz="1700" b="1" dirty="0"/>
              <a:t>China:</a:t>
            </a:r>
            <a:endParaRPr lang="en-US" sz="1700" dirty="0"/>
          </a:p>
          <a:p>
            <a:pPr algn="just"/>
            <a:r>
              <a:rPr lang="en-US" sz="1700" dirty="0"/>
              <a:t>Research suggests China had a rich history of early retail systems, with branding and packaging used to signal product quality and origin as early as 200 BCE. </a:t>
            </a:r>
          </a:p>
          <a:p>
            <a:pPr algn="just"/>
            <a:r>
              <a:rPr lang="en-US" sz="1700" dirty="0"/>
              <a:t>Development of Covered Shopping Spaces</a:t>
            </a:r>
            <a:r>
              <a:rPr lang="en-US" sz="1700" dirty="0" smtClean="0"/>
              <a:t>:</a:t>
            </a:r>
          </a:p>
          <a:p>
            <a:pPr algn="just"/>
            <a:endParaRPr lang="en-US" sz="1700" dirty="0"/>
          </a:p>
          <a:p>
            <a:pPr lvl="0" algn="just"/>
            <a:r>
              <a:rPr lang="en-US" sz="1700" b="1" dirty="0"/>
              <a:t>Covered Bazaars and Arcs:</a:t>
            </a:r>
            <a:endParaRPr lang="en-US" sz="1700" dirty="0"/>
          </a:p>
          <a:p>
            <a:pPr algn="just"/>
            <a:r>
              <a:rPr lang="en-US" sz="1700" dirty="0"/>
              <a:t>Shopping centers may have originated in public markets, particularly in the Middle East with covered bazaars</a:t>
            </a:r>
            <a:r>
              <a:rPr lang="en-US" sz="1700" dirty="0" smtClean="0"/>
              <a:t>.</a:t>
            </a:r>
          </a:p>
          <a:p>
            <a:pPr algn="just"/>
            <a:endParaRPr lang="en-US" sz="1700" dirty="0"/>
          </a:p>
          <a:p>
            <a:pPr lvl="0" algn="just"/>
            <a:r>
              <a:rPr lang="en-US" sz="1700" b="1" dirty="0"/>
              <a:t>Shopping Passages:</a:t>
            </a:r>
            <a:endParaRPr lang="en-US" sz="1700" dirty="0"/>
          </a:p>
          <a:p>
            <a:pPr algn="just"/>
            <a:r>
              <a:rPr lang="en-US" sz="1700" dirty="0"/>
              <a:t>The first covered shopping passage, the Passage du </a:t>
            </a:r>
            <a:r>
              <a:rPr lang="en-US" sz="1700" dirty="0" err="1"/>
              <a:t>Caire</a:t>
            </a:r>
            <a:r>
              <a:rPr lang="en-US" sz="1700" dirty="0"/>
              <a:t> in Paris, opened in 1798. The Royal Opera arcade in London opened in 1816, followed by the Burlington Arcade in 1819. </a:t>
            </a:r>
          </a:p>
          <a:p>
            <a:pPr algn="just"/>
            <a:r>
              <a:rPr lang="en-US" sz="1700" dirty="0"/>
              <a:t>Rise of Department Stores and Supermarkets</a:t>
            </a:r>
            <a:r>
              <a:rPr lang="en-US" sz="1700" dirty="0" smtClean="0"/>
              <a:t>:</a:t>
            </a:r>
          </a:p>
          <a:p>
            <a:pPr algn="just"/>
            <a:endParaRPr lang="en-US" sz="1700" dirty="0"/>
          </a:p>
          <a:p>
            <a:pPr lvl="0" algn="just"/>
            <a:r>
              <a:rPr lang="en-US" sz="1700" b="1" dirty="0"/>
              <a:t>Department Stores:</a:t>
            </a:r>
            <a:endParaRPr lang="en-US" sz="1700" dirty="0"/>
          </a:p>
          <a:p>
            <a:pPr algn="just"/>
            <a:r>
              <a:rPr lang="en-US" sz="1700" dirty="0"/>
              <a:t>Department stores emerged in the 19th century, offering a wide variety of goods under one roof. Examples include Mitsukoshi in Tokyo (1673), Le Bon Marché in Paris (1852), Fortnum &amp; Mason in London (1707), Harrods in London (1849), and David Jones in Sydney (1838). </a:t>
            </a:r>
            <a:endParaRPr lang="en-US" sz="1700" dirty="0" smtClean="0"/>
          </a:p>
          <a:p>
            <a:pPr algn="just"/>
            <a:endParaRPr lang="en-US" sz="1700" dirty="0"/>
          </a:p>
          <a:p>
            <a:pPr lvl="0" algn="just"/>
            <a:r>
              <a:rPr lang="en-US" sz="1700" b="1" dirty="0"/>
              <a:t>Supermarkets:</a:t>
            </a:r>
            <a:endParaRPr lang="en-US" sz="1700" dirty="0"/>
          </a:p>
          <a:p>
            <a:pPr algn="just"/>
            <a:r>
              <a:rPr lang="en-US" sz="1700" dirty="0"/>
              <a:t>Supermarkets emerged in the 20th century, offering self-service shopping and lower prices through economies of scale. Their growth was spurred by the rise of automobile ownership and suburban development after World War II. </a:t>
            </a:r>
            <a:endParaRPr lang="en-US" sz="1700" dirty="0" smtClean="0"/>
          </a:p>
          <a:p>
            <a:pPr algn="just"/>
            <a:endParaRPr lang="en-US" sz="1700" dirty="0"/>
          </a:p>
        </p:txBody>
      </p:sp>
    </p:spTree>
    <p:extLst>
      <p:ext uri="{BB962C8B-B14F-4D97-AF65-F5344CB8AC3E}">
        <p14:creationId xmlns:p14="http://schemas.microsoft.com/office/powerpoint/2010/main" val="220940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491</TotalTime>
  <Words>2390</Words>
  <Application>Microsoft Office PowerPoint</Application>
  <PresentationFormat>On-screen Show (4:3)</PresentationFormat>
  <Paragraphs>410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CIPSMN SEC</dc:creator>
  <cp:lastModifiedBy>CIPSMN SEC</cp:lastModifiedBy>
  <cp:revision>28</cp:revision>
  <cp:lastPrinted>2025-04-16T22:34:37Z</cp:lastPrinted>
  <dcterms:created xsi:type="dcterms:W3CDTF">2025-03-13T11:42:21Z</dcterms:created>
  <dcterms:modified xsi:type="dcterms:W3CDTF">2025-04-16T22:40:39Z</dcterms:modified>
</cp:coreProperties>
</file>