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86" r:id="rId3"/>
    <p:sldId id="283" r:id="rId4"/>
    <p:sldId id="346" r:id="rId5"/>
    <p:sldId id="347" r:id="rId6"/>
    <p:sldId id="348" r:id="rId7"/>
    <p:sldId id="349" r:id="rId8"/>
    <p:sldId id="350" r:id="rId9"/>
    <p:sldId id="314" r:id="rId10"/>
    <p:sldId id="315" r:id="rId11"/>
    <p:sldId id="340" r:id="rId12"/>
    <p:sldId id="341" r:id="rId13"/>
    <p:sldId id="342" r:id="rId14"/>
    <p:sldId id="316" r:id="rId15"/>
    <p:sldId id="317" r:id="rId16"/>
    <p:sldId id="318" r:id="rId17"/>
    <p:sldId id="319" r:id="rId18"/>
    <p:sldId id="320" r:id="rId19"/>
    <p:sldId id="321" r:id="rId20"/>
    <p:sldId id="322" r:id="rId21"/>
    <p:sldId id="323" r:id="rId22"/>
    <p:sldId id="331" r:id="rId23"/>
    <p:sldId id="324" r:id="rId24"/>
    <p:sldId id="339" r:id="rId25"/>
    <p:sldId id="345" r:id="rId26"/>
    <p:sldId id="325" r:id="rId27"/>
    <p:sldId id="326" r:id="rId28"/>
    <p:sldId id="327" r:id="rId29"/>
    <p:sldId id="336" r:id="rId30"/>
    <p:sldId id="332" r:id="rId31"/>
    <p:sldId id="333" r:id="rId32"/>
    <p:sldId id="329" r:id="rId33"/>
    <p:sldId id="330" r:id="rId34"/>
    <p:sldId id="337" r:id="rId35"/>
    <p:sldId id="334" r:id="rId36"/>
    <p:sldId id="280" r:id="rId37"/>
    <p:sldId id="344" r:id="rId38"/>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50" d="100"/>
          <a:sy n="50" d="100"/>
        </p:scale>
        <p:origin x="-1416"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231" cy="4984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0418" y="0"/>
            <a:ext cx="2929231" cy="498473"/>
          </a:xfrm>
          <a:prstGeom prst="rect">
            <a:avLst/>
          </a:prstGeom>
        </p:spPr>
        <p:txBody>
          <a:bodyPr vert="horz" lIns="91440" tIns="45720" rIns="91440" bIns="45720" rtlCol="0"/>
          <a:lstStyle>
            <a:lvl1pPr algn="r">
              <a:defRPr sz="1200"/>
            </a:lvl1pPr>
          </a:lstStyle>
          <a:p>
            <a:fld id="{BF84808F-3861-49FD-99F2-5EAE08113F40}" type="datetimeFigureOut">
              <a:rPr lang="en-US" smtClean="0"/>
              <a:pPr/>
              <a:t>4/14/2025</a:t>
            </a:fld>
            <a:endParaRPr lang="en-US"/>
          </a:p>
        </p:txBody>
      </p:sp>
      <p:sp>
        <p:nvSpPr>
          <p:cNvPr id="4" name="Footer Placeholder 3"/>
          <p:cNvSpPr>
            <a:spLocks noGrp="1"/>
          </p:cNvSpPr>
          <p:nvPr>
            <p:ph type="ftr" sz="quarter" idx="2"/>
          </p:nvPr>
        </p:nvSpPr>
        <p:spPr>
          <a:xfrm>
            <a:off x="1" y="9444040"/>
            <a:ext cx="2929231" cy="4984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0418" y="9444040"/>
            <a:ext cx="2929231" cy="498473"/>
          </a:xfrm>
          <a:prstGeom prst="rect">
            <a:avLst/>
          </a:prstGeom>
        </p:spPr>
        <p:txBody>
          <a:bodyPr vert="horz" lIns="91440" tIns="45720" rIns="91440" bIns="45720" rtlCol="0" anchor="b"/>
          <a:lstStyle>
            <a:lvl1pPr algn="r">
              <a:defRPr sz="1200"/>
            </a:lvl1pPr>
          </a:lstStyle>
          <a:p>
            <a:fld id="{16ABFB40-4ACA-45D5-AE75-B29928117FCF}" type="slidenum">
              <a:rPr lang="en-US" smtClean="0"/>
              <a:pPr/>
              <a:t>‹#›</a:t>
            </a:fld>
            <a:endParaRPr lang="en-US"/>
          </a:p>
        </p:txBody>
      </p:sp>
    </p:spTree>
    <p:extLst>
      <p:ext uri="{BB962C8B-B14F-4D97-AF65-F5344CB8AC3E}">
        <p14:creationId xmlns:p14="http://schemas.microsoft.com/office/powerpoint/2010/main" val="239495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3"/>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3829761" y="0"/>
            <a:ext cx="2929837" cy="498853"/>
          </a:xfrm>
          <a:prstGeom prst="rect">
            <a:avLst/>
          </a:prstGeom>
        </p:spPr>
        <p:txBody>
          <a:bodyPr vert="horz" lIns="94046" tIns="47023" rIns="94046" bIns="47023" rtlCol="0"/>
          <a:lstStyle>
            <a:lvl1pPr algn="r">
              <a:defRPr sz="1200"/>
            </a:lvl1pPr>
          </a:lstStyle>
          <a:p>
            <a:fld id="{5BC3DC71-49A7-4826-AFE8-1F3E7BA84898}" type="datetimeFigureOut">
              <a:rPr lang="en-US" smtClean="0"/>
              <a:pPr/>
              <a:t>4/14/2025</a:t>
            </a:fld>
            <a:endParaRPr lang="en-US"/>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3"/>
            <a:ext cx="2929837" cy="498852"/>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3"/>
            <a:ext cx="2929837" cy="498852"/>
          </a:xfrm>
          <a:prstGeom prst="rect">
            <a:avLst/>
          </a:prstGeom>
        </p:spPr>
        <p:txBody>
          <a:bodyPr vert="horz" lIns="94046" tIns="47023" rIns="94046" bIns="47023" rtlCol="0" anchor="b"/>
          <a:lstStyle>
            <a:lvl1pPr algn="r">
              <a:defRPr sz="1200"/>
            </a:lvl1pPr>
          </a:lstStyle>
          <a:p>
            <a:fld id="{AC90D61F-13B0-46C5-A5CF-5528EAF51852}" type="slidenum">
              <a:rPr lang="en-US" smtClean="0"/>
              <a:pPr/>
              <a:t>‹#›</a:t>
            </a:fld>
            <a:endParaRPr lang="en-US"/>
          </a:p>
        </p:txBody>
      </p:sp>
    </p:spTree>
    <p:extLst>
      <p:ext uri="{BB962C8B-B14F-4D97-AF65-F5344CB8AC3E}">
        <p14:creationId xmlns:p14="http://schemas.microsoft.com/office/powerpoint/2010/main" val="381625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90D61F-13B0-46C5-A5CF-5528EAF51852}" type="slidenum">
              <a:rPr lang="en-US" smtClean="0"/>
              <a:pPr/>
              <a:t>1</a:t>
            </a:fld>
            <a:endParaRPr lang="en-US"/>
          </a:p>
        </p:txBody>
      </p:sp>
    </p:spTree>
    <p:extLst>
      <p:ext uri="{BB962C8B-B14F-4D97-AF65-F5344CB8AC3E}">
        <p14:creationId xmlns:p14="http://schemas.microsoft.com/office/powerpoint/2010/main" val="222035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93A72A-FD91-4A7B-81CF-C99420FF77D9}"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3BB13-30BD-4642-9140-C545780D68D9}"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5A509-8A82-44D3-9247-13EC1BFB232B}"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6392445-DF94-4228-B019-8E6420543236}"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AA72CCC-C6E7-4291-B02A-40C67570B521}"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115BDA-96CA-4F7A-A78A-AE182A96BDCD}"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2A519-A994-4B7E-8B3E-6DFCF46ED846}"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27FE1-6176-4554-8114-1E174449D492}"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CAD80-42F4-4B0D-BE06-CA31EA1256EF}"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02943-B0AD-499A-BB05-DE9AC7635051}" type="datetime1">
              <a:rPr lang="en-US" smtClean="0"/>
              <a:t>4/14/2025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ED29E1-C11D-4F49-880D-1569BA72046D}"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AFB40A-84E1-4936-AD67-E0B05B550B28}" type="datetime1">
              <a:rPr lang="en-US" smtClean="0"/>
              <a:t>4/14/2025</a:t>
            </a:fld>
            <a:endParaRPr lang="en-US" dirty="0"/>
          </a:p>
        </p:txBody>
      </p:sp>
      <p:sp>
        <p:nvSpPr>
          <p:cNvPr id="8" name="Footer Placeholder 7"/>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FC4A0-809D-4909-9821-70999D8AB8A0}" type="datetime1">
              <a:rPr lang="en-US" smtClean="0"/>
              <a:t>4/14/2025</a:t>
            </a:fld>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8F23-A643-4CA4-8F0B-4B29C2851DEB}" type="datetime1">
              <a:rPr lang="en-US" smtClean="0"/>
              <a:t>4/14/2025</a:t>
            </a:fld>
            <a:endParaRPr lang="en-US" dirty="0"/>
          </a:p>
        </p:txBody>
      </p:sp>
      <p:sp>
        <p:nvSpPr>
          <p:cNvPr id="3" name="Footer Placeholder 2"/>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08C04-C9E4-41DE-8B0B-3F5635771290}"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CFB57-A9E9-4BB1-9155-12BD5EE39F96}" type="datetime1">
              <a:rPr lang="en-US" smtClean="0"/>
              <a:t>4/14/2025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F54527-E513-4F4E-AA53-7B37154B5EC5}" type="datetime1">
              <a:rPr lang="en-US" smtClean="0"/>
              <a:t>4/14/2025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DEVELOPED AND PRESENTED BY CHARTERTERD INST. OF PURCHASING AND SUPPLY MAGT. OF NIGERIA.</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6107" y="306658"/>
            <a:ext cx="2963083" cy="1789771"/>
          </a:xfrm>
        </p:spPr>
        <p:txBody>
          <a:bodyPr>
            <a:normAutofit/>
          </a:bodyPr>
          <a:lstStyle/>
          <a:p>
            <a:pPr algn="ctr"/>
            <a:r>
              <a:rPr lang="en-US" sz="2400" dirty="0"/>
              <a:t>.</a:t>
            </a:r>
          </a:p>
        </p:txBody>
      </p:sp>
      <p:sp>
        <p:nvSpPr>
          <p:cNvPr id="3" name="Subtitle 2"/>
          <p:cNvSpPr>
            <a:spLocks noGrp="1"/>
          </p:cNvSpPr>
          <p:nvPr>
            <p:ph type="subTitle" idx="1"/>
          </p:nvPr>
        </p:nvSpPr>
        <p:spPr>
          <a:xfrm>
            <a:off x="1775174" y="2497873"/>
            <a:ext cx="10123177" cy="4148254"/>
          </a:xfrm>
        </p:spPr>
        <p:txBody>
          <a:bodyPr>
            <a:normAutofit/>
          </a:bodyPr>
          <a:lstStyle/>
          <a:p>
            <a:pPr algn="ctr"/>
            <a:r>
              <a:rPr lang="en-US" sz="4400" dirty="0"/>
              <a:t/>
            </a:r>
            <a:br>
              <a:rPr lang="en-US" sz="4400" dirty="0"/>
            </a:br>
            <a:endParaRPr lang="en-US" dirty="0"/>
          </a:p>
        </p:txBody>
      </p:sp>
      <p:sp>
        <p:nvSpPr>
          <p:cNvPr id="8" name="Rectangle 7"/>
          <p:cNvSpPr/>
          <p:nvPr/>
        </p:nvSpPr>
        <p:spPr>
          <a:xfrm>
            <a:off x="476518" y="177800"/>
            <a:ext cx="11539470" cy="5963171"/>
          </a:xfrm>
          <a:prstGeom prst="rect">
            <a:avLst/>
          </a:prstGeom>
        </p:spPr>
        <p:txBody>
          <a:bodyPr wrap="square">
            <a:spAutoFit/>
          </a:bodyPr>
          <a:lstStyle/>
          <a:p>
            <a:pPr algn="ctr"/>
            <a:r>
              <a:rPr lang="en-US" b="1" i="1" dirty="0" smtClean="0">
                <a:latin typeface="Arial Narrow" pitchFamily="34" charset="0"/>
              </a:rPr>
              <a:t>C </a:t>
            </a:r>
            <a:r>
              <a:rPr lang="en-US" b="1" i="1" dirty="0">
                <a:latin typeface="Arial Narrow" pitchFamily="34" charset="0"/>
              </a:rPr>
              <a:t>H A R T E R E D  I N S T I T U T E  O F  P U R C H A S I N G  A N D  S U P P L Y  M A N A G E M E N T  O F  N I G E R I A.</a:t>
            </a:r>
          </a:p>
          <a:p>
            <a:pPr algn="ctr"/>
            <a:endParaRPr lang="en-US" b="1" i="1" dirty="0">
              <a:latin typeface="Arial Narrow" pitchFamily="34" charset="0"/>
            </a:endParaRPr>
          </a:p>
          <a:p>
            <a:pPr algn="ctr"/>
            <a:endParaRPr lang="en-US" sz="300" dirty="0" smtClean="0"/>
          </a:p>
          <a:p>
            <a:pPr algn="ctr"/>
            <a:endParaRPr lang="en-US" sz="1600" dirty="0" smtClean="0"/>
          </a:p>
          <a:p>
            <a:pPr algn="ctr"/>
            <a:r>
              <a:rPr lang="en-US" sz="1600" dirty="0" smtClean="0"/>
              <a:t>Presents  </a:t>
            </a:r>
            <a:r>
              <a:rPr lang="en-US" sz="1600" dirty="0"/>
              <a:t>a </a:t>
            </a:r>
            <a:r>
              <a:rPr lang="en-US" sz="1600" dirty="0" smtClean="0"/>
              <a:t>Paper</a:t>
            </a:r>
          </a:p>
          <a:p>
            <a:pPr algn="ctr"/>
            <a:endParaRPr lang="en-US" sz="1600" dirty="0" smtClean="0"/>
          </a:p>
          <a:p>
            <a:pPr algn="ctr"/>
            <a:r>
              <a:rPr lang="en-US" sz="500" dirty="0" smtClean="0"/>
              <a:t>,</a:t>
            </a:r>
            <a:r>
              <a:rPr lang="en-US" sz="1600" dirty="0" smtClean="0"/>
              <a:t> </a:t>
            </a:r>
            <a:r>
              <a:rPr lang="en-US" b="1" dirty="0"/>
              <a:t/>
            </a:r>
            <a:br>
              <a:rPr lang="en-US" b="1" dirty="0"/>
            </a:br>
            <a:r>
              <a:rPr lang="en-US" b="1" dirty="0"/>
              <a:t>Titled:  </a:t>
            </a:r>
            <a:r>
              <a:rPr lang="en-US" dirty="0"/>
              <a:t> Sustainable Warehousing Practices: Energy Efficiency, Waste Reduction and </a:t>
            </a:r>
            <a:r>
              <a:rPr lang="en-US" dirty="0" smtClean="0"/>
              <a:t>Safety</a:t>
            </a:r>
          </a:p>
          <a:p>
            <a:pPr algn="ctr"/>
            <a:endParaRPr lang="en-US" dirty="0" smtClean="0"/>
          </a:p>
          <a:p>
            <a:pPr algn="ctr"/>
            <a:r>
              <a:rPr lang="en-US" sz="1600" b="1" dirty="0" smtClean="0"/>
              <a:t>THEME:  SUSTAINABLE PROCUREMENT AND SUPPLY CHAIN MANAGEMENT IN NIGERIA: A NECESSARY ROUTE TOWARDS ACHIEVING EFFICIENT MANAGEMENT OF RESOURCES IN PUBLIC AND PRIVATE SECTOR ORGANIZATIONS AND ITS IMPACT ON AFRICA CONTINENTAL FREE TRADE AREAS</a:t>
            </a:r>
            <a:endParaRPr lang="en-US" sz="1600" b="1" dirty="0"/>
          </a:p>
          <a:p>
            <a:pPr algn="ctr"/>
            <a:r>
              <a:rPr lang="en-US" dirty="0"/>
              <a:t> </a:t>
            </a:r>
            <a:br>
              <a:rPr lang="en-US" dirty="0"/>
            </a:br>
            <a:r>
              <a:rPr lang="en-US" dirty="0"/>
              <a:t>                   </a:t>
            </a:r>
            <a:r>
              <a:rPr lang="en-US" sz="1200" b="1" dirty="0"/>
              <a:t> AT  </a:t>
            </a:r>
            <a:r>
              <a:rPr lang="en-US" sz="1200" b="1" dirty="0" smtClean="0"/>
              <a:t>THE BATCH “A”  MANDATORY PROFESSIONAL DEVELOPMENT PROGRAMME (MPDP) OF THE INSTITUTE FOR MEMBERS ONLY.</a:t>
            </a:r>
            <a:endParaRPr lang="en-US" sz="1200" b="1" dirty="0"/>
          </a:p>
          <a:p>
            <a:pPr algn="ctr"/>
            <a:r>
              <a:rPr lang="en-US" sz="1200" b="1" dirty="0"/>
              <a:t/>
            </a:r>
            <a:br>
              <a:rPr lang="en-US" sz="1200" b="1" dirty="0"/>
            </a:br>
            <a:r>
              <a:rPr lang="en-US" sz="1200" b="1" dirty="0" smtClean="0"/>
              <a:t>BY</a:t>
            </a:r>
            <a:r>
              <a:rPr lang="en-US" sz="1000" b="1" dirty="0" smtClean="0"/>
              <a:t>,</a:t>
            </a:r>
            <a:r>
              <a:rPr lang="en-US" dirty="0"/>
              <a:t/>
            </a:r>
            <a:br>
              <a:rPr lang="en-US" dirty="0"/>
            </a:br>
            <a:r>
              <a:rPr lang="en-US" b="1" dirty="0"/>
              <a:t>Dr Abdul A. </a:t>
            </a:r>
            <a:r>
              <a:rPr lang="en-US" b="1" dirty="0" err="1"/>
              <a:t>Mamman</a:t>
            </a:r>
            <a:r>
              <a:rPr lang="en-US" sz="2400" dirty="0"/>
              <a:t> </a:t>
            </a:r>
            <a:r>
              <a:rPr lang="en-US" sz="1000" dirty="0"/>
              <a:t>MNIM, , CPA, FCIPSN</a:t>
            </a:r>
            <a:r>
              <a:rPr lang="en-US" sz="1100" dirty="0"/>
              <a:t/>
            </a:r>
            <a:br>
              <a:rPr lang="en-US" sz="1100" dirty="0"/>
            </a:br>
            <a:r>
              <a:rPr lang="en-US" sz="1200" dirty="0"/>
              <a:t>Coordinator,  CIPSMN, North Central </a:t>
            </a:r>
            <a:r>
              <a:rPr lang="en-US" sz="1200" dirty="0" smtClean="0"/>
              <a:t>Zone</a:t>
            </a:r>
          </a:p>
          <a:p>
            <a:pPr algn="ctr"/>
            <a:r>
              <a:rPr lang="en-US" sz="1200" dirty="0" smtClean="0"/>
              <a:t>&amp;</a:t>
            </a:r>
          </a:p>
          <a:p>
            <a:pPr algn="ctr"/>
            <a:r>
              <a:rPr lang="en-US" b="1" dirty="0" smtClean="0"/>
              <a:t>Dr. Femi B. </a:t>
            </a:r>
            <a:r>
              <a:rPr lang="en-US" b="1" dirty="0" err="1" smtClean="0"/>
              <a:t>Adedokun</a:t>
            </a:r>
            <a:r>
              <a:rPr lang="en-US" b="1" dirty="0" smtClean="0"/>
              <a:t>. </a:t>
            </a:r>
            <a:r>
              <a:rPr lang="en-US" sz="900" b="1" dirty="0" smtClean="0"/>
              <a:t>PhD, </a:t>
            </a:r>
            <a:r>
              <a:rPr lang="en-US" sz="1000" b="1" dirty="0" smtClean="0"/>
              <a:t>MCIPSN                                                                                                                                             </a:t>
            </a:r>
          </a:p>
          <a:p>
            <a:pPr algn="ctr"/>
            <a:endParaRPr lang="en-US" sz="1200" dirty="0" smtClean="0"/>
          </a:p>
          <a:p>
            <a:pPr algn="ctr"/>
            <a:r>
              <a:rPr lang="en-US" sz="1400" b="1" dirty="0" smtClean="0"/>
              <a:t>VENUE: LAGOS AIRPORT HOTEL, 111, OBAFEMI  AWOLOWO  WAY, ALLEN AVENUE JUNCTION, IKEJA – LAGOS.</a:t>
            </a:r>
            <a:r>
              <a:rPr lang="en-US" sz="1050" dirty="0"/>
              <a:t/>
            </a:r>
            <a:br>
              <a:rPr lang="en-US" sz="1050" dirty="0"/>
            </a:br>
            <a:r>
              <a:rPr lang="en-US" sz="1050" dirty="0"/>
              <a:t/>
            </a:r>
            <a:br>
              <a:rPr lang="en-US" sz="1050" dirty="0"/>
            </a:br>
            <a:r>
              <a:rPr lang="en-US" sz="1400" b="1" dirty="0"/>
              <a:t>Held </a:t>
            </a:r>
            <a:r>
              <a:rPr lang="en-US" sz="1400" b="1" dirty="0" smtClean="0"/>
              <a:t>on the 23</a:t>
            </a:r>
            <a:r>
              <a:rPr lang="en-US" sz="1400" b="1" baseline="30000" dirty="0" smtClean="0"/>
              <a:t>rd</a:t>
            </a:r>
            <a:r>
              <a:rPr lang="en-US" sz="1400" b="1" dirty="0" smtClean="0"/>
              <a:t> – 25</a:t>
            </a:r>
            <a:r>
              <a:rPr lang="en-US" sz="1400" b="1" baseline="30000" dirty="0" smtClean="0"/>
              <a:t>th</a:t>
            </a:r>
            <a:r>
              <a:rPr lang="en-US" sz="1400" b="1" dirty="0" smtClean="0"/>
              <a:t> April, 2025  </a:t>
            </a:r>
            <a:r>
              <a:rPr lang="en-US" sz="1400" dirty="0"/>
              <a:t/>
            </a:r>
            <a:br>
              <a:rPr lang="en-US" sz="1400"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77005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38483"/>
          </a:xfrm>
        </p:spPr>
        <p:txBody>
          <a:bodyPr>
            <a:normAutofit/>
          </a:bodyPr>
          <a:lstStyle/>
          <a:p>
            <a:pPr algn="ctr"/>
            <a:r>
              <a:rPr lang="en-US" sz="2800" dirty="0"/>
              <a:t>Types of warehouses Cont’d.</a:t>
            </a:r>
          </a:p>
        </p:txBody>
      </p:sp>
      <p:sp>
        <p:nvSpPr>
          <p:cNvPr id="3" name="Content Placeholder 2"/>
          <p:cNvSpPr>
            <a:spLocks noGrp="1"/>
          </p:cNvSpPr>
          <p:nvPr>
            <p:ph idx="1"/>
          </p:nvPr>
        </p:nvSpPr>
        <p:spPr>
          <a:xfrm>
            <a:off x="1894114" y="1227909"/>
            <a:ext cx="9610498" cy="5355771"/>
          </a:xfrm>
        </p:spPr>
        <p:txBody>
          <a:bodyPr/>
          <a:lstStyle/>
          <a:p>
            <a:pPr marL="400050" indent="-400050">
              <a:buAutoNum type="romanLcPeriod" startAt="2"/>
            </a:pPr>
            <a:r>
              <a:rPr lang="en-US" b="1" dirty="0"/>
              <a:t>The building</a:t>
            </a:r>
            <a:r>
              <a:rPr lang="en-US" dirty="0"/>
              <a:t> </a:t>
            </a:r>
          </a:p>
          <a:p>
            <a:pPr marL="400050" indent="-400050">
              <a:buAutoNum type="romanLcPeriod" startAt="2"/>
            </a:pPr>
            <a:endParaRPr lang="en-US" sz="100" dirty="0"/>
          </a:p>
          <a:p>
            <a:pPr marL="400050" indent="-400050" algn="just">
              <a:buNone/>
            </a:pPr>
            <a:r>
              <a:rPr lang="en-US" dirty="0"/>
              <a:t>      </a:t>
            </a:r>
            <a:r>
              <a:rPr lang="en-US" sz="2000" dirty="0"/>
              <a:t> It can also be a criterion for its classification. Buildings can be classified as open air warehouses, industrial buildings, basements, depots, cold storage chambers, </a:t>
            </a:r>
            <a:r>
              <a:rPr lang="en-US" sz="2000" dirty="0">
                <a:solidFill>
                  <a:schemeClr val="tx1"/>
                </a:solidFill>
              </a:rPr>
              <a:t>rack-supported warehouses</a:t>
            </a:r>
            <a:r>
              <a:rPr lang="en-US" sz="2000" dirty="0"/>
              <a:t> (the racks form part of the building's  constructive system), etc.</a:t>
            </a:r>
            <a:endParaRPr lang="en-US" sz="2000" b="1" dirty="0"/>
          </a:p>
          <a:p>
            <a:pPr marL="400050" indent="-400050" algn="just">
              <a:buNone/>
            </a:pPr>
            <a:r>
              <a:rPr lang="en-US" sz="2000" b="1" dirty="0"/>
              <a:t>Iii    According to the flow of materials</a:t>
            </a:r>
            <a:r>
              <a:rPr lang="en-US" sz="2000" dirty="0"/>
              <a:t>, </a:t>
            </a:r>
          </a:p>
          <a:p>
            <a:pPr marL="400050" indent="-400050" algn="just">
              <a:buNone/>
            </a:pPr>
            <a:r>
              <a:rPr lang="en-US" sz="2000" dirty="0"/>
              <a:t>       Installations can be grouped into those used for raw materials, components or semi-finished products, finished products, intermediate warehouses, for warehousing, for distribution, etc.</a:t>
            </a:r>
          </a:p>
          <a:p>
            <a:pPr algn="just">
              <a:buNone/>
            </a:pPr>
            <a:r>
              <a:rPr lang="en-US" sz="2000" b="1" dirty="0"/>
              <a:t>iv.   In terms of location </a:t>
            </a:r>
          </a:p>
          <a:p>
            <a:pPr algn="just">
              <a:buNone/>
            </a:pPr>
            <a:r>
              <a:rPr lang="en-US" sz="2000" b="1" dirty="0"/>
              <a:t>      </a:t>
            </a:r>
            <a:r>
              <a:rPr lang="en-US" sz="2000" dirty="0"/>
              <a:t>Warehouses can be central, regional, or for transit.</a:t>
            </a:r>
          </a:p>
          <a:p>
            <a:pPr marL="514350" indent="-514350" algn="just">
              <a:buAutoNum type="romanLcPeriod" startAt="5"/>
            </a:pPr>
            <a:r>
              <a:rPr lang="en-US" sz="2000" b="1" dirty="0">
                <a:solidFill>
                  <a:schemeClr val="tx1"/>
                </a:solidFill>
              </a:rPr>
              <a:t>According to t</a:t>
            </a:r>
            <a:r>
              <a:rPr lang="en-US" sz="2000" b="1" dirty="0"/>
              <a:t>he extent of their mechanization</a:t>
            </a:r>
            <a:r>
              <a:rPr lang="en-US" sz="2000" dirty="0"/>
              <a:t> </a:t>
            </a:r>
          </a:p>
          <a:p>
            <a:pPr marL="514350" indent="-514350" algn="just">
              <a:buNone/>
            </a:pPr>
            <a:r>
              <a:rPr lang="en-US" sz="2000" dirty="0"/>
              <a:t>	They can be manual, conventional, or automated.</a:t>
            </a:r>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3" y="624110"/>
            <a:ext cx="9388429" cy="590736"/>
          </a:xfrm>
        </p:spPr>
        <p:txBody>
          <a:bodyPr>
            <a:normAutofit fontScale="90000"/>
          </a:bodyPr>
          <a:lstStyle/>
          <a:p>
            <a:pPr algn="ctr"/>
            <a:r>
              <a:rPr lang="en-US" dirty="0"/>
              <a:t> </a:t>
            </a:r>
            <a:r>
              <a:rPr lang="en-US" sz="3100" dirty="0"/>
              <a:t>V</a:t>
            </a:r>
            <a:r>
              <a:rPr lang="en-US" dirty="0"/>
              <a:t>arious t</a:t>
            </a:r>
            <a:r>
              <a:rPr lang="en-US" sz="3100" dirty="0"/>
              <a:t>ypes of Warehouse Design</a:t>
            </a:r>
            <a:br>
              <a:rPr lang="en-US" sz="3100" dirty="0"/>
            </a:br>
            <a:r>
              <a:rPr lang="en-US" dirty="0"/>
              <a:t/>
            </a:r>
            <a:br>
              <a:rPr lang="en-US" dirty="0"/>
            </a:br>
            <a:endParaRPr lang="en-US" dirty="0"/>
          </a:p>
        </p:txBody>
      </p:sp>
      <p:sp>
        <p:nvSpPr>
          <p:cNvPr id="3" name="Content Placeholder 2"/>
          <p:cNvSpPr>
            <a:spLocks noGrp="1"/>
          </p:cNvSpPr>
          <p:nvPr>
            <p:ph idx="1"/>
          </p:nvPr>
        </p:nvSpPr>
        <p:spPr>
          <a:xfrm>
            <a:off x="2037806" y="1240971"/>
            <a:ext cx="9466806" cy="5342709"/>
          </a:xfrm>
        </p:spPr>
        <p:txBody>
          <a:bodyPr>
            <a:normAutofit fontScale="25000" lnSpcReduction="20000"/>
          </a:bodyPr>
          <a:lstStyle/>
          <a:p>
            <a:endParaRPr lang="en-US" sz="9600" dirty="0"/>
          </a:p>
          <a:p>
            <a:pPr algn="just"/>
            <a:r>
              <a:rPr lang="en-US" sz="9600" dirty="0"/>
              <a:t>There are different types of warehouse designs based on how they are laid out and how they store things. Here are some common ones:</a:t>
            </a:r>
          </a:p>
          <a:p>
            <a:pPr algn="just">
              <a:buNone/>
            </a:pPr>
            <a:r>
              <a:rPr lang="en-US" sz="7200" b="1" dirty="0"/>
              <a:t>1.</a:t>
            </a:r>
            <a:r>
              <a:rPr lang="en-US" sz="9600" b="1" dirty="0"/>
              <a:t> </a:t>
            </a:r>
            <a:r>
              <a:rPr lang="en-US" sz="8000" b="1" dirty="0"/>
              <a:t>Traditional Warehouse Design</a:t>
            </a:r>
            <a:r>
              <a:rPr lang="en-US" sz="8000" dirty="0"/>
              <a:t>:</a:t>
            </a:r>
            <a:r>
              <a:rPr lang="en-US" sz="9600" dirty="0"/>
              <a:t> This is where there are aisles between rows of shelves or racks. This works well for businesses that handle a lot of goods and need easy access to each item.</a:t>
            </a:r>
          </a:p>
          <a:p>
            <a:pPr algn="just">
              <a:buNone/>
            </a:pPr>
            <a:r>
              <a:rPr lang="en-US" sz="7200" b="1" dirty="0"/>
              <a:t>2.</a:t>
            </a:r>
            <a:r>
              <a:rPr lang="en-US" sz="9600" b="1" dirty="0"/>
              <a:t> </a:t>
            </a:r>
            <a:r>
              <a:rPr lang="en-US" sz="8000" b="1" dirty="0"/>
              <a:t>Flow-through Warehouse Design</a:t>
            </a:r>
            <a:r>
              <a:rPr lang="en-US" sz="9600" dirty="0"/>
              <a:t>: This is where products come in one end and go straight to the shipping area without being stored. This is good for businesses that ship things a lot.</a:t>
            </a:r>
          </a:p>
          <a:p>
            <a:pPr algn="just">
              <a:buNone/>
            </a:pPr>
            <a:r>
              <a:rPr lang="en-US" sz="7200" b="1" dirty="0"/>
              <a:t>3.</a:t>
            </a:r>
            <a:r>
              <a:rPr lang="en-US" sz="9600" b="1" dirty="0"/>
              <a:t> </a:t>
            </a:r>
            <a:r>
              <a:rPr lang="en-US" sz="8000" b="1" dirty="0"/>
              <a:t>Cross-docking Warehouse Design</a:t>
            </a:r>
            <a:r>
              <a:rPr lang="en-US" sz="8000" dirty="0"/>
              <a:t>:</a:t>
            </a:r>
            <a:r>
              <a:rPr lang="en-US" sz="9600" dirty="0"/>
              <a:t> This is where goods go from one dock to another without being stored. This is used in industries where speed and efficiency are important.</a:t>
            </a:r>
          </a:p>
          <a:p>
            <a:pPr>
              <a:buNone/>
            </a:pPr>
            <a:r>
              <a:rPr lang="en-US" dirty="0"/>
              <a:t/>
            </a:r>
            <a:br>
              <a:rPr lang="en-US" dirty="0"/>
            </a:b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3" y="624110"/>
            <a:ext cx="9754189" cy="695239"/>
          </a:xfrm>
        </p:spPr>
        <p:txBody>
          <a:bodyPr>
            <a:noAutofit/>
          </a:bodyPr>
          <a:lstStyle/>
          <a:p>
            <a:pPr algn="ctr"/>
            <a:r>
              <a:rPr lang="en-US" sz="2800" dirty="0"/>
              <a:t>Various types of Warehouse Design Cont’d.</a:t>
            </a:r>
            <a:br>
              <a:rPr lang="en-US" sz="2800" dirty="0"/>
            </a:br>
            <a:endParaRPr lang="en-US" sz="2800" dirty="0"/>
          </a:p>
        </p:txBody>
      </p:sp>
      <p:sp>
        <p:nvSpPr>
          <p:cNvPr id="3" name="Content Placeholder 2"/>
          <p:cNvSpPr>
            <a:spLocks noGrp="1"/>
          </p:cNvSpPr>
          <p:nvPr>
            <p:ph idx="1"/>
          </p:nvPr>
        </p:nvSpPr>
        <p:spPr>
          <a:xfrm>
            <a:off x="1685109" y="1567543"/>
            <a:ext cx="9819503" cy="5055326"/>
          </a:xfrm>
        </p:spPr>
        <p:txBody>
          <a:bodyPr>
            <a:normAutofit fontScale="92500"/>
          </a:bodyPr>
          <a:lstStyle/>
          <a:p>
            <a:pPr algn="just">
              <a:buNone/>
            </a:pPr>
            <a:r>
              <a:rPr lang="en-US" sz="2200" b="1" dirty="0"/>
              <a:t>4.</a:t>
            </a:r>
            <a:r>
              <a:rPr lang="en-US" sz="2400" b="1" dirty="0"/>
              <a:t> </a:t>
            </a:r>
            <a:r>
              <a:rPr lang="en-US" sz="2200" b="1" dirty="0"/>
              <a:t>Automated Warehouse Design</a:t>
            </a:r>
            <a:r>
              <a:rPr lang="en-US" sz="2400" dirty="0"/>
              <a:t>: This is where machines do a lot of the work, like moving things around and keeping track of inventory. This is good for businesses that want to be fast and efficient.</a:t>
            </a:r>
          </a:p>
          <a:p>
            <a:pPr algn="just">
              <a:buNone/>
            </a:pPr>
            <a:r>
              <a:rPr lang="en-US" sz="2200" b="1" dirty="0"/>
              <a:t>5. Mezzanine Warehouse Design</a:t>
            </a:r>
            <a:r>
              <a:rPr lang="en-US" sz="2200" dirty="0"/>
              <a:t>:</a:t>
            </a:r>
            <a:r>
              <a:rPr lang="en-US" sz="2400" dirty="0"/>
              <a:t> This is where a second level is added to the warehouse to create more space for storage. This is used in industries where there isn’t much floor space.</a:t>
            </a:r>
          </a:p>
          <a:p>
            <a:pPr algn="just">
              <a:buNone/>
            </a:pPr>
            <a:r>
              <a:rPr lang="en-US" sz="2200" b="1" dirty="0"/>
              <a:t>6. Cold Storage Warehouse Design</a:t>
            </a:r>
            <a:r>
              <a:rPr lang="en-US" sz="2400" dirty="0"/>
              <a:t>: This is where things that need to stay cold are stored. These warehouses have special equipment to keep the temperature low. This is used in industries like food and medicine.</a:t>
            </a:r>
          </a:p>
          <a:p>
            <a:pPr algn="just">
              <a:buNone/>
            </a:pPr>
            <a:r>
              <a:rPr lang="en-US" sz="2200" b="1" dirty="0"/>
              <a:t>7. High-Density Storage Warehouse Design</a:t>
            </a:r>
            <a:r>
              <a:rPr lang="en-US" sz="2200" dirty="0"/>
              <a:t>:</a:t>
            </a:r>
            <a:r>
              <a:rPr lang="en-US" sz="2400" dirty="0"/>
              <a:t> This is where the shelves or racks are designed to hold things in the most efficient way possible. This creates more space for storage.</a:t>
            </a:r>
          </a:p>
          <a:p>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67" y="624110"/>
            <a:ext cx="9558246" cy="773616"/>
          </a:xfrm>
        </p:spPr>
        <p:txBody>
          <a:bodyPr>
            <a:noAutofit/>
          </a:bodyPr>
          <a:lstStyle/>
          <a:p>
            <a:pPr algn="ctr"/>
            <a:r>
              <a:rPr lang="en-US" sz="2800" dirty="0"/>
              <a:t>Various types of Warehouse Design Cont’d.</a:t>
            </a:r>
            <a:br>
              <a:rPr lang="en-US" sz="2800" dirty="0"/>
            </a:br>
            <a:endParaRPr lang="en-US" sz="2800" dirty="0"/>
          </a:p>
        </p:txBody>
      </p:sp>
      <p:sp>
        <p:nvSpPr>
          <p:cNvPr id="3" name="Content Placeholder 2"/>
          <p:cNvSpPr>
            <a:spLocks noGrp="1"/>
          </p:cNvSpPr>
          <p:nvPr>
            <p:ph idx="1"/>
          </p:nvPr>
        </p:nvSpPr>
        <p:spPr>
          <a:xfrm>
            <a:off x="1894114" y="1593669"/>
            <a:ext cx="9610498" cy="4317553"/>
          </a:xfrm>
        </p:spPr>
        <p:txBody>
          <a:bodyPr/>
          <a:lstStyle/>
          <a:p>
            <a:endParaRPr lang="en-US" b="1" dirty="0"/>
          </a:p>
          <a:p>
            <a:pPr algn="just">
              <a:buNone/>
            </a:pPr>
            <a:r>
              <a:rPr lang="en-US" sz="1600" b="1" dirty="0"/>
              <a:t>8. 	</a:t>
            </a:r>
            <a:r>
              <a:rPr lang="en-US" sz="2000" b="1" dirty="0"/>
              <a:t>Hybrid Warehouse Design</a:t>
            </a:r>
            <a:r>
              <a:rPr lang="en-US" sz="2000" dirty="0"/>
              <a:t>: </a:t>
            </a:r>
            <a:r>
              <a:rPr lang="en-US" sz="2400" dirty="0"/>
              <a:t>This is where a mix of different designs is used to create the best layout for a specific business.</a:t>
            </a:r>
          </a:p>
          <a:p>
            <a:pPr algn="just">
              <a:buNone/>
            </a:pPr>
            <a:r>
              <a:rPr lang="en-US" sz="2000" b="1" dirty="0"/>
              <a:t>9.	Eco-Friendly Warehouse Design</a:t>
            </a:r>
            <a:r>
              <a:rPr lang="en-US" sz="2000" dirty="0"/>
              <a:t>:</a:t>
            </a:r>
            <a:r>
              <a:rPr lang="en-US" sz="2400" dirty="0"/>
              <a:t> This is where the warehouse is designed to be good for the environment. This includes things like using less energy and reducing waste.</a:t>
            </a:r>
          </a:p>
          <a:p>
            <a:pPr>
              <a:buNone/>
            </a:pPr>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9" y="624110"/>
            <a:ext cx="9545183" cy="747490"/>
          </a:xfrm>
        </p:spPr>
        <p:txBody>
          <a:bodyPr>
            <a:normAutofit/>
          </a:bodyPr>
          <a:lstStyle/>
          <a:p>
            <a:pPr algn="ctr"/>
            <a:r>
              <a:rPr lang="en-US" sz="2800" dirty="0"/>
              <a:t>The main tasks performed in a warehouse</a:t>
            </a:r>
          </a:p>
        </p:txBody>
      </p:sp>
      <p:sp>
        <p:nvSpPr>
          <p:cNvPr id="3" name="Content Placeholder 2"/>
          <p:cNvSpPr>
            <a:spLocks noGrp="1"/>
          </p:cNvSpPr>
          <p:nvPr>
            <p:ph idx="1"/>
          </p:nvPr>
        </p:nvSpPr>
        <p:spPr>
          <a:xfrm>
            <a:off x="1959429" y="1319349"/>
            <a:ext cx="9862457" cy="5107577"/>
          </a:xfrm>
        </p:spPr>
        <p:txBody>
          <a:bodyPr/>
          <a:lstStyle/>
          <a:p>
            <a:pPr algn="ctr">
              <a:buNone/>
            </a:pPr>
            <a:endParaRPr lang="en-US" dirty="0"/>
          </a:p>
          <a:p>
            <a:pPr algn="just">
              <a:buNone/>
            </a:pPr>
            <a:r>
              <a:rPr lang="en-US" dirty="0"/>
              <a:t>*   </a:t>
            </a:r>
            <a:r>
              <a:rPr lang="en-US" sz="2400" dirty="0"/>
              <a:t>  Receipt of goods</a:t>
            </a:r>
          </a:p>
          <a:p>
            <a:pPr algn="just">
              <a:buNone/>
            </a:pPr>
            <a:r>
              <a:rPr lang="en-US" sz="2400" dirty="0"/>
              <a:t>*    Verification of those goods</a:t>
            </a:r>
          </a:p>
          <a:p>
            <a:pPr algn="just">
              <a:buNone/>
            </a:pPr>
            <a:r>
              <a:rPr lang="en-US" sz="2400" dirty="0"/>
              <a:t>* 	  In-house transport (between different parts of the   	warehouse)</a:t>
            </a:r>
          </a:p>
          <a:p>
            <a:pPr algn="just">
              <a:buNone/>
            </a:pPr>
            <a:r>
              <a:rPr lang="en-US" sz="2400" dirty="0"/>
              <a:t>*    Storage and safe-keeping of items</a:t>
            </a:r>
          </a:p>
          <a:p>
            <a:pPr algn="just">
              <a:buNone/>
            </a:pPr>
            <a:r>
              <a:rPr lang="en-US" sz="2400" dirty="0"/>
              <a:t>*    Preparation of orders and the consolidation of loads</a:t>
            </a:r>
          </a:p>
          <a:p>
            <a:pPr algn="just">
              <a:buNone/>
            </a:pPr>
            <a:r>
              <a:rPr lang="en-US" sz="2400" dirty="0"/>
              <a:t>*    Dispatch of goods</a:t>
            </a:r>
          </a:p>
          <a:p>
            <a:pPr>
              <a:buNone/>
            </a:pPr>
            <a:r>
              <a:rPr lang="en-US" sz="2400" dirty="0"/>
              <a:t>*    General management and processing of information      	   	 	 related to the stock, workflows, demand, etc.</a:t>
            </a:r>
          </a:p>
          <a:p>
            <a:pPr algn="just">
              <a:buNone/>
            </a:pPr>
            <a:r>
              <a:rPr lang="en-US" sz="2400" dirty="0"/>
              <a:t> </a:t>
            </a:r>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823268" cy="786679"/>
          </a:xfrm>
        </p:spPr>
        <p:txBody>
          <a:bodyPr>
            <a:normAutofit fontScale="90000"/>
          </a:bodyPr>
          <a:lstStyle/>
          <a:p>
            <a:pPr algn="ctr"/>
            <a:r>
              <a:rPr lang="en-US" sz="3100" dirty="0"/>
              <a:t>What elements are involved in a warehouse?</a:t>
            </a:r>
            <a:br>
              <a:rPr lang="en-US" sz="3100" dirty="0"/>
            </a:br>
            <a:r>
              <a:rPr lang="en-US" dirty="0"/>
              <a:t/>
            </a:r>
            <a:br>
              <a:rPr lang="en-US" dirty="0"/>
            </a:br>
            <a:endParaRPr lang="en-US" dirty="0"/>
          </a:p>
        </p:txBody>
      </p:sp>
      <p:sp>
        <p:nvSpPr>
          <p:cNvPr id="3" name="Content Placeholder 2"/>
          <p:cNvSpPr>
            <a:spLocks noGrp="1"/>
          </p:cNvSpPr>
          <p:nvPr>
            <p:ph idx="1"/>
          </p:nvPr>
        </p:nvSpPr>
        <p:spPr>
          <a:xfrm>
            <a:off x="1763486" y="1149531"/>
            <a:ext cx="9741126" cy="5199018"/>
          </a:xfrm>
        </p:spPr>
        <p:txBody>
          <a:bodyPr>
            <a:normAutofit fontScale="92500" lnSpcReduction="10000"/>
          </a:bodyPr>
          <a:lstStyle/>
          <a:p>
            <a:pPr algn="just"/>
            <a:endParaRPr lang="en-US" sz="3100" dirty="0"/>
          </a:p>
          <a:p>
            <a:pPr algn="just"/>
            <a:r>
              <a:rPr lang="en-US" sz="2600" dirty="0"/>
              <a:t>A number of factors must be taken into account when planning a facility. The most important of these are the products to be stored, the flow of materials or goods, the space available to house them, the storage equipment –such as racks and handling equipment–, the human factor (personnel), and the company’s management system and policies.</a:t>
            </a:r>
          </a:p>
          <a:p>
            <a:pPr algn="just"/>
            <a:r>
              <a:rPr lang="en-US" sz="2600" dirty="0"/>
              <a:t>Based on the above, a series of information must be collected. This information, which is stipulated below, will in turn influence the various aspects of the facility and must be taken into account during its development.</a:t>
            </a:r>
          </a:p>
          <a:p>
            <a:pPr algn="just">
              <a:buNone/>
            </a:pPr>
            <a:r>
              <a:rPr lang="en-US" sz="2600" dirty="0"/>
              <a:t> </a:t>
            </a:r>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3" y="624110"/>
            <a:ext cx="9571309" cy="917307"/>
          </a:xfrm>
        </p:spPr>
        <p:txBody>
          <a:bodyPr>
            <a:normAutofit fontScale="90000"/>
          </a:bodyPr>
          <a:lstStyle/>
          <a:p>
            <a:pPr algn="ctr"/>
            <a:r>
              <a:rPr lang="en-US" sz="3100" dirty="0"/>
              <a:t>What are the different parts of a warehouse?</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a:xfrm>
            <a:off x="1946366" y="1254034"/>
            <a:ext cx="9558246" cy="5264332"/>
          </a:xfrm>
        </p:spPr>
        <p:txBody>
          <a:bodyPr>
            <a:normAutofit fontScale="25000" lnSpcReduction="20000"/>
          </a:bodyPr>
          <a:lstStyle/>
          <a:p>
            <a:pPr>
              <a:buNone/>
            </a:pPr>
            <a:endParaRPr lang="en-US" dirty="0"/>
          </a:p>
          <a:p>
            <a:pPr algn="just">
              <a:buFont typeface="Arial" charset="0"/>
              <a:buChar char="•"/>
            </a:pPr>
            <a:r>
              <a:rPr lang="en-US" sz="9600" dirty="0"/>
              <a:t>The simplest warehouses normally have access doors, an open area for maneuvering and verification, a storage area where the goods are located, a management office for controlling operations, and toilets and changing rooms for personnel . Warehouse with a very simple configuration: storage area, management area, changing rooms and bathrooms for personnel.</a:t>
            </a:r>
          </a:p>
          <a:p>
            <a:pPr algn="just">
              <a:buFont typeface="Arial" charset="0"/>
              <a:buChar char="•"/>
            </a:pPr>
            <a:r>
              <a:rPr lang="en-US" sz="9600" dirty="0"/>
              <a:t>Starting with the simplest configuration, other areas can be added. This includes areas like:</a:t>
            </a:r>
          </a:p>
          <a:p>
            <a:pPr marL="400050" indent="-400050" algn="just">
              <a:buAutoNum type="romanLcPeriod"/>
            </a:pPr>
            <a:r>
              <a:rPr lang="en-US" sz="9600" dirty="0"/>
              <a:t>reception, </a:t>
            </a:r>
          </a:p>
          <a:p>
            <a:pPr marL="400050" indent="-400050" algn="just">
              <a:buAutoNum type="romanLcPeriod"/>
            </a:pPr>
            <a:r>
              <a:rPr lang="en-US" sz="9600" dirty="0"/>
              <a:t>packaging and consolidation, </a:t>
            </a:r>
          </a:p>
          <a:p>
            <a:pPr marL="400050" indent="-400050" algn="just">
              <a:buAutoNum type="romanLcPeriod"/>
            </a:pPr>
            <a:r>
              <a:rPr lang="en-US" sz="9600" dirty="0"/>
              <a:t>dispatch, </a:t>
            </a:r>
          </a:p>
          <a:p>
            <a:pPr marL="400050" indent="-400050" algn="just">
              <a:buAutoNum type="romanLcPeriod"/>
            </a:pPr>
            <a:r>
              <a:rPr lang="en-US" sz="9600" dirty="0"/>
              <a:t>recharging forklift batteries, </a:t>
            </a:r>
          </a:p>
          <a:p>
            <a:pPr marL="400050" indent="-400050" algn="just">
              <a:buAutoNum type="romanLcPeriod"/>
            </a:pPr>
            <a:r>
              <a:rPr lang="en-US" sz="9600" dirty="0"/>
              <a:t>as well as loading docks. </a:t>
            </a:r>
          </a:p>
          <a:p>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1" y="624110"/>
            <a:ext cx="9401492" cy="773616"/>
          </a:xfrm>
        </p:spPr>
        <p:txBody>
          <a:bodyPr>
            <a:normAutofit/>
          </a:bodyPr>
          <a:lstStyle/>
          <a:p>
            <a:pPr algn="ctr"/>
            <a:r>
              <a:rPr lang="en-US" sz="2800" dirty="0"/>
              <a:t>A typical warehouse design</a:t>
            </a:r>
          </a:p>
        </p:txBody>
      </p:sp>
      <p:pic>
        <p:nvPicPr>
          <p:cNvPr id="6" name="Content Placeholder 5">
            <a:extLst>
              <a:ext uri="{FF2B5EF4-FFF2-40B4-BE49-F238E27FC236}">
                <a16:creationId xmlns="" xmlns:a16="http://schemas.microsoft.com/office/drawing/2014/main" id="{6DB2FBC6-EC7D-E386-F6C4-ECEBD7031B92}"/>
              </a:ext>
            </a:extLst>
          </p:cNvPr>
          <p:cNvPicPr>
            <a:picLocks noGrp="1" noChangeAspect="1"/>
          </p:cNvPicPr>
          <p:nvPr>
            <p:ph idx="1"/>
          </p:nvPr>
        </p:nvPicPr>
        <p:blipFill>
          <a:blip r:embed="rId2"/>
          <a:stretch>
            <a:fillRect/>
          </a:stretch>
        </p:blipFill>
        <p:spPr>
          <a:xfrm>
            <a:off x="1281398" y="1304278"/>
            <a:ext cx="10223215" cy="4929612"/>
          </a:xfrm>
        </p:spPr>
      </p:pic>
      <p:sp>
        <p:nvSpPr>
          <p:cNvPr id="21506" name="AutoShape 2" descr="file:///C:/Users/Abdul%20A.%20Mamman/Documents/A%20Typical%20Warehouse.av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9634"/>
            <a:ext cx="9810205" cy="953590"/>
          </a:xfrm>
        </p:spPr>
        <p:txBody>
          <a:bodyPr>
            <a:normAutofit fontScale="90000"/>
          </a:bodyPr>
          <a:lstStyle/>
          <a:p>
            <a:pPr algn="ctr"/>
            <a:r>
              <a:rPr lang="en-US" sz="2800" dirty="0"/>
              <a:t>Example of a Loading dock distribution at a warehouse facility</a:t>
            </a:r>
            <a:r>
              <a:rPr lang="en-US" sz="2800" baseline="-25000" dirty="0"/>
              <a:t>.</a:t>
            </a:r>
            <a:r>
              <a:rPr lang="en-US" sz="2800" dirty="0"/>
              <a:t/>
            </a:r>
            <a:br>
              <a:rPr lang="en-US" sz="2800" dirty="0"/>
            </a:br>
            <a:r>
              <a:rPr lang="en-US" sz="2800" dirty="0"/>
              <a:t> </a:t>
            </a:r>
          </a:p>
        </p:txBody>
      </p:sp>
      <p:pic>
        <p:nvPicPr>
          <p:cNvPr id="6" name="Content Placeholder 5">
            <a:extLst>
              <a:ext uri="{FF2B5EF4-FFF2-40B4-BE49-F238E27FC236}">
                <a16:creationId xmlns="" xmlns:a16="http://schemas.microsoft.com/office/drawing/2014/main" id="{B242DF62-5A6E-699B-98DD-3BD8A4EAD593}"/>
              </a:ext>
            </a:extLst>
          </p:cNvPr>
          <p:cNvPicPr>
            <a:picLocks noGrp="1" noChangeAspect="1"/>
          </p:cNvPicPr>
          <p:nvPr>
            <p:ph idx="1"/>
          </p:nvPr>
        </p:nvPicPr>
        <p:blipFill>
          <a:blip r:embed="rId2"/>
          <a:stretch>
            <a:fillRect/>
          </a:stretch>
        </p:blipFill>
        <p:spPr>
          <a:xfrm>
            <a:off x="2209800" y="1154757"/>
            <a:ext cx="8369300" cy="5492353"/>
          </a:xfrm>
        </p:spPr>
      </p:pic>
      <p:sp>
        <p:nvSpPr>
          <p:cNvPr id="7" name="Footer Placeholder 6"/>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77" y="624110"/>
            <a:ext cx="9901646" cy="616861"/>
          </a:xfrm>
        </p:spPr>
        <p:txBody>
          <a:bodyPr>
            <a:normAutofit/>
          </a:bodyPr>
          <a:lstStyle/>
          <a:p>
            <a:pPr algn="ctr"/>
            <a:r>
              <a:rPr lang="en-US" sz="2800" dirty="0"/>
              <a:t>Typical Sectors of a Warehouse</a:t>
            </a:r>
          </a:p>
        </p:txBody>
      </p:sp>
      <p:sp>
        <p:nvSpPr>
          <p:cNvPr id="3" name="Content Placeholder 2"/>
          <p:cNvSpPr>
            <a:spLocks noGrp="1"/>
          </p:cNvSpPr>
          <p:nvPr>
            <p:ph idx="1"/>
          </p:nvPr>
        </p:nvSpPr>
        <p:spPr>
          <a:xfrm>
            <a:off x="1632857" y="1058092"/>
            <a:ext cx="10280469" cy="5603966"/>
          </a:xfrm>
        </p:spPr>
        <p:txBody>
          <a:bodyPr>
            <a:normAutofit fontScale="25000" lnSpcReduction="20000"/>
          </a:bodyPr>
          <a:lstStyle/>
          <a:p>
            <a:pPr algn="just"/>
            <a:endParaRPr lang="en-US" sz="8000" dirty="0"/>
          </a:p>
          <a:p>
            <a:pPr algn="just"/>
            <a:r>
              <a:rPr lang="en-US" sz="8000" dirty="0"/>
              <a:t>In turn, a warehouse can be divided into sectors according to the product being handled or the work operations. The following diagram illustrates an example of this type of organization:</a:t>
            </a:r>
          </a:p>
          <a:p>
            <a:pPr algn="just">
              <a:buNone/>
            </a:pPr>
            <a:r>
              <a:rPr lang="en-US" sz="8000" dirty="0"/>
              <a:t>	1. Office and customer services.</a:t>
            </a:r>
          </a:p>
          <a:p>
            <a:pPr algn="just">
              <a:buNone/>
            </a:pPr>
            <a:r>
              <a:rPr lang="en-US" sz="8000" dirty="0"/>
              <a:t>	2. Loading and unloading docks.</a:t>
            </a:r>
          </a:p>
          <a:p>
            <a:pPr algn="just">
              <a:buNone/>
            </a:pPr>
            <a:r>
              <a:rPr lang="en-US" sz="8000" dirty="0"/>
              <a:t>	3. Reception and verification.</a:t>
            </a:r>
          </a:p>
          <a:p>
            <a:pPr algn="just">
              <a:buNone/>
            </a:pPr>
            <a:r>
              <a:rPr lang="en-US" sz="8000" dirty="0"/>
              <a:t>	4. Dispatch.</a:t>
            </a:r>
          </a:p>
          <a:p>
            <a:pPr algn="just">
              <a:buNone/>
            </a:pPr>
            <a:r>
              <a:rPr lang="en-US" sz="8000" dirty="0"/>
              <a:t>	5. Warehouse for high turnover or over-sized product.</a:t>
            </a:r>
          </a:p>
          <a:p>
            <a:pPr algn="just">
              <a:buNone/>
            </a:pPr>
            <a:r>
              <a:rPr lang="en-US" sz="8000" dirty="0"/>
              <a:t>	6. High turnover picking off pallets.</a:t>
            </a:r>
          </a:p>
          <a:p>
            <a:pPr algn="just">
              <a:buNone/>
            </a:pPr>
            <a:r>
              <a:rPr lang="en-US" sz="8000" dirty="0"/>
              <a:t>	7. Warehouse for odd-shaped products.</a:t>
            </a:r>
          </a:p>
          <a:p>
            <a:pPr algn="just">
              <a:buNone/>
            </a:pPr>
            <a:r>
              <a:rPr lang="en-US" sz="8000" dirty="0"/>
              <a:t>	8. Warehouse for medium turnover components.</a:t>
            </a:r>
          </a:p>
          <a:p>
            <a:pPr algn="just">
              <a:buNone/>
            </a:pPr>
            <a:r>
              <a:rPr lang="en-US" sz="8000" dirty="0"/>
              <a:t>	9. Warehouse for high turnover components.</a:t>
            </a:r>
          </a:p>
          <a:p>
            <a:pPr algn="just">
              <a:buNone/>
            </a:pPr>
            <a:r>
              <a:rPr lang="en-US" sz="8000" dirty="0"/>
              <a:t>	10. Warehouse for low turnover components.</a:t>
            </a:r>
          </a:p>
          <a:p>
            <a:pPr algn="just">
              <a:buNone/>
            </a:pPr>
            <a:r>
              <a:rPr lang="en-US" sz="8000" dirty="0"/>
              <a:t>	11. Warehouse for high-value products.</a:t>
            </a:r>
          </a:p>
          <a:p>
            <a:pPr algn="just">
              <a:buNone/>
            </a:pPr>
            <a:r>
              <a:rPr lang="en-US" sz="8000" dirty="0"/>
              <a:t>	12. Packaging and consolidation.</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
            </a:r>
            <a:br>
              <a:rPr lang="en-US" sz="2400" b="1" dirty="0"/>
            </a:br>
            <a:r>
              <a:rPr lang="en-US" sz="2800" dirty="0"/>
              <a:t>Objective of this paper</a:t>
            </a:r>
          </a:p>
        </p:txBody>
      </p:sp>
      <p:sp>
        <p:nvSpPr>
          <p:cNvPr id="3" name="Content Placeholder 2"/>
          <p:cNvSpPr>
            <a:spLocks noGrp="1"/>
          </p:cNvSpPr>
          <p:nvPr>
            <p:ph idx="1"/>
          </p:nvPr>
        </p:nvSpPr>
        <p:spPr>
          <a:xfrm>
            <a:off x="1661375" y="1674253"/>
            <a:ext cx="9843237" cy="4443211"/>
          </a:xfrm>
        </p:spPr>
        <p:txBody>
          <a:bodyPr>
            <a:normAutofit/>
          </a:bodyPr>
          <a:lstStyle/>
          <a:p>
            <a:endParaRPr lang="en-GB" sz="2400" dirty="0"/>
          </a:p>
          <a:p>
            <a:pPr>
              <a:buNone/>
            </a:pPr>
            <a:endParaRPr lang="en-US" dirty="0"/>
          </a:p>
          <a:p>
            <a:pPr algn="just"/>
            <a:r>
              <a:rPr lang="en-US" dirty="0"/>
              <a:t>This paper aims at presenting and identifying sustainable warehousing practices that, specifically analyze the current state of energy consumption and waste generation in warehouses as well as, explore sustainable warehousing practices that optimize energy efficiency, minimize waste and ensure safety, providing actionable paths, for warehouse operators to adopt environmentally responsible and socially conscious strategies that will ultimately, connect with effective and efficient logistics  being subsets of supply chain management functions.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0873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3" y="624110"/>
            <a:ext cx="9571309" cy="682176"/>
          </a:xfrm>
        </p:spPr>
        <p:txBody>
          <a:bodyPr>
            <a:normAutofit/>
          </a:bodyPr>
          <a:lstStyle/>
          <a:p>
            <a:pPr algn="ctr"/>
            <a:r>
              <a:rPr lang="en-US" sz="2800" dirty="0"/>
              <a:t>What is Warehousing?</a:t>
            </a:r>
          </a:p>
        </p:txBody>
      </p:sp>
      <p:sp>
        <p:nvSpPr>
          <p:cNvPr id="3" name="Content Placeholder 2"/>
          <p:cNvSpPr>
            <a:spLocks noGrp="1"/>
          </p:cNvSpPr>
          <p:nvPr>
            <p:ph idx="1"/>
          </p:nvPr>
        </p:nvSpPr>
        <p:spPr>
          <a:xfrm>
            <a:off x="1685109" y="1410789"/>
            <a:ext cx="10149840" cy="5212079"/>
          </a:xfrm>
        </p:spPr>
        <p:txBody>
          <a:bodyPr>
            <a:normAutofit fontScale="25000" lnSpcReduction="20000"/>
          </a:bodyPr>
          <a:lstStyle/>
          <a:p>
            <a:pPr algn="just"/>
            <a:r>
              <a:rPr lang="en-US" sz="9600" dirty="0"/>
              <a:t>Warehousing is a process of storing goods in a warehouse for the purpose of distribution, sale, or manufacturing. Warehouses are used for storing goods for an extended period of time and are typically equipped with storage areas, loading docks, conveyors, and other material-handling equipment.19 Nov 2022</a:t>
            </a:r>
          </a:p>
          <a:p>
            <a:pPr algn="just"/>
            <a:r>
              <a:rPr lang="en-US" sz="9600" dirty="0"/>
              <a:t>Warehousing is the process of storing goods until they are ready for transport and understanding its importance can play a crucial role in your business operations. Discover the different types of warehouses and key features that will help improve efficiency while reducing costs.</a:t>
            </a:r>
          </a:p>
          <a:p>
            <a:pPr algn="just"/>
            <a:r>
              <a:rPr lang="en-US" sz="9600" dirty="0"/>
              <a:t>Warehousing plays a pivotal role in modern business operations, serving as the backbone of </a:t>
            </a:r>
            <a:r>
              <a:rPr lang="en-US" sz="9600" dirty="0">
                <a:solidFill>
                  <a:schemeClr val="tx1"/>
                </a:solidFill>
              </a:rPr>
              <a:t>supply chain management</a:t>
            </a:r>
            <a:r>
              <a:rPr lang="en-US" sz="9600" dirty="0"/>
              <a:t> and influencing overall organizational efficiency. By providing a centralized location for inventory storage, warehouses enable businesses to optimize their logistics processes and ensure timely delivery of products to customers.</a:t>
            </a:r>
          </a:p>
          <a:p>
            <a:pPr algn="just"/>
            <a:r>
              <a:rPr lang="en-US" dirty="0"/>
              <a:t/>
            </a:r>
            <a:br>
              <a:rPr lang="en-US" dirty="0"/>
            </a:br>
            <a:r>
              <a:rPr lang="en-US" dirty="0"/>
              <a:t/>
            </a:r>
            <a:br>
              <a:rPr lang="en-US" dirty="0"/>
            </a:b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869" y="624110"/>
            <a:ext cx="9797142" cy="1280890"/>
          </a:xfrm>
        </p:spPr>
        <p:txBody>
          <a:bodyPr/>
          <a:lstStyle/>
          <a:p>
            <a:endParaRPr lang="en-US" dirty="0"/>
          </a:p>
        </p:txBody>
      </p:sp>
      <p:sp>
        <p:nvSpPr>
          <p:cNvPr id="3" name="Content Placeholder 2"/>
          <p:cNvSpPr>
            <a:spLocks noGrp="1"/>
          </p:cNvSpPr>
          <p:nvPr>
            <p:ph idx="1"/>
          </p:nvPr>
        </p:nvSpPr>
        <p:spPr>
          <a:xfrm>
            <a:off x="1750423" y="2133600"/>
            <a:ext cx="9754189" cy="3777622"/>
          </a:xfrm>
        </p:spPr>
        <p:txBody>
          <a:bodyPr/>
          <a:lstStyle/>
          <a:p>
            <a:endParaRPr lang="en-US" dirty="0"/>
          </a:p>
          <a:p>
            <a:pPr>
              <a:buNone/>
            </a:pPr>
            <a:endParaRPr lang="en-US" dirty="0"/>
          </a:p>
          <a:p>
            <a:endParaRPr lang="en-US" dirty="0"/>
          </a:p>
          <a:p>
            <a:pPr algn="ctr">
              <a:buNone/>
            </a:pPr>
            <a:r>
              <a:rPr lang="en-US" sz="2800" b="1" dirty="0"/>
              <a:t> Sustainable Warehousing Practices: Energy Efficiency, Waste Reduction and Safety</a:t>
            </a:r>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77" y="624110"/>
            <a:ext cx="9597435" cy="747490"/>
          </a:xfrm>
        </p:spPr>
        <p:txBody>
          <a:bodyPr>
            <a:normAutofit/>
          </a:bodyPr>
          <a:lstStyle/>
          <a:p>
            <a:pPr algn="ctr"/>
            <a:r>
              <a:rPr lang="en-US" sz="2800" dirty="0"/>
              <a:t>What </a:t>
            </a:r>
            <a:r>
              <a:rPr lang="en-US" sz="2800"/>
              <a:t>does Sustainability stand </a:t>
            </a:r>
            <a:r>
              <a:rPr lang="en-US" sz="2800" dirty="0"/>
              <a:t>for?</a:t>
            </a:r>
          </a:p>
        </p:txBody>
      </p:sp>
      <p:sp>
        <p:nvSpPr>
          <p:cNvPr id="3" name="Content Placeholder 2"/>
          <p:cNvSpPr>
            <a:spLocks noGrp="1"/>
          </p:cNvSpPr>
          <p:nvPr>
            <p:ph idx="1"/>
          </p:nvPr>
        </p:nvSpPr>
        <p:spPr>
          <a:xfrm>
            <a:off x="1685109" y="2133600"/>
            <a:ext cx="9819503" cy="3777622"/>
          </a:xfrm>
        </p:spPr>
        <p:txBody>
          <a:bodyPr>
            <a:normAutofit fontScale="92500" lnSpcReduction="10000"/>
          </a:bodyPr>
          <a:lstStyle/>
          <a:p>
            <a:endParaRPr lang="en-US" dirty="0"/>
          </a:p>
          <a:p>
            <a:endParaRPr lang="en-US" dirty="0"/>
          </a:p>
          <a:p>
            <a:pPr>
              <a:buNone/>
            </a:pPr>
            <a:endParaRPr lang="en-US" dirty="0"/>
          </a:p>
          <a:p>
            <a:pPr algn="just">
              <a:buNone/>
            </a:pPr>
            <a:r>
              <a:rPr lang="en-US" dirty="0"/>
              <a:t>	</a:t>
            </a:r>
            <a:r>
              <a:rPr lang="en-US" sz="2800" dirty="0"/>
              <a:t>Sustainability consists of fulfilling the needs of current generations without compromising the needs of future generations, while ensuring a balance between economic growth, environmental care and social well-being.</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1" y="624110"/>
            <a:ext cx="9584372" cy="917307"/>
          </a:xfrm>
        </p:spPr>
        <p:txBody>
          <a:bodyPr>
            <a:normAutofit/>
          </a:bodyPr>
          <a:lstStyle/>
          <a:p>
            <a:pPr algn="ctr"/>
            <a:r>
              <a:rPr lang="en-US" sz="3200" dirty="0"/>
              <a:t>What is Sustainable Warehousing Practice?</a:t>
            </a:r>
          </a:p>
        </p:txBody>
      </p:sp>
      <p:sp>
        <p:nvSpPr>
          <p:cNvPr id="3" name="Content Placeholder 2"/>
          <p:cNvSpPr>
            <a:spLocks noGrp="1"/>
          </p:cNvSpPr>
          <p:nvPr>
            <p:ph idx="1"/>
          </p:nvPr>
        </p:nvSpPr>
        <p:spPr>
          <a:xfrm>
            <a:off x="1920240" y="1724297"/>
            <a:ext cx="9584372" cy="4728754"/>
          </a:xfrm>
        </p:spPr>
        <p:txBody>
          <a:bodyPr>
            <a:normAutofit lnSpcReduction="10000"/>
          </a:bodyPr>
          <a:lstStyle/>
          <a:p>
            <a:endParaRPr lang="en-US" dirty="0"/>
          </a:p>
          <a:p>
            <a:endParaRPr lang="en-US" dirty="0"/>
          </a:p>
          <a:p>
            <a:pPr algn="just"/>
            <a:r>
              <a:rPr lang="en-US" sz="2400" dirty="0"/>
              <a:t>Sustainable Warehousing  refers to the implementation of environmentally friendly and socially responsible practices in warehouse operations, design and management. It aims to minimize the ecological footprint of warehousing activities while ensuring efficient , safe and cost effective storage and distribution of goods. In another sense, Sustainable warehouses incorporate low-impact environmental strategies, practices and design techniques that reduce energy consumption and minimize waste production.</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7" y="624110"/>
            <a:ext cx="9741126" cy="642987"/>
          </a:xfrm>
        </p:spPr>
        <p:txBody>
          <a:bodyPr>
            <a:normAutofit/>
          </a:bodyPr>
          <a:lstStyle/>
          <a:p>
            <a:pPr algn="ctr"/>
            <a:r>
              <a:rPr lang="en-US" sz="2800" dirty="0"/>
              <a:t>Exterior of a typical sustainable warehouse building.</a:t>
            </a:r>
          </a:p>
        </p:txBody>
      </p:sp>
      <p:sp>
        <p:nvSpPr>
          <p:cNvPr id="3" name="Content Placeholder 2"/>
          <p:cNvSpPr>
            <a:spLocks noGrp="1"/>
          </p:cNvSpPr>
          <p:nvPr>
            <p:ph idx="1"/>
          </p:nvPr>
        </p:nvSpPr>
        <p:spPr>
          <a:xfrm>
            <a:off x="1815737" y="1240971"/>
            <a:ext cx="9688875" cy="5133703"/>
          </a:xfrm>
        </p:spPr>
        <p:txBody>
          <a:bodyPr/>
          <a:lstStyle/>
          <a:p>
            <a:r>
              <a:rPr lang="en-US" dirty="0"/>
              <a:t/>
            </a:r>
            <a:br>
              <a:rPr lang="en-US" dirty="0"/>
            </a:br>
            <a:endParaRPr lang="en-US" dirty="0"/>
          </a:p>
        </p:txBody>
      </p:sp>
      <p:sp>
        <p:nvSpPr>
          <p:cNvPr id="1026" name="AutoShape 2" descr="https://primevision.com/wp-content/uploads/2023/02/flowproector-header-landscape-1-1024x57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primevision.com/wp-content/uploads/2023/02/flowproector-header-landscape-1-1024x57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primevision.com/wp-content/uploads/2023/02/flowproector-header-landscape-1-1024x57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 xmlns:a16="http://schemas.microsoft.com/office/drawing/2014/main" id="{61D2EBC8-3228-A655-9D25-532DC6850700}"/>
              </a:ext>
            </a:extLst>
          </p:cNvPr>
          <p:cNvPicPr>
            <a:picLocks noChangeAspect="1"/>
          </p:cNvPicPr>
          <p:nvPr/>
        </p:nvPicPr>
        <p:blipFill rotWithShape="1">
          <a:blip r:embed="rId2"/>
          <a:srcRect l="13646" t="13147" r="13437" b="7049"/>
          <a:stretch/>
        </p:blipFill>
        <p:spPr>
          <a:xfrm>
            <a:off x="2133963" y="1267097"/>
            <a:ext cx="8242300" cy="5074229"/>
          </a:xfrm>
          <a:prstGeom prst="rect">
            <a:avLst/>
          </a:prstGeom>
        </p:spPr>
      </p:pic>
      <p:sp>
        <p:nvSpPr>
          <p:cNvPr id="9" name="Footer Placeholder 8"/>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6B6CC-C514-C7E7-A7DC-9A5D35CB01F9}"/>
              </a:ext>
            </a:extLst>
          </p:cNvPr>
          <p:cNvSpPr>
            <a:spLocks noGrp="1"/>
          </p:cNvSpPr>
          <p:nvPr>
            <p:ph type="title"/>
          </p:nvPr>
        </p:nvSpPr>
        <p:spPr>
          <a:xfrm>
            <a:off x="1714500" y="512462"/>
            <a:ext cx="9508587" cy="1280890"/>
          </a:xfrm>
        </p:spPr>
        <p:txBody>
          <a:bodyPr>
            <a:normAutofit/>
          </a:bodyPr>
          <a:lstStyle/>
          <a:p>
            <a:r>
              <a:rPr lang="en-US" sz="3200" dirty="0"/>
              <a:t>Interior of a sustainable warehouse building.</a:t>
            </a:r>
          </a:p>
        </p:txBody>
      </p:sp>
      <p:pic>
        <p:nvPicPr>
          <p:cNvPr id="6" name="Content Placeholder 5">
            <a:extLst>
              <a:ext uri="{FF2B5EF4-FFF2-40B4-BE49-F238E27FC236}">
                <a16:creationId xmlns="" xmlns:a16="http://schemas.microsoft.com/office/drawing/2014/main" id="{BF2B6944-7CB8-569D-C1A0-A42EF24D13CC}"/>
              </a:ext>
            </a:extLst>
          </p:cNvPr>
          <p:cNvPicPr>
            <a:picLocks noGrp="1" noChangeAspect="1"/>
          </p:cNvPicPr>
          <p:nvPr>
            <p:ph idx="1"/>
          </p:nvPr>
        </p:nvPicPr>
        <p:blipFill rotWithShape="1">
          <a:blip r:embed="rId2"/>
          <a:srcRect l="26354" t="9814" r="26354" b="3333"/>
          <a:stretch/>
        </p:blipFill>
        <p:spPr>
          <a:xfrm>
            <a:off x="1404527" y="1333500"/>
            <a:ext cx="9508587" cy="4780344"/>
          </a:xfrm>
          <a:prstGeom prst="rect">
            <a:avLst/>
          </a:prstGeom>
        </p:spPr>
      </p:pic>
      <p:sp>
        <p:nvSpPr>
          <p:cNvPr id="7" name="Footer Placeholder 6"/>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40313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7" y="624110"/>
            <a:ext cx="9741126" cy="1280890"/>
          </a:xfrm>
        </p:spPr>
        <p:txBody>
          <a:bodyPr>
            <a:noAutofit/>
          </a:bodyPr>
          <a:lstStyle/>
          <a:p>
            <a:pPr algn="ctr"/>
            <a:r>
              <a:rPr lang="en-US" sz="2800" dirty="0"/>
              <a:t>What are the key aspects of sustainable warehousing?</a:t>
            </a:r>
          </a:p>
        </p:txBody>
      </p:sp>
      <p:sp>
        <p:nvSpPr>
          <p:cNvPr id="3" name="Content Placeholder 2"/>
          <p:cNvSpPr>
            <a:spLocks noGrp="1"/>
          </p:cNvSpPr>
          <p:nvPr>
            <p:ph idx="1"/>
          </p:nvPr>
        </p:nvSpPr>
        <p:spPr>
          <a:xfrm>
            <a:off x="1933303" y="1685109"/>
            <a:ext cx="9571309" cy="4976948"/>
          </a:xfrm>
        </p:spPr>
        <p:txBody>
          <a:bodyPr/>
          <a:lstStyle/>
          <a:p>
            <a:pPr>
              <a:buNone/>
            </a:pPr>
            <a:r>
              <a:rPr lang="en-US" dirty="0"/>
              <a:t> </a:t>
            </a:r>
          </a:p>
          <a:p>
            <a:pPr>
              <a:buNone/>
            </a:pPr>
            <a:r>
              <a:rPr lang="en-US" dirty="0"/>
              <a:t> </a:t>
            </a:r>
            <a:r>
              <a:rPr lang="en-US" sz="2400" dirty="0"/>
              <a:t>The Key aspects are as follows:</a:t>
            </a:r>
            <a:endParaRPr lang="en-US" sz="2000" dirty="0"/>
          </a:p>
          <a:p>
            <a:pPr>
              <a:buAutoNum type="arabicPeriod"/>
            </a:pPr>
            <a:r>
              <a:rPr lang="en-US" sz="2400" dirty="0"/>
              <a:t>Energy efficiency</a:t>
            </a:r>
          </a:p>
          <a:p>
            <a:pPr>
              <a:buAutoNum type="arabicPeriod"/>
            </a:pPr>
            <a:r>
              <a:rPr lang="en-US" sz="2400" dirty="0"/>
              <a:t>Waste reduction</a:t>
            </a:r>
          </a:p>
          <a:p>
            <a:pPr>
              <a:buAutoNum type="arabicPeriod"/>
            </a:pPr>
            <a:r>
              <a:rPr lang="en-US" sz="2400" dirty="0"/>
              <a:t>Water conservation</a:t>
            </a:r>
          </a:p>
          <a:p>
            <a:pPr>
              <a:buAutoNum type="arabicPeriod"/>
            </a:pPr>
            <a:r>
              <a:rPr lang="en-US" sz="2400" dirty="0"/>
              <a:t>Sustainable materials</a:t>
            </a:r>
          </a:p>
          <a:p>
            <a:pPr>
              <a:buAutoNum type="arabicPeriod"/>
            </a:pPr>
            <a:r>
              <a:rPr lang="en-US" sz="2400" dirty="0"/>
              <a:t>Safe working conditions</a:t>
            </a:r>
          </a:p>
          <a:p>
            <a:pPr>
              <a:buAutoNum type="arabicPeriod"/>
            </a:pPr>
            <a:r>
              <a:rPr lang="en-US" sz="2400" dirty="0"/>
              <a:t>Community engagement</a:t>
            </a:r>
          </a:p>
          <a:p>
            <a:pPr>
              <a:buAutoNum type="arabicPeriod"/>
            </a:pPr>
            <a:r>
              <a:rPr lang="en-US" sz="2400" dirty="0"/>
              <a:t>Continuous improvement</a:t>
            </a:r>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5867"/>
          </a:xfrm>
        </p:spPr>
        <p:txBody>
          <a:bodyPr>
            <a:normAutofit fontScale="90000"/>
          </a:bodyPr>
          <a:lstStyle/>
          <a:p>
            <a:pPr algn="ctr"/>
            <a:r>
              <a:rPr lang="en-US" dirty="0"/>
              <a:t>Energy efficiency</a:t>
            </a:r>
            <a:br>
              <a:rPr lang="en-US" dirty="0"/>
            </a:br>
            <a:endParaRPr lang="en-US" dirty="0"/>
          </a:p>
        </p:txBody>
      </p:sp>
      <p:sp>
        <p:nvSpPr>
          <p:cNvPr id="3" name="Content Placeholder 2"/>
          <p:cNvSpPr>
            <a:spLocks noGrp="1"/>
          </p:cNvSpPr>
          <p:nvPr>
            <p:ph idx="1"/>
          </p:nvPr>
        </p:nvSpPr>
        <p:spPr>
          <a:xfrm>
            <a:off x="1828801" y="1293223"/>
            <a:ext cx="9675812" cy="5381897"/>
          </a:xfrm>
        </p:spPr>
        <p:txBody>
          <a:bodyPr>
            <a:normAutofit fontScale="92500" lnSpcReduction="10000"/>
          </a:bodyPr>
          <a:lstStyle/>
          <a:p>
            <a:pPr algn="just">
              <a:buNone/>
            </a:pPr>
            <a:r>
              <a:rPr lang="en-US" dirty="0"/>
              <a:t>     </a:t>
            </a:r>
            <a:r>
              <a:rPr lang="en-US" sz="2400" dirty="0"/>
              <a:t> Energy efficiency simply means using less energy to do the same task or produce the same result, and thereby eliminating energy waste. Energy-efficient buildings and homes use less energy to heat and cool. Energy-efficient appliances and electronics use less energy to run.</a:t>
            </a:r>
          </a:p>
          <a:p>
            <a:pPr algn="just">
              <a:buNone/>
            </a:pPr>
            <a:r>
              <a:rPr lang="en-US" sz="2400" dirty="0"/>
              <a:t>  * It is known that using renewable energy sources, LED lighting, and   energy –efficient equipment to reduce energy consumption.</a:t>
            </a:r>
          </a:p>
          <a:p>
            <a:pPr algn="just">
              <a:buNone/>
            </a:pPr>
            <a:r>
              <a:rPr lang="en-US" sz="2400" dirty="0"/>
              <a:t>  *Electrical efficiency, useful power output per electrical power consumed.</a:t>
            </a:r>
          </a:p>
          <a:p>
            <a:pPr algn="just">
              <a:buNone/>
            </a:pPr>
            <a:r>
              <a:rPr lang="en-US" sz="2400" dirty="0"/>
              <a:t>  * Mechanical efficiency, a ratio of the measured performance to the performance of an ideal machine.</a:t>
            </a:r>
          </a:p>
          <a:p>
            <a:pPr algn="just">
              <a:buNone/>
            </a:pPr>
            <a:r>
              <a:rPr lang="en-US" sz="2400" dirty="0"/>
              <a:t>  * Thermal efficiency, the extent to which the energy added by heat is converted to net work output or vice versa.</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Waste reduction</a:t>
            </a:r>
            <a:br>
              <a:rPr lang="en-US" dirty="0"/>
            </a:br>
            <a:endParaRPr lang="en-US" dirty="0"/>
          </a:p>
        </p:txBody>
      </p:sp>
      <p:sp>
        <p:nvSpPr>
          <p:cNvPr id="3" name="Content Placeholder 2"/>
          <p:cNvSpPr>
            <a:spLocks noGrp="1"/>
          </p:cNvSpPr>
          <p:nvPr>
            <p:ph idx="1"/>
          </p:nvPr>
        </p:nvSpPr>
        <p:spPr>
          <a:xfrm>
            <a:off x="2181497" y="1436913"/>
            <a:ext cx="9509760" cy="5016137"/>
          </a:xfrm>
        </p:spPr>
        <p:txBody>
          <a:bodyPr>
            <a:normAutofit fontScale="77500" lnSpcReduction="20000"/>
          </a:bodyPr>
          <a:lstStyle/>
          <a:p>
            <a:pPr algn="just"/>
            <a:endParaRPr lang="en-US" sz="3100" dirty="0"/>
          </a:p>
          <a:p>
            <a:pPr algn="just"/>
            <a:r>
              <a:rPr lang="en-US" sz="3100" dirty="0"/>
              <a:t>This is referred to as implementing  recycling programs , minimizing packaging and reducing waste sent to landfills.</a:t>
            </a:r>
          </a:p>
          <a:p>
            <a:pPr algn="just">
              <a:buNone/>
            </a:pPr>
            <a:endParaRPr lang="en-US" sz="100" dirty="0"/>
          </a:p>
          <a:p>
            <a:pPr algn="just">
              <a:buNone/>
            </a:pPr>
            <a:r>
              <a:rPr lang="en-US" sz="3100" dirty="0"/>
              <a:t>*  Waste reduction is anything that reduces waste by using less material in the first place. Reducing waste can be as simple as using both sides of a sheet of paper, using ceramic mugs instead of disposable cups, or buying in bulk rather than individually packaged items.</a:t>
            </a:r>
          </a:p>
          <a:p>
            <a:pPr algn="just">
              <a:buNone/>
            </a:pPr>
            <a:r>
              <a:rPr lang="en-US" sz="3100" dirty="0"/>
              <a:t>* The 5 Rs of waste management are as follows: Refuse, Reduce, Reuse, Repurpose and Recycle. In practice, the 5 Rs will break down the waste lifecycle into stages so that, businesses can identify actions they can take to reduce the amount of waste and pollution they produce.</a:t>
            </a:r>
          </a:p>
          <a:p>
            <a:pPr algn="just">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05360"/>
            <a:ext cx="8911687" cy="577673"/>
          </a:xfrm>
        </p:spPr>
        <p:txBody>
          <a:bodyPr>
            <a:normAutofit fontScale="90000"/>
          </a:bodyPr>
          <a:lstStyle/>
          <a:p>
            <a:pPr algn="ctr"/>
            <a:r>
              <a:rPr lang="en-US" dirty="0"/>
              <a:t>Water conservation</a:t>
            </a:r>
            <a:br>
              <a:rPr lang="en-US" dirty="0"/>
            </a:br>
            <a:endParaRPr lang="en-US" dirty="0"/>
          </a:p>
        </p:txBody>
      </p:sp>
      <p:sp>
        <p:nvSpPr>
          <p:cNvPr id="3" name="Content Placeholder 2"/>
          <p:cNvSpPr>
            <a:spLocks noGrp="1"/>
          </p:cNvSpPr>
          <p:nvPr>
            <p:ph idx="1"/>
          </p:nvPr>
        </p:nvSpPr>
        <p:spPr>
          <a:xfrm>
            <a:off x="1750423" y="1094910"/>
            <a:ext cx="9993086" cy="5368835"/>
          </a:xfrm>
        </p:spPr>
        <p:txBody>
          <a:bodyPr>
            <a:normAutofit fontScale="25000" lnSpcReduction="20000"/>
          </a:bodyPr>
          <a:lstStyle/>
          <a:p>
            <a:pPr algn="just"/>
            <a:r>
              <a:rPr lang="en-US" sz="9600" dirty="0"/>
              <a:t>This talks about implementing water –saving measures, such as rainwater harvesting and </a:t>
            </a:r>
            <a:r>
              <a:rPr lang="en-US" sz="9600" dirty="0" err="1"/>
              <a:t>greywater</a:t>
            </a:r>
            <a:r>
              <a:rPr lang="en-US" sz="9600" dirty="0"/>
              <a:t>  reuse.</a:t>
            </a:r>
          </a:p>
          <a:p>
            <a:pPr algn="just">
              <a:buNone/>
            </a:pPr>
            <a:r>
              <a:rPr lang="en-US" sz="9600" dirty="0"/>
              <a:t>* The process of protecting an endangered plant or animal species in its natural habitat is commonly known as in situ conservation. On the other hand, ex situ conservation is the relocation of endangered or rare species from their natural habitats to protected areas equipped for their protection and preservation.</a:t>
            </a:r>
          </a:p>
          <a:p>
            <a:pPr algn="just"/>
            <a:r>
              <a:rPr lang="en-US" sz="9600" dirty="0"/>
              <a:t>It involves the following  methods:</a:t>
            </a:r>
          </a:p>
          <a:p>
            <a:pPr algn="just">
              <a:buNone/>
            </a:pPr>
            <a:r>
              <a:rPr lang="en-US" sz="9600" dirty="0"/>
              <a:t>*	Rainwater Harvesting</a:t>
            </a:r>
          </a:p>
          <a:p>
            <a:pPr algn="just">
              <a:buNone/>
            </a:pPr>
            <a:r>
              <a:rPr lang="en-US" sz="9600" dirty="0"/>
              <a:t>*	Groundwater Recharge</a:t>
            </a:r>
          </a:p>
          <a:p>
            <a:pPr algn="just">
              <a:buNone/>
            </a:pPr>
            <a:r>
              <a:rPr lang="en-US" sz="9600" dirty="0"/>
              <a:t>*	Upgrading Operational Infrastructure</a:t>
            </a:r>
          </a:p>
          <a:p>
            <a:pPr algn="just">
              <a:buNone/>
            </a:pPr>
            <a:r>
              <a:rPr lang="en-US" sz="9600" dirty="0"/>
              <a:t>*	Fixing All Minor and Major Leakages</a:t>
            </a:r>
          </a:p>
          <a:p>
            <a:pPr algn="just">
              <a:buNone/>
            </a:pPr>
            <a:r>
              <a:rPr lang="en-US" sz="9600" dirty="0"/>
              <a:t>*	Using Water-Efficient Appliances</a:t>
            </a:r>
          </a:p>
          <a:p>
            <a:pPr algn="just">
              <a:buNone/>
            </a:pPr>
            <a:r>
              <a:rPr lang="en-US" sz="9600" dirty="0"/>
              <a:t>*	Reusing and Recycling Water</a:t>
            </a:r>
          </a:p>
          <a:p>
            <a:pPr>
              <a:buNone/>
            </a:pPr>
            <a:r>
              <a:rPr lang="en-US" sz="9600" dirty="0"/>
              <a:t/>
            </a:r>
            <a:br>
              <a:rPr lang="en-US" sz="9600" dirty="0"/>
            </a:br>
            <a:r>
              <a:rPr lang="en-US" dirty="0"/>
              <a:t/>
            </a:r>
            <a:br>
              <a:rPr lang="en-US" dirty="0"/>
            </a:br>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807" y="624110"/>
            <a:ext cx="9466806" cy="878119"/>
          </a:xfrm>
        </p:spPr>
        <p:txBody>
          <a:bodyPr>
            <a:normAutofit/>
          </a:bodyPr>
          <a:lstStyle/>
          <a:p>
            <a:pPr algn="ctr"/>
            <a:r>
              <a:rPr lang="en-US" sz="2800" dirty="0"/>
              <a:t>Definition of a Warehouse</a:t>
            </a:r>
          </a:p>
        </p:txBody>
      </p:sp>
      <p:sp>
        <p:nvSpPr>
          <p:cNvPr id="3" name="Content Placeholder 2"/>
          <p:cNvSpPr>
            <a:spLocks noGrp="1"/>
          </p:cNvSpPr>
          <p:nvPr>
            <p:ph idx="1"/>
          </p:nvPr>
        </p:nvSpPr>
        <p:spPr>
          <a:xfrm>
            <a:off x="1532586" y="1528355"/>
            <a:ext cx="9972026" cy="4627746"/>
          </a:xfrm>
        </p:spPr>
        <p:txBody>
          <a:bodyPr>
            <a:normAutofit fontScale="92500" lnSpcReduction="20000"/>
          </a:bodyPr>
          <a:lstStyle/>
          <a:p>
            <a:pPr>
              <a:buNone/>
            </a:pPr>
            <a:endParaRPr lang="en-US" dirty="0"/>
          </a:p>
          <a:p>
            <a:pPr>
              <a:buNone/>
            </a:pPr>
            <a:endParaRPr lang="en-US" dirty="0"/>
          </a:p>
          <a:p>
            <a:pPr algn="just">
              <a:buNone/>
            </a:pPr>
            <a:r>
              <a:rPr lang="en-US" dirty="0"/>
              <a:t>	</a:t>
            </a:r>
            <a:r>
              <a:rPr lang="en-US" sz="2600" dirty="0"/>
              <a:t>A </a:t>
            </a:r>
            <a:r>
              <a:rPr lang="en-US" sz="2600" b="1" dirty="0"/>
              <a:t>warehouse</a:t>
            </a:r>
            <a:r>
              <a:rPr lang="en-US" sz="2600" dirty="0"/>
              <a:t> is a facility that, along with </a:t>
            </a:r>
            <a:r>
              <a:rPr lang="en-US" sz="2600" dirty="0">
                <a:solidFill>
                  <a:schemeClr val="tx1"/>
                </a:solidFill>
              </a:rPr>
              <a:t>storage racks</a:t>
            </a:r>
            <a:r>
              <a:rPr lang="en-US" sz="2600" dirty="0"/>
              <a:t>, handling equipment and personnel and management resources, allows us to control the differences between the incoming flow of goods (received from suppliers, production centers, etc.) and the outgoing flow of goods (goods being sent to production, sales, etc.). Usually, these flows are not coordinated, and this is one of the reasons why it is important to have storage facilities. Warehouses are used by manufacturers, importers, exporters, wholesalers, transport businesses, customs, etc. They are usually large plain buildings in industrial parks on the outskirts of cities, towns, or villages.</a:t>
            </a:r>
          </a:p>
          <a:p>
            <a:pPr>
              <a:buNone/>
            </a:pPr>
            <a:r>
              <a:rPr lang="en-US" sz="2600" dirty="0"/>
              <a:t>	</a:t>
            </a:r>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448793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Sustainable materials</a:t>
            </a:r>
            <a:br>
              <a:rPr lang="en-US" sz="2800" dirty="0"/>
            </a:br>
            <a:endParaRPr lang="en-US" sz="2800" dirty="0"/>
          </a:p>
        </p:txBody>
      </p:sp>
      <p:sp>
        <p:nvSpPr>
          <p:cNvPr id="3" name="Content Placeholder 2"/>
          <p:cNvSpPr>
            <a:spLocks noGrp="1"/>
          </p:cNvSpPr>
          <p:nvPr>
            <p:ph idx="1"/>
          </p:nvPr>
        </p:nvSpPr>
        <p:spPr>
          <a:xfrm>
            <a:off x="1946365" y="1280159"/>
            <a:ext cx="9744891" cy="5316583"/>
          </a:xfrm>
        </p:spPr>
        <p:txBody>
          <a:bodyPr>
            <a:noAutofit/>
          </a:bodyPr>
          <a:lstStyle/>
          <a:p>
            <a:pPr algn="just"/>
            <a:r>
              <a:rPr lang="en-US" sz="2400" dirty="0"/>
              <a:t>Sustainable materials talks about using recycled, recyclable, or sustainably sourced materials for packaging, pallets and building materials.</a:t>
            </a:r>
          </a:p>
          <a:p>
            <a:pPr algn="just">
              <a:buNone/>
            </a:pPr>
            <a:r>
              <a:rPr lang="en-US" sz="2400" dirty="0"/>
              <a:t>*	Life below water: Avoiding the use of plastic bags to keep the oceans clean. </a:t>
            </a:r>
          </a:p>
          <a:p>
            <a:pPr algn="just">
              <a:buNone/>
            </a:pPr>
            <a:r>
              <a:rPr lang="en-US" sz="2400" dirty="0"/>
              <a:t>*	Life on land: Planting trees to help protect the environment. </a:t>
            </a:r>
          </a:p>
          <a:p>
            <a:pPr algn="just">
              <a:buNone/>
            </a:pPr>
            <a:r>
              <a:rPr lang="en-US" sz="2400" dirty="0"/>
              <a:t>*	Responsible consumption and production: </a:t>
            </a:r>
          </a:p>
          <a:p>
            <a:pPr algn="just">
              <a:buNone/>
            </a:pPr>
            <a:r>
              <a:rPr lang="en-US" sz="2400" dirty="0"/>
              <a:t>*	Recycling items such as paper, plastic, glass and aluminum. </a:t>
            </a:r>
          </a:p>
          <a:p>
            <a:pPr algn="just">
              <a:buNone/>
            </a:pPr>
            <a:r>
              <a:rPr lang="en-US" sz="2400" dirty="0"/>
              <a:t>* 	Sustainable cities and communities: </a:t>
            </a:r>
          </a:p>
          <a:p>
            <a:pPr algn="just">
              <a:buNone/>
            </a:pPr>
            <a:r>
              <a:rPr lang="en-US" sz="2400" dirty="0"/>
              <a:t>*	Biking, walking or using public ...</a:t>
            </a:r>
          </a:p>
          <a:p>
            <a:pPr algn="just">
              <a:buNone/>
            </a:pPr>
            <a:r>
              <a:rPr lang="en-US" sz="2400" dirty="0"/>
              <a:t/>
            </a:r>
            <a:br>
              <a:rPr lang="en-US" sz="2400" dirty="0"/>
            </a:br>
            <a:endParaRPr lang="en-US" sz="2400"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Safe working conditions</a:t>
            </a:r>
            <a:br>
              <a:rPr lang="en-US" sz="2800" dirty="0"/>
            </a:br>
            <a:endParaRPr lang="en-US" sz="2800" dirty="0"/>
          </a:p>
        </p:txBody>
      </p:sp>
      <p:sp>
        <p:nvSpPr>
          <p:cNvPr id="3" name="Content Placeholder 2"/>
          <p:cNvSpPr>
            <a:spLocks noGrp="1"/>
          </p:cNvSpPr>
          <p:nvPr>
            <p:ph idx="1"/>
          </p:nvPr>
        </p:nvSpPr>
        <p:spPr>
          <a:xfrm>
            <a:off x="1672046" y="1267097"/>
            <a:ext cx="9832566" cy="5238206"/>
          </a:xfrm>
        </p:spPr>
        <p:txBody>
          <a:bodyPr>
            <a:normAutofit fontScale="92500" lnSpcReduction="10000"/>
          </a:bodyPr>
          <a:lstStyle/>
          <a:p>
            <a:pPr algn="just"/>
            <a:endParaRPr lang="en-US" sz="2400" dirty="0"/>
          </a:p>
          <a:p>
            <a:pPr algn="just"/>
            <a:r>
              <a:rPr lang="en-US" sz="2400" dirty="0"/>
              <a:t>This is aimed at ensuring  a safe and healthy work environment through proper training, equipment, and protocols.</a:t>
            </a:r>
          </a:p>
          <a:p>
            <a:pPr algn="just">
              <a:buNone/>
            </a:pPr>
            <a:r>
              <a:rPr lang="en-US" sz="2400" dirty="0"/>
              <a:t>*	Safe working practices are a set of procedures, rules, and processes designed to ensure the health and safety of people in the workplace. In construction, they play a vital role in protecting employees, contractors and the public from injuries, illnesses, and accidents in the workplace.</a:t>
            </a:r>
          </a:p>
          <a:p>
            <a:pPr algn="just">
              <a:buNone/>
            </a:pPr>
            <a:r>
              <a:rPr lang="en-US" sz="2400" dirty="0"/>
              <a:t>*	The conditions under which employees have to work. This includes matters such as permitted breaks, the state of heating, lighting, and ventilation of workplaces, the safety and comfort of machinery, vehicles, and other equipment, normal manning levels, and disciplinary procedures.</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Community engagement</a:t>
            </a:r>
            <a:br>
              <a:rPr lang="en-US" sz="2800" dirty="0"/>
            </a:br>
            <a:endParaRPr lang="en-US" sz="2800" dirty="0"/>
          </a:p>
        </p:txBody>
      </p:sp>
      <p:sp>
        <p:nvSpPr>
          <p:cNvPr id="3" name="Content Placeholder 2"/>
          <p:cNvSpPr>
            <a:spLocks noGrp="1"/>
          </p:cNvSpPr>
          <p:nvPr>
            <p:ph idx="1"/>
          </p:nvPr>
        </p:nvSpPr>
        <p:spPr>
          <a:xfrm>
            <a:off x="1972491" y="1423851"/>
            <a:ext cx="9532121" cy="5055326"/>
          </a:xfrm>
        </p:spPr>
        <p:txBody>
          <a:bodyPr>
            <a:normAutofit fontScale="85000" lnSpcReduction="10000"/>
          </a:bodyPr>
          <a:lstStyle/>
          <a:p>
            <a:pPr algn="just"/>
            <a:endParaRPr lang="en-US" sz="2600" dirty="0"/>
          </a:p>
          <a:p>
            <a:pPr algn="just"/>
            <a:r>
              <a:rPr lang="en-US" sz="2600" dirty="0"/>
              <a:t>This is made possible by engaging with local communities, supporting local businesses , and promoting sustainable practices through the supply chain.</a:t>
            </a:r>
          </a:p>
          <a:p>
            <a:pPr algn="just">
              <a:buNone/>
            </a:pPr>
            <a:r>
              <a:rPr lang="en-US" sz="2600" dirty="0"/>
              <a:t>*	Community engagement requires intentional interactions between communities and public decision makers. Emphasis on the lived experience of community members taking a front seat and local knowledge inflecting decision-making processes, challenges a top-down approach to public decision making.</a:t>
            </a:r>
          </a:p>
          <a:p>
            <a:pPr algn="just">
              <a:buNone/>
            </a:pPr>
            <a:r>
              <a:rPr lang="en-US" sz="2600" dirty="0"/>
              <a:t>*	Other terms used to talk about community engagement include civic engagement, public consultation, public participation, community consultation, community collaboration, stakeholder management, and community management.</a:t>
            </a:r>
          </a:p>
          <a:p>
            <a:pPr>
              <a:buNone/>
            </a:pP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6572"/>
            <a:ext cx="8911687" cy="692331"/>
          </a:xfrm>
        </p:spPr>
        <p:txBody>
          <a:bodyPr>
            <a:noAutofit/>
          </a:bodyPr>
          <a:lstStyle/>
          <a:p>
            <a:pPr algn="ctr"/>
            <a:r>
              <a:rPr lang="en-US" sz="2800" dirty="0"/>
              <a:t>Continuous improvement</a:t>
            </a:r>
            <a:br>
              <a:rPr lang="en-US" sz="2800" dirty="0"/>
            </a:br>
            <a:endParaRPr lang="en-US" sz="2800" dirty="0"/>
          </a:p>
        </p:txBody>
      </p:sp>
      <p:sp>
        <p:nvSpPr>
          <p:cNvPr id="3" name="Content Placeholder 2"/>
          <p:cNvSpPr>
            <a:spLocks noGrp="1"/>
          </p:cNvSpPr>
          <p:nvPr>
            <p:ph idx="1"/>
          </p:nvPr>
        </p:nvSpPr>
        <p:spPr>
          <a:xfrm>
            <a:off x="1972491" y="1005840"/>
            <a:ext cx="9810206" cy="5852160"/>
          </a:xfrm>
        </p:spPr>
        <p:txBody>
          <a:bodyPr>
            <a:normAutofit fontScale="25000" lnSpcReduction="20000"/>
          </a:bodyPr>
          <a:lstStyle/>
          <a:p>
            <a:pPr algn="just"/>
            <a:r>
              <a:rPr lang="en-US" sz="9600" dirty="0"/>
              <a:t>This calls for regular monitoring  and assessing warehouse operations to identify areas for improvement and implement sustainable innovations.</a:t>
            </a:r>
          </a:p>
          <a:p>
            <a:pPr algn="just">
              <a:buNone/>
            </a:pPr>
            <a:r>
              <a:rPr lang="en-US" sz="9600" dirty="0"/>
              <a:t>*	Continuous improvement, sometimes called continual improvement, is the ongoing improvement of products, services or processes through incremental and breakthrough improvements. These efforts can seek "incremental" improvement over time or "breakthrough" improvement all at once.</a:t>
            </a:r>
          </a:p>
          <a:p>
            <a:pPr algn="just">
              <a:buNone/>
            </a:pPr>
            <a:r>
              <a:rPr lang="en-US" sz="9600" b="1" dirty="0"/>
              <a:t>	The basic principles of continuous improvement are as follows:</a:t>
            </a:r>
            <a:endParaRPr lang="en-US" sz="9600" dirty="0"/>
          </a:p>
          <a:p>
            <a:pPr algn="just">
              <a:buNone/>
            </a:pPr>
            <a:r>
              <a:rPr lang="en-US" sz="9600" dirty="0"/>
              <a:t>*	Focus on Customers.</a:t>
            </a:r>
          </a:p>
          <a:p>
            <a:pPr algn="just">
              <a:buNone/>
            </a:pPr>
            <a:r>
              <a:rPr lang="en-US" sz="9600" dirty="0"/>
              <a:t>*	Benefiting from Employees' Ideas.</a:t>
            </a:r>
          </a:p>
          <a:p>
            <a:pPr algn="just">
              <a:buNone/>
            </a:pPr>
            <a:r>
              <a:rPr lang="en-US" sz="9600" dirty="0"/>
              <a:t>*	Leadership Support.</a:t>
            </a:r>
          </a:p>
          <a:p>
            <a:pPr algn="just">
              <a:buNone/>
            </a:pPr>
            <a:r>
              <a:rPr lang="en-US" sz="9600" dirty="0"/>
              <a:t>*	Applying Incremental Changes.</a:t>
            </a:r>
          </a:p>
          <a:p>
            <a:pPr algn="just">
              <a:buNone/>
            </a:pPr>
            <a:r>
              <a:rPr lang="en-US" sz="9600" dirty="0"/>
              <a:t>*	Using Data-Driven Methods.</a:t>
            </a:r>
          </a:p>
          <a:p>
            <a:pPr algn="just">
              <a:buNone/>
            </a:pPr>
            <a:r>
              <a:rPr lang="en-US" sz="9600" dirty="0"/>
              <a:t>*	Continuous Improvement Software.</a:t>
            </a:r>
          </a:p>
          <a:p>
            <a:pPr>
              <a:buNone/>
            </a:pPr>
            <a:r>
              <a:rPr lang="en-US" dirty="0"/>
              <a:t/>
            </a:r>
            <a:br>
              <a:rPr lang="en-US" dirty="0"/>
            </a:br>
            <a:r>
              <a:rPr lang="en-US" dirty="0"/>
              <a:t/>
            </a:r>
            <a:br>
              <a:rPr lang="en-US" dirty="0"/>
            </a:b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Some known benefits of Sustainable Warehousing.</a:t>
            </a:r>
          </a:p>
        </p:txBody>
      </p:sp>
      <p:sp>
        <p:nvSpPr>
          <p:cNvPr id="3" name="Content Placeholder 2"/>
          <p:cNvSpPr>
            <a:spLocks noGrp="1"/>
          </p:cNvSpPr>
          <p:nvPr>
            <p:ph idx="1"/>
          </p:nvPr>
        </p:nvSpPr>
        <p:spPr/>
        <p:txBody>
          <a:bodyPr/>
          <a:lstStyle/>
          <a:p>
            <a:r>
              <a:rPr lang="en-US" dirty="0"/>
              <a:t>The benefits are:</a:t>
            </a:r>
          </a:p>
          <a:p>
            <a:pPr>
              <a:buAutoNum type="arabicPeriod"/>
            </a:pPr>
            <a:r>
              <a:rPr lang="en-US" dirty="0"/>
              <a:t>Reduce energy consumption and greenhouse gas emissions</a:t>
            </a:r>
          </a:p>
          <a:p>
            <a:pPr>
              <a:buAutoNum type="arabicPeriod"/>
            </a:pPr>
            <a:r>
              <a:rPr lang="en-US" dirty="0"/>
              <a:t>Lower waste management costs and environmental  impact</a:t>
            </a:r>
          </a:p>
          <a:p>
            <a:pPr>
              <a:buAutoNum type="arabicPeriod"/>
            </a:pPr>
            <a:r>
              <a:rPr lang="en-US" dirty="0"/>
              <a:t>Improved employee safety and well-being</a:t>
            </a:r>
          </a:p>
          <a:p>
            <a:pPr>
              <a:buAutoNum type="arabicPeriod"/>
            </a:pPr>
            <a:r>
              <a:rPr lang="en-US" dirty="0"/>
              <a:t>Enhanced brand reputation and customer trust</a:t>
            </a:r>
          </a:p>
          <a:p>
            <a:pPr>
              <a:buAutoNum type="arabicPeriod"/>
            </a:pPr>
            <a:r>
              <a:rPr lang="en-US" dirty="0"/>
              <a:t>Compliance with environmental regulations and standards.</a:t>
            </a:r>
          </a:p>
          <a:p>
            <a:pPr>
              <a:buAutoNum type="arabicPeriod"/>
            </a:pPr>
            <a:r>
              <a:rPr lang="en-US" dirty="0"/>
              <a:t>Potential cost savings through efficient operations and reduce waste.</a:t>
            </a:r>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2880"/>
            <a:ext cx="8911687" cy="770709"/>
          </a:xfrm>
        </p:spPr>
        <p:txBody>
          <a:bodyPr/>
          <a:lstStyle/>
          <a:p>
            <a:pPr algn="ctr"/>
            <a:r>
              <a:rPr lang="en-US" dirty="0"/>
              <a:t>Conclusion</a:t>
            </a:r>
          </a:p>
        </p:txBody>
      </p:sp>
      <p:sp>
        <p:nvSpPr>
          <p:cNvPr id="3" name="Content Placeholder 2"/>
          <p:cNvSpPr>
            <a:spLocks noGrp="1"/>
          </p:cNvSpPr>
          <p:nvPr>
            <p:ph idx="1"/>
          </p:nvPr>
        </p:nvSpPr>
        <p:spPr>
          <a:xfrm>
            <a:off x="1580607" y="757647"/>
            <a:ext cx="10228216" cy="5878284"/>
          </a:xfrm>
        </p:spPr>
        <p:txBody>
          <a:bodyPr>
            <a:normAutofit fontScale="92500" lnSpcReduction="20000"/>
          </a:bodyPr>
          <a:lstStyle/>
          <a:p>
            <a:pPr algn="just"/>
            <a:r>
              <a:rPr lang="en-US" sz="2400" dirty="0"/>
              <a:t>The overall benefits of sustainable warehousing exist in large number and those saddled with the responsibility must think out of the box, by ensuring that, a lot more research can be conducted with recourse to the international best practices. The ability of those saddled with  the warehousing function and acting within the scope of supply chain management activities should perform by adopting sustainable warehousing practices.</a:t>
            </a:r>
          </a:p>
          <a:p>
            <a:pPr algn="just"/>
            <a:r>
              <a:rPr lang="en-US" sz="2400" dirty="0"/>
              <a:t>Businesses can contribute to a more environmentally friendly and socially  responsible supply chain through sustainable operations and management, energy –efficient equipment and machinery, sustainable packaging  and materials handling, waste reduction and recycling programs, employee training and engagement in sustainability practices.</a:t>
            </a:r>
          </a:p>
          <a:p>
            <a:pPr algn="just"/>
            <a:r>
              <a:rPr lang="en-US" sz="2400" dirty="0"/>
              <a:t>By employing technology and innovation, you can achieve most of the organization’s objectives through, automation and robotics for increased efficiency, </a:t>
            </a:r>
            <a:r>
              <a:rPr lang="en-US" sz="2400" dirty="0" err="1"/>
              <a:t>IoT</a:t>
            </a:r>
            <a:r>
              <a:rPr lang="en-US" sz="2400" dirty="0"/>
              <a:t> sensors and data analytics for energy monitoring ,electric and alternative-fuel vehicles for transportation  aiding supply chain visibility and optimization for reduced carbon foot print and thus, enriching the full potentials in logistics as well as supply chain management.</a:t>
            </a:r>
          </a:p>
          <a:p>
            <a:endParaRPr lang="en-US" dirty="0"/>
          </a:p>
          <a:p>
            <a:endParaRPr lang="en-US" dirty="0"/>
          </a:p>
          <a:p>
            <a:pPr>
              <a:buNone/>
            </a:pP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r>
              <a:rPr lang="en-US" dirty="0"/>
              <a:t>			</a:t>
            </a:r>
            <a:r>
              <a:rPr lang="en-US" sz="2400" dirty="0"/>
              <a:t>Thanks For Investing Your Time With Me.</a:t>
            </a:r>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31745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pPr>
              <a:buNone/>
            </a:pPr>
            <a:r>
              <a:rPr lang="en-US" b="1" dirty="0"/>
              <a:t>References:</a:t>
            </a:r>
          </a:p>
          <a:p>
            <a:pPr>
              <a:buNone/>
            </a:pPr>
            <a:r>
              <a:rPr lang="en-US" dirty="0"/>
              <a:t>1.  Warehouse management - </a:t>
            </a:r>
            <a:r>
              <a:rPr lang="en-US" dirty="0" err="1"/>
              <a:t>Maxculux</a:t>
            </a:r>
            <a:r>
              <a:rPr lang="en-US" dirty="0"/>
              <a:t> International  2022</a:t>
            </a:r>
          </a:p>
          <a:p>
            <a:pPr>
              <a:buAutoNum type="arabicPeriod" startAt="2"/>
            </a:pPr>
            <a:r>
              <a:rPr lang="en-US" dirty="0" err="1"/>
              <a:t>Cyzerg</a:t>
            </a:r>
            <a:r>
              <a:rPr lang="en-US" dirty="0"/>
              <a:t>  warehouse design . Anthony Kursk and </a:t>
            </a:r>
            <a:r>
              <a:rPr lang="en-US" dirty="0" err="1"/>
              <a:t>Politiskwi</a:t>
            </a:r>
            <a:r>
              <a:rPr lang="en-US" dirty="0"/>
              <a:t> , 2020</a:t>
            </a:r>
          </a:p>
          <a:p>
            <a:pPr>
              <a:buAutoNum type="arabicPeriod" startAt="2"/>
            </a:pPr>
            <a:r>
              <a:rPr lang="en-US" dirty="0"/>
              <a:t>Sustainable warehouse management  - </a:t>
            </a:r>
            <a:r>
              <a:rPr lang="en-US" dirty="0" err="1"/>
              <a:t>Malinowska</a:t>
            </a:r>
            <a:r>
              <a:rPr lang="en-US" dirty="0"/>
              <a:t> , 2019 </a:t>
            </a:r>
          </a:p>
          <a:p>
            <a:pPr>
              <a:buNone/>
            </a:pPr>
            <a:r>
              <a:rPr lang="en-US" dirty="0"/>
              <a:t>4.  Warehouse  management and Optimization – Mohammed J. </a:t>
            </a:r>
            <a:r>
              <a:rPr lang="en-US" dirty="0" err="1"/>
              <a:t>Aliyu</a:t>
            </a:r>
            <a:r>
              <a:rPr lang="en-US" dirty="0"/>
              <a:t> , 2016</a:t>
            </a:r>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extBox 5"/>
          <p:cNvSpPr txBox="1"/>
          <p:nvPr/>
        </p:nvSpPr>
        <p:spPr>
          <a:xfrm>
            <a:off x="1612900" y="787400"/>
            <a:ext cx="10033000" cy="2308324"/>
          </a:xfrm>
          <a:prstGeom prst="rect">
            <a:avLst/>
          </a:prstGeom>
          <a:noFill/>
        </p:spPr>
        <p:txBody>
          <a:bodyPr wrap="square" rtlCol="0">
            <a:spAutoFit/>
          </a:bodyPr>
          <a:lstStyle/>
          <a:p>
            <a:pPr algn="just"/>
            <a:r>
              <a:rPr lang="en-US" b="1" u="sng" dirty="0"/>
              <a:t>Why Warehouse?</a:t>
            </a:r>
          </a:p>
          <a:p>
            <a:pPr algn="just"/>
            <a:endParaRPr lang="en-US" b="1" dirty="0"/>
          </a:p>
          <a:p>
            <a:pPr algn="just"/>
            <a:r>
              <a:rPr lang="en-US" dirty="0"/>
              <a:t>Warehousing exists to contribute to manufacturing and distribution </a:t>
            </a:r>
            <a:r>
              <a:rPr lang="en-US" dirty="0" smtClean="0"/>
              <a:t>efficiency because they facilitate efficient storage, management and provide security for storage enable inventory control and streamline other fulfillment, leading to costs reduction and improved customer satisfaction</a:t>
            </a:r>
            <a:endParaRPr lang="en-US" dirty="0"/>
          </a:p>
          <a:p>
            <a:pPr algn="just"/>
            <a:endParaRPr lang="en-US" dirty="0"/>
          </a:p>
          <a:p>
            <a:endParaRPr lang="en-US" dirty="0"/>
          </a:p>
        </p:txBody>
      </p:sp>
    </p:spTree>
    <p:extLst>
      <p:ext uri="{BB962C8B-B14F-4D97-AF65-F5344CB8AC3E}">
        <p14:creationId xmlns:p14="http://schemas.microsoft.com/office/powerpoint/2010/main" val="386819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TextBox 5"/>
          <p:cNvSpPr txBox="1"/>
          <p:nvPr/>
        </p:nvSpPr>
        <p:spPr>
          <a:xfrm>
            <a:off x="1508166" y="332518"/>
            <a:ext cx="9963398" cy="3416320"/>
          </a:xfrm>
          <a:prstGeom prst="rect">
            <a:avLst/>
          </a:prstGeom>
          <a:noFill/>
        </p:spPr>
        <p:txBody>
          <a:bodyPr wrap="square" rtlCol="0">
            <a:spAutoFit/>
          </a:bodyPr>
          <a:lstStyle/>
          <a:p>
            <a:pPr algn="just"/>
            <a:r>
              <a:rPr lang="en-US" b="1" dirty="0">
                <a:effectLst>
                  <a:outerShdw blurRad="38100" dist="38100" dir="2700000" algn="tl">
                    <a:srgbClr val="000000">
                      <a:alpha val="43137"/>
                    </a:srgbClr>
                  </a:outerShdw>
                </a:effectLst>
              </a:rPr>
              <a:t>DEFINITION OF INVENTORY</a:t>
            </a:r>
          </a:p>
          <a:p>
            <a:pPr algn="just"/>
            <a:endParaRPr lang="en-US" b="1" dirty="0"/>
          </a:p>
          <a:p>
            <a:pPr algn="just"/>
            <a:r>
              <a:rPr lang="en-US" dirty="0"/>
              <a:t>Ask any group of people associated with manufacturing what inventory is and you will get three types of answers.</a:t>
            </a:r>
          </a:p>
          <a:p>
            <a:pPr marL="457200" indent="-457200" algn="just">
              <a:buFont typeface="+mj-lt"/>
              <a:buAutoNum type="arabicPeriod"/>
            </a:pPr>
            <a:r>
              <a:rPr lang="en-US" dirty="0"/>
              <a:t>The finance is concern with costs, money, an asset or cash in material form</a:t>
            </a:r>
          </a:p>
          <a:p>
            <a:pPr marL="457200" indent="-457200" algn="just">
              <a:buFont typeface="+mj-lt"/>
              <a:buAutoNum type="arabicPeriod"/>
            </a:pPr>
            <a:endParaRPr lang="en-US" dirty="0"/>
          </a:p>
          <a:p>
            <a:pPr marL="457200" indent="-457200" algn="just">
              <a:buFont typeface="+mj-lt"/>
              <a:buAutoNum type="arabicPeriod"/>
            </a:pPr>
            <a:r>
              <a:rPr lang="en-US" dirty="0"/>
              <a:t>Operations is concern with finished goods, raw materials, work-in-progress or process of materials used in the products.</a:t>
            </a:r>
          </a:p>
          <a:p>
            <a:pPr marL="457200" indent="-457200" algn="just">
              <a:buFont typeface="+mj-lt"/>
              <a:buAutoNum type="arabicPeriod"/>
            </a:pPr>
            <a:endParaRPr lang="en-US" dirty="0"/>
          </a:p>
          <a:p>
            <a:pPr marL="457200" indent="-457200" algn="just">
              <a:buFont typeface="+mj-lt"/>
              <a:buAutoNum type="arabicPeriod"/>
            </a:pPr>
            <a:r>
              <a:rPr lang="en-US" dirty="0"/>
              <a:t>Procurement is concerned with efficient and effective right quantity and quality materials flows  </a:t>
            </a:r>
            <a:r>
              <a:rPr lang="en-US" dirty="0" smtClean="0"/>
              <a:t>into the store house</a:t>
            </a:r>
            <a:endParaRPr lang="en-US" dirty="0"/>
          </a:p>
          <a:p>
            <a:endParaRPr lang="en-US" dirty="0"/>
          </a:p>
        </p:txBody>
      </p:sp>
    </p:spTree>
    <p:extLst>
      <p:ext uri="{BB962C8B-B14F-4D97-AF65-F5344CB8AC3E}">
        <p14:creationId xmlns:p14="http://schemas.microsoft.com/office/powerpoint/2010/main" val="208426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Box 5"/>
          <p:cNvSpPr txBox="1"/>
          <p:nvPr/>
        </p:nvSpPr>
        <p:spPr>
          <a:xfrm>
            <a:off x="1686300" y="249392"/>
            <a:ext cx="9773392" cy="1477328"/>
          </a:xfrm>
          <a:prstGeom prst="rect">
            <a:avLst/>
          </a:prstGeom>
          <a:noFill/>
        </p:spPr>
        <p:txBody>
          <a:bodyPr wrap="square" rtlCol="0">
            <a:spAutoFit/>
          </a:bodyPr>
          <a:lstStyle/>
          <a:p>
            <a:r>
              <a:rPr lang="en-US" b="1" dirty="0"/>
              <a:t>INVENTORY POLICIES</a:t>
            </a:r>
          </a:p>
          <a:p>
            <a:r>
              <a:rPr lang="en-US" dirty="0"/>
              <a:t>An  important part of the inventory manager’s role is the setting of inventory pictures as demonstrated below:</a:t>
            </a:r>
          </a:p>
          <a:p>
            <a:endParaRPr lang="en-US" dirty="0" smtClean="0"/>
          </a:p>
          <a:p>
            <a:endParaRPr lang="en-US" dirty="0"/>
          </a:p>
        </p:txBody>
      </p:sp>
      <p:sp>
        <p:nvSpPr>
          <p:cNvPr id="7" name="Right Arrow Callout 6"/>
          <p:cNvSpPr/>
          <p:nvPr/>
        </p:nvSpPr>
        <p:spPr>
          <a:xfrm rot="5400000">
            <a:off x="2072725" y="984175"/>
            <a:ext cx="1371600" cy="1752600"/>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ight Arrow Callout 7"/>
          <p:cNvSpPr/>
          <p:nvPr/>
        </p:nvSpPr>
        <p:spPr>
          <a:xfrm rot="5400000">
            <a:off x="2094500" y="2407200"/>
            <a:ext cx="1371600" cy="1752600"/>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2139525" y="1581552"/>
            <a:ext cx="1470569"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POLICIES</a:t>
            </a:r>
          </a:p>
          <a:p>
            <a:endParaRPr lang="en-US" dirty="0"/>
          </a:p>
        </p:txBody>
      </p:sp>
      <p:sp>
        <p:nvSpPr>
          <p:cNvPr id="11" name="TextBox 10"/>
          <p:cNvSpPr txBox="1"/>
          <p:nvPr/>
        </p:nvSpPr>
        <p:spPr>
          <a:xfrm>
            <a:off x="2044525" y="3028227"/>
            <a:ext cx="1470569"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 PLANNING</a:t>
            </a:r>
            <a:endParaRPr lang="en-US" b="1" dirty="0">
              <a:solidFill>
                <a:schemeClr val="bg1"/>
              </a:solidFill>
              <a:effectLst>
                <a:outerShdw blurRad="38100" dist="38100" dir="2700000" algn="tl">
                  <a:srgbClr val="000000">
                    <a:alpha val="43137"/>
                  </a:srgbClr>
                </a:outerShdw>
              </a:effectLst>
            </a:endParaRPr>
          </a:p>
          <a:p>
            <a:endParaRPr lang="en-US" dirty="0"/>
          </a:p>
        </p:txBody>
      </p:sp>
      <p:sp>
        <p:nvSpPr>
          <p:cNvPr id="13" name="Rectangle 12"/>
          <p:cNvSpPr/>
          <p:nvPr/>
        </p:nvSpPr>
        <p:spPr>
          <a:xfrm>
            <a:off x="6151445" y="1186550"/>
            <a:ext cx="3016332" cy="1224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900" b="1" dirty="0">
                <a:solidFill>
                  <a:schemeClr val="tx1"/>
                </a:solidFill>
              </a:rPr>
              <a:t>Stocking level and inventory turns </a:t>
            </a:r>
          </a:p>
          <a:p>
            <a:pPr algn="just"/>
            <a:r>
              <a:rPr lang="en-US" sz="900" b="1" dirty="0">
                <a:solidFill>
                  <a:schemeClr val="tx1"/>
                </a:solidFill>
              </a:rPr>
              <a:t>Order frequency and quantity</a:t>
            </a:r>
          </a:p>
          <a:p>
            <a:pPr algn="just"/>
            <a:r>
              <a:rPr lang="en-US" sz="900" b="1" dirty="0">
                <a:solidFill>
                  <a:schemeClr val="tx1"/>
                </a:solidFill>
              </a:rPr>
              <a:t>Safety stock and customer service</a:t>
            </a:r>
          </a:p>
          <a:p>
            <a:pPr algn="just"/>
            <a:r>
              <a:rPr lang="en-US" sz="900" b="1" dirty="0">
                <a:solidFill>
                  <a:schemeClr val="tx1"/>
                </a:solidFill>
              </a:rPr>
              <a:t>Surplus and excess definition</a:t>
            </a:r>
          </a:p>
          <a:p>
            <a:pPr algn="just"/>
            <a:r>
              <a:rPr lang="en-US" sz="900" b="1" dirty="0">
                <a:solidFill>
                  <a:schemeClr val="tx1"/>
                </a:solidFill>
              </a:rPr>
              <a:t>Inventory accuracy and adjustments</a:t>
            </a:r>
          </a:p>
          <a:p>
            <a:pPr algn="just"/>
            <a:r>
              <a:rPr lang="en-US" sz="900" b="1" dirty="0">
                <a:solidFill>
                  <a:schemeClr val="tx1"/>
                </a:solidFill>
              </a:rPr>
              <a:t>Organizational development, education, training</a:t>
            </a:r>
          </a:p>
        </p:txBody>
      </p:sp>
      <p:sp>
        <p:nvSpPr>
          <p:cNvPr id="14" name="Rectangle 13"/>
          <p:cNvSpPr/>
          <p:nvPr/>
        </p:nvSpPr>
        <p:spPr>
          <a:xfrm>
            <a:off x="6175195" y="2502700"/>
            <a:ext cx="3016332" cy="10599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900" b="1" dirty="0">
                <a:solidFill>
                  <a:schemeClr val="tx1"/>
                </a:solidFill>
              </a:rPr>
              <a:t>Dependent versus independent demand</a:t>
            </a:r>
          </a:p>
          <a:p>
            <a:pPr algn="just"/>
            <a:r>
              <a:rPr lang="en-US" sz="900" b="1" dirty="0">
                <a:solidFill>
                  <a:schemeClr val="tx1"/>
                </a:solidFill>
              </a:rPr>
              <a:t>Inventory allocation</a:t>
            </a:r>
          </a:p>
          <a:p>
            <a:pPr algn="just"/>
            <a:r>
              <a:rPr lang="en-US" sz="900" b="1" dirty="0">
                <a:solidFill>
                  <a:schemeClr val="tx1"/>
                </a:solidFill>
              </a:rPr>
              <a:t>Order quantity</a:t>
            </a:r>
          </a:p>
          <a:p>
            <a:pPr algn="just"/>
            <a:r>
              <a:rPr lang="en-US" sz="900" b="1" dirty="0">
                <a:solidFill>
                  <a:schemeClr val="tx1"/>
                </a:solidFill>
              </a:rPr>
              <a:t>Safety stock</a:t>
            </a:r>
          </a:p>
          <a:p>
            <a:pPr algn="just"/>
            <a:r>
              <a:rPr lang="en-US" sz="900" b="1" dirty="0">
                <a:solidFill>
                  <a:schemeClr val="tx1"/>
                </a:solidFill>
              </a:rPr>
              <a:t>Forecast</a:t>
            </a:r>
          </a:p>
        </p:txBody>
      </p:sp>
      <p:sp>
        <p:nvSpPr>
          <p:cNvPr id="15" name="Rectangle 14"/>
          <p:cNvSpPr/>
          <p:nvPr/>
        </p:nvSpPr>
        <p:spPr>
          <a:xfrm>
            <a:off x="6187070" y="3771350"/>
            <a:ext cx="3016332" cy="10144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900" b="1" dirty="0">
                <a:solidFill>
                  <a:schemeClr val="tx1"/>
                </a:solidFill>
              </a:rPr>
              <a:t>Issues and receipts</a:t>
            </a:r>
          </a:p>
          <a:p>
            <a:pPr algn="just"/>
            <a:r>
              <a:rPr lang="en-US" sz="900" b="1" dirty="0">
                <a:solidFill>
                  <a:schemeClr val="tx1"/>
                </a:solidFill>
              </a:rPr>
              <a:t>Adjustments</a:t>
            </a:r>
          </a:p>
          <a:p>
            <a:pPr algn="just"/>
            <a:r>
              <a:rPr lang="en-US" sz="900" b="1" dirty="0">
                <a:solidFill>
                  <a:schemeClr val="tx1"/>
                </a:solidFill>
              </a:rPr>
              <a:t>Transfers</a:t>
            </a:r>
          </a:p>
          <a:p>
            <a:pPr algn="just"/>
            <a:r>
              <a:rPr lang="en-US" sz="900" b="1" dirty="0">
                <a:solidFill>
                  <a:schemeClr val="tx1"/>
                </a:solidFill>
              </a:rPr>
              <a:t>Cycle counting</a:t>
            </a:r>
          </a:p>
          <a:p>
            <a:pPr algn="just"/>
            <a:r>
              <a:rPr lang="en-US" sz="900" b="1" dirty="0">
                <a:solidFill>
                  <a:schemeClr val="tx1"/>
                </a:solidFill>
              </a:rPr>
              <a:t>Identification</a:t>
            </a:r>
          </a:p>
        </p:txBody>
      </p:sp>
      <p:sp>
        <p:nvSpPr>
          <p:cNvPr id="16" name="TextBox 15"/>
          <p:cNvSpPr txBox="1"/>
          <p:nvPr/>
        </p:nvSpPr>
        <p:spPr>
          <a:xfrm>
            <a:off x="2780300" y="4868926"/>
            <a:ext cx="6197445" cy="1477328"/>
          </a:xfrm>
          <a:prstGeom prst="rect">
            <a:avLst/>
          </a:prstGeom>
          <a:noFill/>
        </p:spPr>
        <p:txBody>
          <a:bodyPr wrap="square" rtlCol="0">
            <a:spAutoFit/>
          </a:bodyPr>
          <a:lstStyle/>
          <a:p>
            <a:r>
              <a:rPr lang="en-US" i="1" dirty="0"/>
              <a:t>These policies are the rules that will dictate:</a:t>
            </a:r>
          </a:p>
          <a:p>
            <a:pPr marL="342900" indent="-342900">
              <a:buFont typeface="Wingdings" pitchFamily="2" charset="2"/>
              <a:buChar char="§"/>
            </a:pPr>
            <a:r>
              <a:rPr lang="en-US" dirty="0"/>
              <a:t>When orders are placed on suppliers</a:t>
            </a:r>
          </a:p>
          <a:p>
            <a:pPr marL="342900" indent="-342900">
              <a:buFont typeface="Wingdings" pitchFamily="2" charset="2"/>
              <a:buChar char="§"/>
            </a:pPr>
            <a:r>
              <a:rPr lang="en-US" dirty="0"/>
              <a:t>How much those orders will be for</a:t>
            </a:r>
          </a:p>
          <a:p>
            <a:pPr marL="342900" indent="-342900">
              <a:buFont typeface="Wingdings" pitchFamily="2" charset="2"/>
              <a:buChar char="§"/>
            </a:pPr>
            <a:r>
              <a:rPr lang="en-US" dirty="0"/>
              <a:t>More will be discussed later in the lecture</a:t>
            </a:r>
          </a:p>
          <a:p>
            <a:endParaRPr lang="en-US" dirty="0"/>
          </a:p>
        </p:txBody>
      </p:sp>
      <p:sp>
        <p:nvSpPr>
          <p:cNvPr id="17" name="Rectangle 16"/>
          <p:cNvSpPr/>
          <p:nvPr/>
        </p:nvSpPr>
        <p:spPr>
          <a:xfrm>
            <a:off x="1904000" y="4025743"/>
            <a:ext cx="1706094" cy="7956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044525" y="4266692"/>
            <a:ext cx="1339943"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CONTROL</a:t>
            </a:r>
          </a:p>
          <a:p>
            <a:endParaRPr lang="en-US" dirty="0"/>
          </a:p>
        </p:txBody>
      </p:sp>
    </p:spTree>
    <p:extLst>
      <p:ext uri="{BB962C8B-B14F-4D97-AF65-F5344CB8AC3E}">
        <p14:creationId xmlns:p14="http://schemas.microsoft.com/office/powerpoint/2010/main" val="16930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Rectangle 6"/>
          <p:cNvSpPr/>
          <p:nvPr/>
        </p:nvSpPr>
        <p:spPr>
          <a:xfrm>
            <a:off x="2175125" y="2057400"/>
            <a:ext cx="7772400" cy="38862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2175125" y="381000"/>
            <a:ext cx="7772400" cy="1938992"/>
          </a:xfrm>
          <a:prstGeom prst="rect">
            <a:avLst/>
          </a:prstGeom>
          <a:noFill/>
        </p:spPr>
        <p:txBody>
          <a:bodyPr wrap="square" rtlCol="0">
            <a:spAutoFit/>
          </a:bodyPr>
          <a:lstStyle/>
          <a:p>
            <a:r>
              <a:rPr lang="en-US" sz="2400" b="1" dirty="0" smtClean="0"/>
              <a:t>BREAKING BULK</a:t>
            </a:r>
          </a:p>
          <a:p>
            <a:endParaRPr lang="en-US" sz="2400" b="1" dirty="0" smtClean="0"/>
          </a:p>
          <a:p>
            <a:r>
              <a:rPr lang="en-US" sz="2400" dirty="0" smtClean="0"/>
              <a:t>The second importance of warehousing activity is breaking of bulk as demonstrated in figure 2a and b</a:t>
            </a:r>
            <a:endParaRPr lang="en-US" sz="2400" dirty="0"/>
          </a:p>
        </p:txBody>
      </p:sp>
      <p:sp>
        <p:nvSpPr>
          <p:cNvPr id="9" name="Slide Number Placeholder 6"/>
          <p:cNvSpPr txBox="1">
            <a:spLocks/>
          </p:cNvSpPr>
          <p:nvPr/>
        </p:nvSpPr>
        <p:spPr bwMode="gray">
          <a:xfrm>
            <a:off x="9642725" y="6301283"/>
            <a:ext cx="381000" cy="365125"/>
          </a:xfrm>
          <a:prstGeom prst="rect">
            <a:avLst/>
          </a:prstGeom>
        </p:spPr>
        <p:txBody>
          <a:bodyPr vert="horz" lIns="91440" tIns="45720" rIns="91440" bIns="45720" rtlCol="0" anchor="ctr">
            <a:normAutofit fontScale="92500" lnSpcReduction="10000"/>
          </a:bodyP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4557BB-B841-4039-B4AD-F3F364D00CE5}" type="slidenum">
              <a:rPr lang="en-US" smtClean="0"/>
              <a:pPr/>
              <a:t>7</a:t>
            </a:fld>
            <a:endParaRPr lang="en-US" dirty="0"/>
          </a:p>
        </p:txBody>
      </p:sp>
      <p:grpSp>
        <p:nvGrpSpPr>
          <p:cNvPr id="10" name="Group 9"/>
          <p:cNvGrpSpPr/>
          <p:nvPr/>
        </p:nvGrpSpPr>
        <p:grpSpPr>
          <a:xfrm>
            <a:off x="3695415" y="3008422"/>
            <a:ext cx="4651910" cy="2935178"/>
            <a:chOff x="1524000" y="3733800"/>
            <a:chExt cx="2362200" cy="1417022"/>
          </a:xfrm>
        </p:grpSpPr>
        <p:sp>
          <p:nvSpPr>
            <p:cNvPr id="11" name="Oval 10"/>
            <p:cNvSpPr/>
            <p:nvPr/>
          </p:nvSpPr>
          <p:spPr>
            <a:xfrm>
              <a:off x="1524000" y="3733800"/>
              <a:ext cx="1371600" cy="1295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2" name="Straight Arrow Connector 11"/>
            <p:cNvCxnSpPr/>
            <p:nvPr/>
          </p:nvCxnSpPr>
          <p:spPr>
            <a:xfrm>
              <a:off x="2895600" y="4419600"/>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4500966"/>
              <a:ext cx="457200" cy="452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95600" y="3962401"/>
              <a:ext cx="533400" cy="3809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0200" y="4231141"/>
              <a:ext cx="1219200" cy="282313"/>
            </a:xfrm>
            <a:prstGeom prst="rect">
              <a:avLst/>
            </a:prstGeom>
            <a:noFill/>
          </p:spPr>
          <p:txBody>
            <a:bodyPr wrap="square" rtlCol="0">
              <a:spAutoFit/>
            </a:bodyPr>
            <a:lstStyle/>
            <a:p>
              <a:pPr algn="ctr"/>
              <a:r>
                <a:rPr lang="en-US" sz="3200" b="1" dirty="0" smtClean="0">
                  <a:solidFill>
                    <a:schemeClr val="bg1"/>
                  </a:solidFill>
                </a:rPr>
                <a:t>factory</a:t>
              </a:r>
              <a:endParaRPr lang="en-US" b="1" dirty="0">
                <a:solidFill>
                  <a:schemeClr val="bg1"/>
                </a:solidFill>
              </a:endParaRPr>
            </a:p>
          </p:txBody>
        </p:sp>
        <p:sp>
          <p:nvSpPr>
            <p:cNvPr id="16" name="TextBox 15"/>
            <p:cNvSpPr txBox="1"/>
            <p:nvPr/>
          </p:nvSpPr>
          <p:spPr>
            <a:xfrm>
              <a:off x="3352800" y="3777735"/>
              <a:ext cx="481739" cy="338554"/>
            </a:xfrm>
            <a:prstGeom prst="rect">
              <a:avLst/>
            </a:prstGeom>
            <a:noFill/>
          </p:spPr>
          <p:txBody>
            <a:bodyPr wrap="square" rtlCol="0">
              <a:spAutoFit/>
            </a:bodyPr>
            <a:lstStyle/>
            <a:p>
              <a:pPr algn="ctr"/>
              <a:r>
                <a:rPr lang="en-US" sz="1600" b="1" dirty="0" smtClean="0"/>
                <a:t>R 1</a:t>
              </a:r>
              <a:endParaRPr lang="en-US" sz="1600" b="1" dirty="0"/>
            </a:p>
          </p:txBody>
        </p:sp>
        <p:sp>
          <p:nvSpPr>
            <p:cNvPr id="17" name="TextBox 16"/>
            <p:cNvSpPr txBox="1"/>
            <p:nvPr/>
          </p:nvSpPr>
          <p:spPr>
            <a:xfrm>
              <a:off x="3404461" y="4234934"/>
              <a:ext cx="481739" cy="338554"/>
            </a:xfrm>
            <a:prstGeom prst="rect">
              <a:avLst/>
            </a:prstGeom>
            <a:noFill/>
          </p:spPr>
          <p:txBody>
            <a:bodyPr wrap="square" rtlCol="0">
              <a:spAutoFit/>
            </a:bodyPr>
            <a:lstStyle/>
            <a:p>
              <a:pPr algn="ctr"/>
              <a:r>
                <a:rPr lang="en-US" sz="1600" b="1" dirty="0" smtClean="0"/>
                <a:t>R 2</a:t>
              </a:r>
              <a:endParaRPr lang="en-US" sz="1600" b="1" dirty="0"/>
            </a:p>
          </p:txBody>
        </p:sp>
        <p:sp>
          <p:nvSpPr>
            <p:cNvPr id="18" name="TextBox 17"/>
            <p:cNvSpPr txBox="1"/>
            <p:nvPr/>
          </p:nvSpPr>
          <p:spPr>
            <a:xfrm>
              <a:off x="3252061" y="4812268"/>
              <a:ext cx="481739" cy="338554"/>
            </a:xfrm>
            <a:prstGeom prst="rect">
              <a:avLst/>
            </a:prstGeom>
            <a:noFill/>
          </p:spPr>
          <p:txBody>
            <a:bodyPr wrap="square" rtlCol="0">
              <a:spAutoFit/>
            </a:bodyPr>
            <a:lstStyle/>
            <a:p>
              <a:pPr algn="ctr"/>
              <a:r>
                <a:rPr lang="en-US" sz="1600" b="1" dirty="0" smtClean="0"/>
                <a:t>R 3</a:t>
              </a:r>
              <a:endParaRPr lang="en-US" sz="1600" b="1" dirty="0"/>
            </a:p>
          </p:txBody>
        </p:sp>
      </p:grpSp>
      <p:sp>
        <p:nvSpPr>
          <p:cNvPr id="19" name="TextBox 18"/>
          <p:cNvSpPr txBox="1"/>
          <p:nvPr/>
        </p:nvSpPr>
        <p:spPr>
          <a:xfrm>
            <a:off x="3708862" y="2470973"/>
            <a:ext cx="2424545" cy="369332"/>
          </a:xfrm>
          <a:prstGeom prst="rect">
            <a:avLst/>
          </a:prstGeom>
          <a:solidFill>
            <a:schemeClr val="accent2"/>
          </a:solidFill>
        </p:spPr>
        <p:txBody>
          <a:bodyPr wrap="square" rtlCol="0">
            <a:spAutoFit/>
          </a:bodyPr>
          <a:lstStyle/>
          <a:p>
            <a:pPr algn="ctr"/>
            <a:r>
              <a:rPr lang="en-US" b="1" dirty="0" smtClean="0"/>
              <a:t>Direct shipment</a:t>
            </a:r>
            <a:endParaRPr lang="en-US" b="1" dirty="0"/>
          </a:p>
        </p:txBody>
      </p:sp>
      <p:sp>
        <p:nvSpPr>
          <p:cNvPr id="20" name="TextBox 19"/>
          <p:cNvSpPr txBox="1"/>
          <p:nvPr/>
        </p:nvSpPr>
        <p:spPr>
          <a:xfrm>
            <a:off x="1413125" y="6553200"/>
            <a:ext cx="1752600" cy="369332"/>
          </a:xfrm>
          <a:prstGeom prst="rect">
            <a:avLst/>
          </a:prstGeom>
          <a:noFill/>
        </p:spPr>
        <p:txBody>
          <a:bodyPr wrap="square" rtlCol="0">
            <a:spAutoFit/>
          </a:bodyPr>
          <a:lstStyle/>
          <a:p>
            <a:r>
              <a:rPr lang="en-US" dirty="0" err="1" smtClean="0">
                <a:solidFill>
                  <a:schemeClr val="accent1"/>
                </a:solidFill>
                <a:effectLst>
                  <a:outerShdw blurRad="38100" dist="38100" dir="2700000" algn="tl">
                    <a:srgbClr val="000000">
                      <a:alpha val="43137"/>
                    </a:srgbClr>
                  </a:outerShdw>
                </a:effectLst>
              </a:rPr>
              <a:t>mjaliyu’spaper</a:t>
            </a:r>
            <a:endParaRPr lang="en-US"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543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89212" y="5621458"/>
            <a:ext cx="7619999" cy="365125"/>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a:xfrm>
            <a:off x="531812" y="273432"/>
            <a:ext cx="779767" cy="365125"/>
          </a:xfrm>
        </p:spPr>
        <p:txBody>
          <a:bodyPr/>
          <a:lstStyle/>
          <a:p>
            <a:fld id="{D57F1E4F-1CFF-5643-939E-217C01CDF565}" type="slidenum">
              <a:rPr lang="en-US" smtClean="0"/>
              <a:pPr/>
              <a:t>8</a:t>
            </a:fld>
            <a:endParaRPr lang="en-US" dirty="0"/>
          </a:p>
        </p:txBody>
      </p:sp>
      <p:sp>
        <p:nvSpPr>
          <p:cNvPr id="7" name="Slide Number Placeholder 3"/>
          <p:cNvSpPr txBox="1">
            <a:spLocks/>
          </p:cNvSpPr>
          <p:nvPr/>
        </p:nvSpPr>
        <p:spPr bwMode="gray">
          <a:xfrm>
            <a:off x="9968538" y="5893972"/>
            <a:ext cx="502920" cy="502920"/>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4557BB-B841-4039-B4AD-F3F364D00CE5}" type="slidenum">
              <a:rPr lang="en-US" smtClean="0"/>
              <a:pPr/>
              <a:t>8</a:t>
            </a:fld>
            <a:endParaRPr lang="en-US"/>
          </a:p>
        </p:txBody>
      </p:sp>
      <p:sp>
        <p:nvSpPr>
          <p:cNvPr id="8" name="Rectangle 7"/>
          <p:cNvSpPr/>
          <p:nvPr/>
        </p:nvSpPr>
        <p:spPr>
          <a:xfrm>
            <a:off x="2329500" y="1780550"/>
            <a:ext cx="7772400" cy="38862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extBox 8"/>
          <p:cNvSpPr txBox="1"/>
          <p:nvPr/>
        </p:nvSpPr>
        <p:spPr>
          <a:xfrm>
            <a:off x="9111300" y="1489144"/>
            <a:ext cx="1219200" cy="369332"/>
          </a:xfrm>
          <a:prstGeom prst="rect">
            <a:avLst/>
          </a:prstGeom>
          <a:noFill/>
        </p:spPr>
        <p:txBody>
          <a:bodyPr wrap="square" rtlCol="0">
            <a:spAutoFit/>
          </a:bodyPr>
          <a:lstStyle/>
          <a:p>
            <a:pPr algn="ctr"/>
            <a:r>
              <a:rPr lang="en-US" b="1" dirty="0" smtClean="0"/>
              <a:t>Fig. 2b</a:t>
            </a:r>
            <a:endParaRPr lang="en-US" b="1" dirty="0"/>
          </a:p>
        </p:txBody>
      </p:sp>
      <p:grpSp>
        <p:nvGrpSpPr>
          <p:cNvPr id="10" name="Group 9"/>
          <p:cNvGrpSpPr/>
          <p:nvPr/>
        </p:nvGrpSpPr>
        <p:grpSpPr>
          <a:xfrm>
            <a:off x="3503672" y="2825383"/>
            <a:ext cx="5912428" cy="2372499"/>
            <a:chOff x="1555172" y="3102233"/>
            <a:chExt cx="5912428" cy="2372499"/>
          </a:xfrm>
        </p:grpSpPr>
        <p:sp>
          <p:nvSpPr>
            <p:cNvPr id="11" name="Oval 10"/>
            <p:cNvSpPr/>
            <p:nvPr/>
          </p:nvSpPr>
          <p:spPr>
            <a:xfrm>
              <a:off x="1555172" y="3102233"/>
              <a:ext cx="1780310" cy="179653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u="sng"/>
            </a:p>
          </p:txBody>
        </p:sp>
        <p:cxnSp>
          <p:nvCxnSpPr>
            <p:cNvPr id="12" name="Straight Arrow Connector 11"/>
            <p:cNvCxnSpPr/>
            <p:nvPr/>
          </p:nvCxnSpPr>
          <p:spPr>
            <a:xfrm>
              <a:off x="6428510" y="3994665"/>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28510" y="4076031"/>
              <a:ext cx="457200" cy="452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28510" y="3537466"/>
              <a:ext cx="533400" cy="3809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815833"/>
              <a:ext cx="1219200" cy="400110"/>
            </a:xfrm>
            <a:prstGeom prst="rect">
              <a:avLst/>
            </a:prstGeom>
            <a:noFill/>
          </p:spPr>
          <p:txBody>
            <a:bodyPr wrap="square" rtlCol="0">
              <a:spAutoFit/>
            </a:bodyPr>
            <a:lstStyle/>
            <a:p>
              <a:pPr algn="ctr"/>
              <a:r>
                <a:rPr lang="en-US" sz="2000" b="1" dirty="0" smtClean="0">
                  <a:solidFill>
                    <a:schemeClr val="bg1"/>
                  </a:solidFill>
                </a:rPr>
                <a:t>Factory</a:t>
              </a:r>
              <a:endParaRPr lang="en-US" sz="2000" b="1" dirty="0">
                <a:solidFill>
                  <a:schemeClr val="bg1"/>
                </a:solidFill>
              </a:endParaRPr>
            </a:p>
          </p:txBody>
        </p:sp>
        <p:sp>
          <p:nvSpPr>
            <p:cNvPr id="16" name="TextBox 15"/>
            <p:cNvSpPr txBox="1"/>
            <p:nvPr/>
          </p:nvSpPr>
          <p:spPr>
            <a:xfrm>
              <a:off x="6885710" y="3352800"/>
              <a:ext cx="481739" cy="338554"/>
            </a:xfrm>
            <a:prstGeom prst="rect">
              <a:avLst/>
            </a:prstGeom>
            <a:noFill/>
          </p:spPr>
          <p:txBody>
            <a:bodyPr wrap="square" rtlCol="0">
              <a:spAutoFit/>
            </a:bodyPr>
            <a:lstStyle/>
            <a:p>
              <a:pPr algn="ctr"/>
              <a:r>
                <a:rPr lang="en-US" sz="1600" b="1" dirty="0" smtClean="0"/>
                <a:t>R 1</a:t>
              </a:r>
              <a:endParaRPr lang="en-US" sz="1600" b="1" dirty="0"/>
            </a:p>
          </p:txBody>
        </p:sp>
        <p:sp>
          <p:nvSpPr>
            <p:cNvPr id="17" name="TextBox 16"/>
            <p:cNvSpPr txBox="1"/>
            <p:nvPr/>
          </p:nvSpPr>
          <p:spPr>
            <a:xfrm>
              <a:off x="6985861" y="3852446"/>
              <a:ext cx="481739" cy="338554"/>
            </a:xfrm>
            <a:prstGeom prst="rect">
              <a:avLst/>
            </a:prstGeom>
            <a:noFill/>
          </p:spPr>
          <p:txBody>
            <a:bodyPr wrap="square" rtlCol="0">
              <a:spAutoFit/>
            </a:bodyPr>
            <a:lstStyle/>
            <a:p>
              <a:pPr algn="ctr"/>
              <a:r>
                <a:rPr lang="en-US" sz="1600" b="1" dirty="0" smtClean="0"/>
                <a:t>R 2</a:t>
              </a:r>
              <a:endParaRPr lang="en-US" sz="1600" b="1" dirty="0"/>
            </a:p>
          </p:txBody>
        </p:sp>
        <p:sp>
          <p:nvSpPr>
            <p:cNvPr id="18" name="TextBox 17"/>
            <p:cNvSpPr txBox="1"/>
            <p:nvPr/>
          </p:nvSpPr>
          <p:spPr>
            <a:xfrm>
              <a:off x="6784971" y="4387333"/>
              <a:ext cx="481739" cy="338554"/>
            </a:xfrm>
            <a:prstGeom prst="rect">
              <a:avLst/>
            </a:prstGeom>
            <a:noFill/>
          </p:spPr>
          <p:txBody>
            <a:bodyPr wrap="square" rtlCol="0">
              <a:spAutoFit/>
            </a:bodyPr>
            <a:lstStyle/>
            <a:p>
              <a:pPr algn="ctr"/>
              <a:r>
                <a:rPr lang="en-US" sz="1600" b="1" dirty="0" smtClean="0"/>
                <a:t>R 3</a:t>
              </a:r>
              <a:endParaRPr lang="en-US" sz="1600" b="1" dirty="0"/>
            </a:p>
          </p:txBody>
        </p:sp>
        <p:cxnSp>
          <p:nvCxnSpPr>
            <p:cNvPr id="19" name="Straight Arrow Connector 18"/>
            <p:cNvCxnSpPr/>
            <p:nvPr/>
          </p:nvCxnSpPr>
          <p:spPr>
            <a:xfrm>
              <a:off x="3335482" y="3975062"/>
              <a:ext cx="1676401" cy="5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021096" y="3325837"/>
              <a:ext cx="1382875" cy="1322363"/>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u="sng"/>
            </a:p>
          </p:txBody>
        </p:sp>
        <p:sp>
          <p:nvSpPr>
            <p:cNvPr id="21" name="TextBox 20"/>
            <p:cNvSpPr txBox="1"/>
            <p:nvPr/>
          </p:nvSpPr>
          <p:spPr>
            <a:xfrm>
              <a:off x="5001490" y="3790890"/>
              <a:ext cx="1475510" cy="400110"/>
            </a:xfrm>
            <a:prstGeom prst="rect">
              <a:avLst/>
            </a:prstGeom>
            <a:noFill/>
          </p:spPr>
          <p:txBody>
            <a:bodyPr wrap="square" rtlCol="0">
              <a:spAutoFit/>
            </a:bodyPr>
            <a:lstStyle/>
            <a:p>
              <a:pPr algn="ctr"/>
              <a:r>
                <a:rPr lang="en-US" sz="2000" b="1" dirty="0" smtClean="0">
                  <a:solidFill>
                    <a:schemeClr val="bg1"/>
                  </a:solidFill>
                </a:rPr>
                <a:t>Ware house</a:t>
              </a:r>
              <a:endParaRPr lang="en-US" sz="2000" b="1" dirty="0">
                <a:solidFill>
                  <a:schemeClr val="bg1"/>
                </a:solidFill>
              </a:endParaRPr>
            </a:p>
          </p:txBody>
        </p:sp>
        <p:sp>
          <p:nvSpPr>
            <p:cNvPr id="22" name="TextBox 21"/>
            <p:cNvSpPr txBox="1"/>
            <p:nvPr/>
          </p:nvSpPr>
          <p:spPr>
            <a:xfrm>
              <a:off x="2445327" y="5105400"/>
              <a:ext cx="3716484" cy="369332"/>
            </a:xfrm>
            <a:prstGeom prst="rect">
              <a:avLst/>
            </a:prstGeom>
            <a:solidFill>
              <a:schemeClr val="accent2"/>
            </a:solidFill>
          </p:spPr>
          <p:txBody>
            <a:bodyPr wrap="square" rtlCol="0">
              <a:spAutoFit/>
            </a:bodyPr>
            <a:lstStyle/>
            <a:p>
              <a:pPr algn="ctr"/>
              <a:r>
                <a:rPr lang="en-US" b="1" dirty="0" smtClean="0"/>
                <a:t>Break bulk through Warehouse</a:t>
              </a:r>
              <a:endParaRPr lang="en-US" b="1" dirty="0"/>
            </a:p>
          </p:txBody>
        </p:sp>
      </p:grpSp>
      <p:sp>
        <p:nvSpPr>
          <p:cNvPr id="23" name="TextBox 22"/>
          <p:cNvSpPr txBox="1"/>
          <p:nvPr/>
        </p:nvSpPr>
        <p:spPr>
          <a:xfrm>
            <a:off x="2520000" y="184934"/>
            <a:ext cx="7391400" cy="3231654"/>
          </a:xfrm>
          <a:prstGeom prst="rect">
            <a:avLst/>
          </a:prstGeom>
          <a:noFill/>
        </p:spPr>
        <p:txBody>
          <a:bodyPr wrap="square" rtlCol="0">
            <a:spAutoFit/>
          </a:bodyPr>
          <a:lstStyle/>
          <a:p>
            <a:pPr algn="just"/>
            <a:r>
              <a:rPr lang="en-US" sz="2400" dirty="0" smtClean="0"/>
              <a:t>Benefits of warehousing are classified as economic and service.   It occurs when overall logistics costs  are reduced as regard:</a:t>
            </a:r>
          </a:p>
          <a:p>
            <a:pPr marL="342900" indent="-342900" algn="just">
              <a:buFont typeface="Wingdings" pitchFamily="2" charset="2"/>
              <a:buChar char="ü"/>
            </a:pPr>
            <a:r>
              <a:rPr lang="en-US" sz="2400" dirty="0" smtClean="0"/>
              <a:t>Consolidation and break-bulk</a:t>
            </a:r>
          </a:p>
          <a:p>
            <a:pPr marL="342900" indent="-342900" algn="just">
              <a:buFont typeface="Wingdings" pitchFamily="2" charset="2"/>
              <a:buChar char="ü"/>
            </a:pPr>
            <a:r>
              <a:rPr lang="en-US" sz="2400" dirty="0" smtClean="0"/>
              <a:t>Sorting</a:t>
            </a:r>
          </a:p>
          <a:p>
            <a:pPr marL="342900" indent="-342900" algn="just">
              <a:buFont typeface="Wingdings" pitchFamily="2" charset="2"/>
              <a:buChar char="ü"/>
            </a:pPr>
            <a:r>
              <a:rPr lang="en-US" sz="2400" dirty="0" smtClean="0"/>
              <a:t>Seasonal Storage</a:t>
            </a:r>
          </a:p>
          <a:p>
            <a:pPr marL="342900" indent="-342900" algn="just">
              <a:buFont typeface="Wingdings" pitchFamily="2" charset="2"/>
              <a:buChar char="ü"/>
            </a:pPr>
            <a:r>
              <a:rPr lang="en-US" sz="2400" dirty="0" smtClean="0"/>
              <a:t>Reverse logistics</a:t>
            </a:r>
          </a:p>
          <a:p>
            <a:pPr marL="342900" indent="-342900" algn="just">
              <a:lnSpc>
                <a:spcPct val="150000"/>
              </a:lnSpc>
              <a:buAutoNum type="arabicParenBoth"/>
            </a:pPr>
            <a:endParaRPr lang="en-US" sz="2400" dirty="0"/>
          </a:p>
        </p:txBody>
      </p:sp>
      <p:sp>
        <p:nvSpPr>
          <p:cNvPr id="24" name="TextBox 23"/>
          <p:cNvSpPr txBox="1"/>
          <p:nvPr/>
        </p:nvSpPr>
        <p:spPr>
          <a:xfrm>
            <a:off x="1567500" y="6276350"/>
            <a:ext cx="1752600" cy="369332"/>
          </a:xfrm>
          <a:prstGeom prst="rect">
            <a:avLst/>
          </a:prstGeom>
          <a:noFill/>
        </p:spPr>
        <p:txBody>
          <a:bodyPr wrap="square" rtlCol="0">
            <a:spAutoFit/>
          </a:bodyPr>
          <a:lstStyle/>
          <a:p>
            <a:r>
              <a:rPr lang="en-US" dirty="0" err="1" smtClean="0">
                <a:solidFill>
                  <a:schemeClr val="accent1"/>
                </a:solidFill>
                <a:effectLst>
                  <a:outerShdw blurRad="38100" dist="38100" dir="2700000" algn="tl">
                    <a:srgbClr val="000000">
                      <a:alpha val="43137"/>
                    </a:srgbClr>
                  </a:outerShdw>
                </a:effectLst>
              </a:rPr>
              <a:t>mjaliyu’spaper</a:t>
            </a:r>
            <a:endParaRPr lang="en-US"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84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931" y="624110"/>
            <a:ext cx="9440681" cy="760553"/>
          </a:xfrm>
        </p:spPr>
        <p:txBody>
          <a:bodyPr>
            <a:normAutofit/>
          </a:bodyPr>
          <a:lstStyle/>
          <a:p>
            <a:pPr algn="ctr"/>
            <a:r>
              <a:rPr lang="en-US" sz="2800" dirty="0"/>
              <a:t>Types of warehouses</a:t>
            </a:r>
          </a:p>
        </p:txBody>
      </p:sp>
      <p:sp>
        <p:nvSpPr>
          <p:cNvPr id="3" name="Content Placeholder 2"/>
          <p:cNvSpPr>
            <a:spLocks noGrp="1"/>
          </p:cNvSpPr>
          <p:nvPr>
            <p:ph idx="1"/>
          </p:nvPr>
        </p:nvSpPr>
        <p:spPr>
          <a:xfrm>
            <a:off x="1815737" y="1293223"/>
            <a:ext cx="10058399" cy="5277393"/>
          </a:xfrm>
        </p:spPr>
        <p:txBody>
          <a:bodyPr>
            <a:normAutofit lnSpcReduction="10000"/>
          </a:bodyPr>
          <a:lstStyle/>
          <a:p>
            <a:pPr>
              <a:buNone/>
            </a:pPr>
            <a:endParaRPr lang="en-US" dirty="0"/>
          </a:p>
          <a:p>
            <a:pPr algn="just"/>
            <a:r>
              <a:rPr lang="en-US" sz="2000" dirty="0"/>
              <a:t>At times, the business activity of a company requires one or more types of storage facilities such as:</a:t>
            </a:r>
          </a:p>
          <a:p>
            <a:pPr marL="514350" indent="-514350" algn="just">
              <a:buAutoNum type="romanLcPeriod"/>
            </a:pPr>
            <a:r>
              <a:rPr lang="en-US" sz="2000" dirty="0"/>
              <a:t>one for raw materials, </a:t>
            </a:r>
          </a:p>
          <a:p>
            <a:pPr marL="514350" indent="-514350" algn="just">
              <a:buAutoNum type="romanLcPeriod"/>
            </a:pPr>
            <a:r>
              <a:rPr lang="en-US" sz="2000" dirty="0"/>
              <a:t>one for semi-finished products, </a:t>
            </a:r>
          </a:p>
          <a:p>
            <a:pPr marL="514350" indent="-514350" algn="just">
              <a:buAutoNum type="romanLcPeriod"/>
            </a:pPr>
            <a:r>
              <a:rPr lang="en-US" sz="2000" dirty="0"/>
              <a:t>one for finished products, etc. </a:t>
            </a:r>
          </a:p>
          <a:p>
            <a:pPr marL="514350" indent="-514350" algn="just">
              <a:buNone/>
            </a:pPr>
            <a:r>
              <a:rPr lang="en-US" sz="2000" dirty="0"/>
              <a:t>	All of these have to be arranged on the basis of their specific operational needs, and in accordance with the restrictions and potential of each location and its surroundings.</a:t>
            </a:r>
          </a:p>
          <a:p>
            <a:pPr algn="just"/>
            <a:r>
              <a:rPr lang="en-US" sz="2000" dirty="0"/>
              <a:t>The best way to classify the different types of warehouses currently available is to group them according to their common features namely:</a:t>
            </a:r>
          </a:p>
          <a:p>
            <a:pPr algn="just">
              <a:buNone/>
            </a:pPr>
            <a:r>
              <a:rPr lang="en-US" sz="2000" b="1" dirty="0" err="1"/>
              <a:t>i</a:t>
            </a:r>
            <a:r>
              <a:rPr lang="en-US" sz="2000" b="1" dirty="0"/>
              <a:t>.   According to the nature of the product</a:t>
            </a:r>
            <a:r>
              <a:rPr lang="en-US" sz="2000" dirty="0"/>
              <a:t> </a:t>
            </a:r>
          </a:p>
          <a:p>
            <a:pPr algn="just">
              <a:buNone/>
            </a:pPr>
            <a:r>
              <a:rPr lang="en-US" sz="2000" dirty="0"/>
              <a:t>	There are warehouses specializing in coils, flammable products, profiles, small materials, spare parts and perishables and even warehouses that are for general use, among others.</a:t>
            </a:r>
          </a:p>
          <a:p>
            <a:pPr>
              <a:buNone/>
            </a:pPr>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2962</TotalTime>
  <Words>2062</Words>
  <Application>Microsoft Office PowerPoint</Application>
  <PresentationFormat>Custom</PresentationFormat>
  <Paragraphs>363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Wisp</vt:lpstr>
      <vt:lpstr>.</vt:lpstr>
      <vt:lpstr> Objective of this paper</vt:lpstr>
      <vt:lpstr>Definition of a Warehouse</vt:lpstr>
      <vt:lpstr>PowerPoint Presentation</vt:lpstr>
      <vt:lpstr>PowerPoint Presentation</vt:lpstr>
      <vt:lpstr>PowerPoint Presentation</vt:lpstr>
      <vt:lpstr>PowerPoint Presentation</vt:lpstr>
      <vt:lpstr>PowerPoint Presentation</vt:lpstr>
      <vt:lpstr>Types of warehouses</vt:lpstr>
      <vt:lpstr>Types of warehouses Cont’d.</vt:lpstr>
      <vt:lpstr> Various types of Warehouse Design  </vt:lpstr>
      <vt:lpstr>Various types of Warehouse Design Cont’d. </vt:lpstr>
      <vt:lpstr>Various types of Warehouse Design Cont’d. </vt:lpstr>
      <vt:lpstr>The main tasks performed in a warehouse</vt:lpstr>
      <vt:lpstr>What elements are involved in a warehouse?  </vt:lpstr>
      <vt:lpstr>What are the different parts of a warehouse?  </vt:lpstr>
      <vt:lpstr>A typical warehouse design</vt:lpstr>
      <vt:lpstr>Example of a Loading dock distribution at a warehouse facility.  </vt:lpstr>
      <vt:lpstr>Typical Sectors of a Warehouse</vt:lpstr>
      <vt:lpstr>What is Warehousing?</vt:lpstr>
      <vt:lpstr>PowerPoint Presentation</vt:lpstr>
      <vt:lpstr>What does Sustainability stand for?</vt:lpstr>
      <vt:lpstr>What is Sustainable Warehousing Practice?</vt:lpstr>
      <vt:lpstr>Exterior of a typical sustainable warehouse building.</vt:lpstr>
      <vt:lpstr>Interior of a sustainable warehouse building.</vt:lpstr>
      <vt:lpstr>What are the key aspects of sustainable warehousing?</vt:lpstr>
      <vt:lpstr>Energy efficiency </vt:lpstr>
      <vt:lpstr>Waste reduction </vt:lpstr>
      <vt:lpstr>Water conservation </vt:lpstr>
      <vt:lpstr>Sustainable materials </vt:lpstr>
      <vt:lpstr>Safe working conditions </vt:lpstr>
      <vt:lpstr>Community engagement </vt:lpstr>
      <vt:lpstr>Continuous improvement </vt:lpstr>
      <vt:lpstr>Some known benefits of Sustainable Warehousing.</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EXPORT PROMOTION COUNCIL (NEPC).</dc:title>
  <dc:creator>user</dc:creator>
  <cp:lastModifiedBy>CIPSMN SEC</cp:lastModifiedBy>
  <cp:revision>210</cp:revision>
  <cp:lastPrinted>2025-04-14T22:13:24Z</cp:lastPrinted>
  <dcterms:created xsi:type="dcterms:W3CDTF">2019-06-06T21:33:54Z</dcterms:created>
  <dcterms:modified xsi:type="dcterms:W3CDTF">2025-04-14T22:15:19Z</dcterms:modified>
</cp:coreProperties>
</file>